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Mon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c8c92569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c8c92569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bbd525eb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bbd525eb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bbd525eb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bbd525eb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bbd525eb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bbd525eb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bbd525eb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bbd525eb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dfcaf1a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dfcaf1a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dfcaf1a0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dfcaf1a0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dfcaf1a0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dfcaf1a0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dfcaf1a0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dfcaf1a0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bece4b73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bece4b73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bece4b7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bece4b7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8df67c48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8df67c48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df67c48a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df67c48a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8c8c92569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c8c92569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bbd525eb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bbd525eb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bbd525eb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bbd525eb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bbd525eb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bbd525eb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bbd525eb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bbd525eb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bbd525eb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bbd525eb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p:nvPr/>
        </p:nvSpPr>
        <p:spPr>
          <a:xfrm>
            <a:off x="0" y="283412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Mono"/>
              <a:ea typeface="Roboto Mono"/>
              <a:cs typeface="Roboto Mono"/>
              <a:sym typeface="Roboto Mono"/>
            </a:endParaRPr>
          </a:p>
        </p:txBody>
      </p:sp>
      <p:sp>
        <p:nvSpPr>
          <p:cNvPr id="16" name="Google Shape;16;p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Roboto"/>
              <a:buChar char="●"/>
              <a:defRPr>
                <a:latin typeface="Roboto"/>
                <a:ea typeface="Roboto"/>
                <a:cs typeface="Roboto"/>
                <a:sym typeface="Roboto"/>
              </a:defRPr>
            </a:lvl1pPr>
            <a:lvl2pPr indent="-317500" lvl="1" marL="914400">
              <a:spcBef>
                <a:spcPts val="1600"/>
              </a:spcBef>
              <a:spcAft>
                <a:spcPts val="0"/>
              </a:spcAft>
              <a:buSzPts val="1400"/>
              <a:buFont typeface="Roboto"/>
              <a:buChar char="○"/>
              <a:defRPr>
                <a:latin typeface="Roboto"/>
                <a:ea typeface="Roboto"/>
                <a:cs typeface="Roboto"/>
                <a:sym typeface="Roboto"/>
              </a:defRPr>
            </a:lvl2pPr>
            <a:lvl3pPr indent="-317500" lvl="2" marL="1371600">
              <a:spcBef>
                <a:spcPts val="1600"/>
              </a:spcBef>
              <a:spcAft>
                <a:spcPts val="0"/>
              </a:spcAft>
              <a:buSzPts val="1400"/>
              <a:buFont typeface="Roboto"/>
              <a:buChar char="■"/>
              <a:defRPr>
                <a:latin typeface="Roboto"/>
                <a:ea typeface="Roboto"/>
                <a:cs typeface="Roboto"/>
                <a:sym typeface="Roboto"/>
              </a:defRPr>
            </a:lvl3pPr>
            <a:lvl4pPr indent="-317500" lvl="3" marL="1828800">
              <a:spcBef>
                <a:spcPts val="1600"/>
              </a:spcBef>
              <a:spcAft>
                <a:spcPts val="0"/>
              </a:spcAft>
              <a:buSzPts val="1400"/>
              <a:buFont typeface="Roboto"/>
              <a:buChar char="●"/>
              <a:defRPr>
                <a:latin typeface="Roboto"/>
                <a:ea typeface="Roboto"/>
                <a:cs typeface="Roboto"/>
                <a:sym typeface="Roboto"/>
              </a:defRPr>
            </a:lvl4pPr>
            <a:lvl5pPr indent="-317500" lvl="4" marL="2286000">
              <a:spcBef>
                <a:spcPts val="1600"/>
              </a:spcBef>
              <a:spcAft>
                <a:spcPts val="0"/>
              </a:spcAft>
              <a:buSzPts val="1400"/>
              <a:buFont typeface="Roboto"/>
              <a:buChar char="○"/>
              <a:defRPr>
                <a:latin typeface="Roboto"/>
                <a:ea typeface="Roboto"/>
                <a:cs typeface="Roboto"/>
                <a:sym typeface="Roboto"/>
              </a:defRPr>
            </a:lvl5pPr>
            <a:lvl6pPr indent="-317500" lvl="5" marL="2743200">
              <a:spcBef>
                <a:spcPts val="1600"/>
              </a:spcBef>
              <a:spcAft>
                <a:spcPts val="0"/>
              </a:spcAft>
              <a:buSzPts val="1400"/>
              <a:buFont typeface="Roboto"/>
              <a:buChar char="■"/>
              <a:defRPr>
                <a:latin typeface="Roboto"/>
                <a:ea typeface="Roboto"/>
                <a:cs typeface="Roboto"/>
                <a:sym typeface="Roboto"/>
              </a:defRPr>
            </a:lvl6pPr>
            <a:lvl7pPr indent="-317500" lvl="6" marL="3200400">
              <a:spcBef>
                <a:spcPts val="1600"/>
              </a:spcBef>
              <a:spcAft>
                <a:spcPts val="0"/>
              </a:spcAft>
              <a:buSzPts val="1400"/>
              <a:buFont typeface="Roboto"/>
              <a:buChar char="●"/>
              <a:defRPr>
                <a:latin typeface="Roboto"/>
                <a:ea typeface="Roboto"/>
                <a:cs typeface="Roboto"/>
                <a:sym typeface="Roboto"/>
              </a:defRPr>
            </a:lvl7pPr>
            <a:lvl8pPr indent="-317500" lvl="7" marL="3657600">
              <a:spcBef>
                <a:spcPts val="1600"/>
              </a:spcBef>
              <a:spcAft>
                <a:spcPts val="0"/>
              </a:spcAft>
              <a:buSzPts val="1400"/>
              <a:buFont typeface="Roboto"/>
              <a:buChar char="○"/>
              <a:defRPr>
                <a:latin typeface="Roboto"/>
                <a:ea typeface="Roboto"/>
                <a:cs typeface="Roboto"/>
                <a:sym typeface="Roboto"/>
              </a:defRPr>
            </a:lvl8pPr>
            <a:lvl9pPr indent="-317500" lvl="8" marL="4114800">
              <a:spcBef>
                <a:spcPts val="1600"/>
              </a:spcBef>
              <a:spcAft>
                <a:spcPts val="1600"/>
              </a:spcAft>
              <a:buSzPts val="1400"/>
              <a:buFont typeface="Roboto"/>
              <a:buChar char="■"/>
              <a:defRPr>
                <a:latin typeface="Roboto"/>
                <a:ea typeface="Roboto"/>
                <a:cs typeface="Roboto"/>
                <a:sym typeface="Roboto"/>
              </a:defRPr>
            </a:lvl9pPr>
          </a:lstStyle>
          <a:p/>
        </p:txBody>
      </p:sp>
      <p:sp>
        <p:nvSpPr>
          <p:cNvPr id="17" name="Google Shape;17;p3"/>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4"/>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6"/>
          <p:cNvSpPr txBox="1"/>
          <p:nvPr>
            <p:ph idx="1" type="body"/>
          </p:nvPr>
        </p:nvSpPr>
        <p:spPr>
          <a:xfrm>
            <a:off x="298450" y="11510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6"/>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7"/>
          <p:cNvSpPr/>
          <p:nvPr/>
        </p:nvSpPr>
        <p:spPr>
          <a:xfrm>
            <a:off x="0" y="0"/>
            <a:ext cx="9144000" cy="35766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type="title"/>
          </p:nvPr>
        </p:nvSpPr>
        <p:spPr>
          <a:xfrm>
            <a:off x="490250" y="450150"/>
            <a:ext cx="6367800" cy="30960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7"/>
          <p:cNvSpPr/>
          <p:nvPr/>
        </p:nvSpPr>
        <p:spPr>
          <a:xfrm>
            <a:off x="-26525" y="357647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8"/>
          <p:cNvSpPr/>
          <p:nvPr/>
        </p:nvSpPr>
        <p:spPr>
          <a:xfrm>
            <a:off x="4572000" y="0"/>
            <a:ext cx="4572000" cy="5143500"/>
          </a:xfrm>
          <a:prstGeom prst="rect">
            <a:avLst/>
          </a:prstGeom>
          <a:solidFill>
            <a:srgbClr val="3335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3354B"/>
              </a:solidFill>
            </a:endParaRPr>
          </a:p>
        </p:txBody>
      </p:sp>
      <p:sp>
        <p:nvSpPr>
          <p:cNvPr id="40" name="Google Shape;40;p8"/>
          <p:cNvSpPr/>
          <p:nvPr/>
        </p:nvSpPr>
        <p:spPr>
          <a:xfrm>
            <a:off x="0" y="0"/>
            <a:ext cx="4572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8"/>
          <p:cNvSpPr/>
          <p:nvPr/>
        </p:nvSpPr>
        <p:spPr>
          <a:xfrm>
            <a:off x="0" y="2834125"/>
            <a:ext cx="4572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2000700" y="2559600"/>
            <a:ext cx="5143500" cy="243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0"/>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33354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63250" y="95600"/>
            <a:ext cx="7417500" cy="576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09CECE"/>
              </a:buClr>
              <a:buSzPts val="2800"/>
              <a:buFont typeface="Roboto Mono"/>
              <a:buNone/>
              <a:defRPr b="1" sz="2800">
                <a:solidFill>
                  <a:srgbClr val="09CECE"/>
                </a:solidFill>
                <a:latin typeface="Roboto Mono"/>
                <a:ea typeface="Roboto Mono"/>
                <a:cs typeface="Roboto Mono"/>
                <a:sym typeface="Roboto Mon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indent="-317500" lvl="1" marL="914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a:lnSpc>
                <a:spcPct val="115000"/>
              </a:lnSpc>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p:txBody>
      </p:sp>
      <p:pic>
        <p:nvPicPr>
          <p:cNvPr id="8" name="Google Shape;8;p1"/>
          <p:cNvPicPr preferRelativeResize="0"/>
          <p:nvPr/>
        </p:nvPicPr>
        <p:blipFill>
          <a:blip r:embed="rId1">
            <a:alphaModFix/>
          </a:blip>
          <a:stretch>
            <a:fillRect/>
          </a:stretch>
        </p:blipFill>
        <p:spPr>
          <a:xfrm>
            <a:off x="7968174" y="4326475"/>
            <a:ext cx="1175825" cy="817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github.com/trustedsec/social-engineer-toolki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600"/>
              <a:t>Ethical Student Hackers</a:t>
            </a:r>
            <a:endParaRPr sz="4600"/>
          </a:p>
        </p:txBody>
      </p:sp>
      <p:sp>
        <p:nvSpPr>
          <p:cNvPr id="57" name="Google Shape;57;p12"/>
          <p:cNvSpPr txBox="1"/>
          <p:nvPr>
            <p:ph idx="1" type="subTitle"/>
          </p:nvPr>
        </p:nvSpPr>
        <p:spPr>
          <a:xfrm>
            <a:off x="311700" y="33675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Social Engineering</a:t>
            </a:r>
            <a:endParaRPr/>
          </a:p>
        </p:txBody>
      </p:sp>
      <p:pic>
        <p:nvPicPr>
          <p:cNvPr id="58" name="Google Shape;58;p12"/>
          <p:cNvPicPr preferRelativeResize="0"/>
          <p:nvPr/>
        </p:nvPicPr>
        <p:blipFill>
          <a:blip r:embed="rId3">
            <a:alphaModFix/>
          </a:blip>
          <a:stretch>
            <a:fillRect/>
          </a:stretch>
        </p:blipFill>
        <p:spPr>
          <a:xfrm>
            <a:off x="3997387" y="495700"/>
            <a:ext cx="1149226" cy="11492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idx="1" type="body"/>
          </p:nvPr>
        </p:nvSpPr>
        <p:spPr>
          <a:xfrm>
            <a:off x="311700" y="1685875"/>
            <a:ext cx="8520600" cy="306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000"/>
              <a:t>GoPhish</a:t>
            </a:r>
            <a:endParaRPr b="1" sz="2000"/>
          </a:p>
          <a:p>
            <a:pPr indent="0" lvl="0" marL="0" rtl="0" algn="ctr">
              <a:spcBef>
                <a:spcPts val="1600"/>
              </a:spcBef>
              <a:spcAft>
                <a:spcPts val="0"/>
              </a:spcAft>
              <a:buNone/>
            </a:pPr>
            <a:r>
              <a:rPr i="1" lang="en-GB" sz="2000"/>
              <a:t>Gophish is an open-source phishing toolkit designed for businesses and penetration testers. It provides the ability to quickly and easily setup and execute phishing engagements and security awareness training</a:t>
            </a:r>
            <a:endParaRPr i="1" sz="2000"/>
          </a:p>
          <a:p>
            <a:pPr indent="0" lvl="0" marL="0" rtl="0" algn="ctr">
              <a:spcBef>
                <a:spcPts val="1600"/>
              </a:spcBef>
              <a:spcAft>
                <a:spcPts val="1600"/>
              </a:spcAft>
              <a:buNone/>
            </a:pPr>
            <a:r>
              <a:rPr lang="en-GB" sz="2000"/>
              <a:t>https://github.com/gophish/gophish</a:t>
            </a:r>
            <a:endParaRPr sz="2000"/>
          </a:p>
        </p:txBody>
      </p:sp>
      <p:sp>
        <p:nvSpPr>
          <p:cNvPr id="117" name="Google Shape;117;p21"/>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Creating a phishing campaign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idx="1" type="body"/>
          </p:nvPr>
        </p:nvSpPr>
        <p:spPr>
          <a:xfrm>
            <a:off x="311700" y="1088325"/>
            <a:ext cx="8520600" cy="36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t>Optimising your </a:t>
            </a:r>
            <a:r>
              <a:rPr b="1" lang="en-GB" sz="2000"/>
              <a:t>campaign</a:t>
            </a:r>
            <a:endParaRPr b="1" sz="2000"/>
          </a:p>
          <a:p>
            <a:pPr indent="0" lvl="0" marL="0" rtl="0" algn="l">
              <a:spcBef>
                <a:spcPts val="1600"/>
              </a:spcBef>
              <a:spcAft>
                <a:spcPts val="0"/>
              </a:spcAft>
              <a:buNone/>
            </a:pPr>
            <a:r>
              <a:rPr lang="en-GB" sz="2000"/>
              <a:t>You want to trick your users into thinking the email is genuine</a:t>
            </a:r>
            <a:endParaRPr sz="2000"/>
          </a:p>
          <a:p>
            <a:pPr indent="-355600" lvl="0" marL="457200" rtl="0" algn="l">
              <a:spcBef>
                <a:spcPts val="1600"/>
              </a:spcBef>
              <a:spcAft>
                <a:spcPts val="0"/>
              </a:spcAft>
              <a:buSzPts val="2000"/>
              <a:buChar char="●"/>
            </a:pPr>
            <a:r>
              <a:rPr lang="en-GB" sz="2000"/>
              <a:t>Look professional</a:t>
            </a:r>
            <a:endParaRPr sz="2000"/>
          </a:p>
          <a:p>
            <a:pPr indent="-355600" lvl="0" marL="457200" rtl="0" algn="l">
              <a:spcBef>
                <a:spcPts val="0"/>
              </a:spcBef>
              <a:spcAft>
                <a:spcPts val="0"/>
              </a:spcAft>
              <a:buSzPts val="2000"/>
              <a:buChar char="●"/>
            </a:pPr>
            <a:r>
              <a:rPr lang="en-GB" sz="2000"/>
              <a:t>Accurate spelling and grammar</a:t>
            </a:r>
            <a:endParaRPr sz="2000"/>
          </a:p>
          <a:p>
            <a:pPr indent="-355600" lvl="0" marL="457200" rtl="0" algn="l">
              <a:spcBef>
                <a:spcPts val="0"/>
              </a:spcBef>
              <a:spcAft>
                <a:spcPts val="0"/>
              </a:spcAft>
              <a:buSzPts val="2000"/>
              <a:buChar char="●"/>
            </a:pPr>
            <a:r>
              <a:rPr lang="en-GB" sz="2000"/>
              <a:t>Pass SPAM filters</a:t>
            </a:r>
            <a:endParaRPr sz="2000"/>
          </a:p>
          <a:p>
            <a:pPr indent="-355600" lvl="0" marL="457200" rtl="0" algn="l">
              <a:spcBef>
                <a:spcPts val="0"/>
              </a:spcBef>
              <a:spcAft>
                <a:spcPts val="0"/>
              </a:spcAft>
              <a:buSzPts val="2000"/>
              <a:buChar char="●"/>
            </a:pPr>
            <a:r>
              <a:rPr lang="en-GB" sz="2000"/>
              <a:t>Get something out of it (in this case, credit card info)</a:t>
            </a:r>
            <a:endParaRPr sz="2000"/>
          </a:p>
          <a:p>
            <a:pPr indent="-355600" lvl="0" marL="457200" rtl="0" algn="l">
              <a:spcBef>
                <a:spcPts val="0"/>
              </a:spcBef>
              <a:spcAft>
                <a:spcPts val="0"/>
              </a:spcAft>
              <a:buSzPts val="2000"/>
              <a:buChar char="●"/>
            </a:pPr>
            <a:r>
              <a:rPr lang="en-GB" sz="2000"/>
              <a:t>Email headers</a:t>
            </a:r>
            <a:endParaRPr sz="2000"/>
          </a:p>
          <a:p>
            <a:pPr indent="0" lvl="0" marL="0" rtl="0" algn="l">
              <a:spcBef>
                <a:spcPts val="1600"/>
              </a:spcBef>
              <a:spcAft>
                <a:spcPts val="1600"/>
              </a:spcAft>
              <a:buNone/>
            </a:pPr>
            <a:r>
              <a:rPr lang="en-GB" sz="2000"/>
              <a:t>Find a SPAM score for our email - https://www.mail-tester.com/</a:t>
            </a:r>
            <a:endParaRPr sz="2000"/>
          </a:p>
        </p:txBody>
      </p:sp>
      <p:sp>
        <p:nvSpPr>
          <p:cNvPr id="123" name="Google Shape;123;p22"/>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Creating a phishing campaign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GB" sz="2000"/>
              <a:t>Anti-spam filters</a:t>
            </a:r>
            <a:endParaRPr sz="2000"/>
          </a:p>
          <a:p>
            <a:pPr indent="-355600" lvl="0" marL="457200" rtl="0" algn="l">
              <a:spcBef>
                <a:spcPts val="0"/>
              </a:spcBef>
              <a:spcAft>
                <a:spcPts val="0"/>
              </a:spcAft>
              <a:buSzPts val="2000"/>
              <a:buChar char="●"/>
            </a:pPr>
            <a:r>
              <a:rPr lang="en-GB" sz="2000"/>
              <a:t>Training of staff/yourself</a:t>
            </a:r>
            <a:endParaRPr sz="2000"/>
          </a:p>
          <a:p>
            <a:pPr indent="-355600" lvl="0" marL="457200" rtl="0" algn="l">
              <a:spcBef>
                <a:spcPts val="0"/>
              </a:spcBef>
              <a:spcAft>
                <a:spcPts val="0"/>
              </a:spcAft>
              <a:buSzPts val="2000"/>
              <a:buChar char="●"/>
            </a:pPr>
            <a:r>
              <a:rPr lang="en-GB" sz="2000"/>
              <a:t>Protect </a:t>
            </a:r>
            <a:r>
              <a:rPr lang="en-GB" sz="2000"/>
              <a:t>yourself</a:t>
            </a:r>
            <a:r>
              <a:rPr lang="en-GB" sz="2000"/>
              <a:t> from </a:t>
            </a:r>
            <a:r>
              <a:rPr lang="en-GB" sz="2000"/>
              <a:t>malicious</a:t>
            </a:r>
            <a:r>
              <a:rPr lang="en-GB" sz="2000"/>
              <a:t> links if you do click them using a proxy</a:t>
            </a:r>
            <a:endParaRPr sz="2000"/>
          </a:p>
          <a:p>
            <a:pPr indent="0" lvl="0" marL="0" rtl="0" algn="l">
              <a:spcBef>
                <a:spcPts val="1600"/>
              </a:spcBef>
              <a:spcAft>
                <a:spcPts val="1600"/>
              </a:spcAft>
              <a:buNone/>
            </a:pPr>
            <a:r>
              <a:rPr lang="en-GB" sz="2000"/>
              <a:t>The best form of protection is being aware and being careful!</a:t>
            </a:r>
            <a:endParaRPr sz="2000"/>
          </a:p>
        </p:txBody>
      </p:sp>
      <p:sp>
        <p:nvSpPr>
          <p:cNvPr id="129" name="Google Shape;129;p23"/>
          <p:cNvSpPr txBox="1"/>
          <p:nvPr>
            <p:ph type="title"/>
          </p:nvPr>
        </p:nvSpPr>
        <p:spPr>
          <a:xfrm>
            <a:off x="311700" y="95700"/>
            <a:ext cx="85206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Protecting against</a:t>
            </a:r>
            <a:r>
              <a:rPr lang="en-GB"/>
              <a:t> a phishing campaign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idx="1" type="body"/>
          </p:nvPr>
        </p:nvSpPr>
        <p:spPr>
          <a:xfrm>
            <a:off x="311700" y="9735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000"/>
              <a:t>A program that is used to detect unsolicited and unwanted email and prevent those messages from getting to a user's inbox</a:t>
            </a:r>
            <a:endParaRPr sz="2000"/>
          </a:p>
          <a:p>
            <a:pPr indent="0" lvl="0" marL="0" rtl="0" algn="ctr">
              <a:spcBef>
                <a:spcPts val="1600"/>
              </a:spcBef>
              <a:spcAft>
                <a:spcPts val="0"/>
              </a:spcAft>
              <a:buNone/>
            </a:pPr>
            <a:r>
              <a:rPr b="1" lang="en-GB" sz="2000"/>
              <a:t>SpamAssassin</a:t>
            </a:r>
            <a:endParaRPr b="1" sz="2000"/>
          </a:p>
          <a:p>
            <a:pPr indent="0" lvl="0" marL="0" rtl="0" algn="ctr">
              <a:spcBef>
                <a:spcPts val="1600"/>
              </a:spcBef>
              <a:spcAft>
                <a:spcPts val="1600"/>
              </a:spcAft>
              <a:buNone/>
            </a:pPr>
            <a:r>
              <a:rPr i="1" lang="en-GB" sz="2000"/>
              <a:t>Apache SpamAssassin is the #1 Open Source anti-spam platform giving system administrators a filter to classify email and block "spam" (unsolicited bulk email).  It uses a robust scoring framework and plug-ins t integrate a wide range of advanced heuristic and statistical analysis tests on email headers and body text including text analysis, Bayesian  filtering, DNS blocklists, and collaborative filtering databases.</a:t>
            </a:r>
            <a:endParaRPr i="1" sz="2000"/>
          </a:p>
        </p:txBody>
      </p:sp>
      <p:sp>
        <p:nvSpPr>
          <p:cNvPr id="135" name="Google Shape;135;p24"/>
          <p:cNvSpPr txBox="1"/>
          <p:nvPr>
            <p:ph type="title"/>
          </p:nvPr>
        </p:nvSpPr>
        <p:spPr>
          <a:xfrm>
            <a:off x="311700" y="95700"/>
            <a:ext cx="85206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Anti-spam filters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idx="1" type="body"/>
          </p:nvPr>
        </p:nvSpPr>
        <p:spPr>
          <a:xfrm>
            <a:off x="311700" y="9735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000"/>
              <a:t>Using with Procmail</a:t>
            </a:r>
            <a:endParaRPr b="1" sz="2000"/>
          </a:p>
          <a:p>
            <a:pPr indent="0" lvl="0" marL="0" rtl="0" algn="ctr">
              <a:spcBef>
                <a:spcPts val="1600"/>
              </a:spcBef>
              <a:spcAft>
                <a:spcPts val="0"/>
              </a:spcAft>
              <a:buNone/>
            </a:pPr>
            <a:r>
              <a:rPr i="1" lang="en-GB" sz="2000"/>
              <a:t>Procmail - A mail delivery agent that processes all messages before they reach your mailbox</a:t>
            </a:r>
            <a:endParaRPr i="1" sz="2000"/>
          </a:p>
          <a:p>
            <a:pPr indent="0" lvl="0" marL="0" rtl="0" algn="ctr">
              <a:spcBef>
                <a:spcPts val="1600"/>
              </a:spcBef>
              <a:spcAft>
                <a:spcPts val="0"/>
              </a:spcAft>
              <a:buNone/>
            </a:pPr>
            <a:r>
              <a:rPr lang="en-GB" sz="2000"/>
              <a:t>Put some the following into the .procmailrc file...</a:t>
            </a:r>
            <a:endParaRPr sz="2000"/>
          </a:p>
          <a:p>
            <a:pPr indent="0" lvl="0" marL="0" rtl="0" algn="ctr">
              <a:spcBef>
                <a:spcPts val="1600"/>
              </a:spcBef>
              <a:spcAft>
                <a:spcPts val="0"/>
              </a:spcAft>
              <a:buNone/>
            </a:pPr>
            <a:r>
              <a:t/>
            </a:r>
            <a:endParaRPr i="1" sz="2000"/>
          </a:p>
          <a:p>
            <a:pPr indent="0" lvl="0" marL="0" rtl="0" algn="ctr">
              <a:spcBef>
                <a:spcPts val="1600"/>
              </a:spcBef>
              <a:spcAft>
                <a:spcPts val="1600"/>
              </a:spcAft>
              <a:buNone/>
            </a:pPr>
            <a:r>
              <a:rPr lang="en-GB"/>
              <a:t>(Instructions for other setups are available here https://cwiki.apache.org/confluence/display/SPAMASSASSIN/StartUsing)</a:t>
            </a:r>
            <a:endParaRPr/>
          </a:p>
        </p:txBody>
      </p:sp>
      <p:sp>
        <p:nvSpPr>
          <p:cNvPr id="141" name="Google Shape;141;p25"/>
          <p:cNvSpPr txBox="1"/>
          <p:nvPr>
            <p:ph type="title"/>
          </p:nvPr>
        </p:nvSpPr>
        <p:spPr>
          <a:xfrm>
            <a:off x="311700" y="95700"/>
            <a:ext cx="85206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SpamAssassin - I run a mail server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idx="1" type="body"/>
          </p:nvPr>
        </p:nvSpPr>
        <p:spPr>
          <a:xfrm>
            <a:off x="311700" y="973575"/>
            <a:ext cx="42603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2000"/>
              <a:t>:0fw: spamassassin.lock</a:t>
            </a:r>
            <a:endParaRPr sz="2000"/>
          </a:p>
          <a:p>
            <a:pPr indent="0" lvl="0" marL="0" rtl="0" algn="l">
              <a:lnSpc>
                <a:spcPct val="100000"/>
              </a:lnSpc>
              <a:spcBef>
                <a:spcPts val="1600"/>
              </a:spcBef>
              <a:spcAft>
                <a:spcPts val="0"/>
              </a:spcAft>
              <a:buClr>
                <a:schemeClr val="dk1"/>
              </a:buClr>
              <a:buSzPts val="1100"/>
              <a:buFont typeface="Arial"/>
              <a:buNone/>
            </a:pPr>
            <a:r>
              <a:rPr lang="en-GB" sz="2000"/>
              <a:t>* &lt; 512000</a:t>
            </a:r>
            <a:endParaRPr sz="2000"/>
          </a:p>
          <a:p>
            <a:pPr indent="0" lvl="0" marL="0" rtl="0" algn="l">
              <a:lnSpc>
                <a:spcPct val="100000"/>
              </a:lnSpc>
              <a:spcBef>
                <a:spcPts val="1600"/>
              </a:spcBef>
              <a:spcAft>
                <a:spcPts val="0"/>
              </a:spcAft>
              <a:buNone/>
            </a:pPr>
            <a:r>
              <a:rPr lang="en-GB" sz="2000"/>
              <a:t>| spamassassin</a:t>
            </a:r>
            <a:endParaRPr sz="2000"/>
          </a:p>
          <a:p>
            <a:pPr indent="0" lvl="0" marL="0" rtl="0" algn="l">
              <a:lnSpc>
                <a:spcPct val="100000"/>
              </a:lnSpc>
              <a:spcBef>
                <a:spcPts val="1600"/>
              </a:spcBef>
              <a:spcAft>
                <a:spcPts val="0"/>
              </a:spcAft>
              <a:buNone/>
            </a:pPr>
            <a:r>
              <a:t/>
            </a:r>
            <a:endParaRPr sz="2000"/>
          </a:p>
          <a:p>
            <a:pPr indent="0" lvl="0" marL="0" rtl="0" algn="l">
              <a:lnSpc>
                <a:spcPct val="100000"/>
              </a:lnSpc>
              <a:spcBef>
                <a:spcPts val="1600"/>
              </a:spcBef>
              <a:spcAft>
                <a:spcPts val="0"/>
              </a:spcAft>
              <a:buNone/>
            </a:pPr>
            <a:r>
              <a:rPr lang="en-GB" sz="2000"/>
              <a:t>:0:</a:t>
            </a:r>
            <a:endParaRPr sz="2000"/>
          </a:p>
          <a:p>
            <a:pPr indent="0" lvl="0" marL="0" rtl="0" algn="l">
              <a:lnSpc>
                <a:spcPct val="100000"/>
              </a:lnSpc>
              <a:spcBef>
                <a:spcPts val="1600"/>
              </a:spcBef>
              <a:spcAft>
                <a:spcPts val="0"/>
              </a:spcAft>
              <a:buNone/>
            </a:pPr>
            <a:r>
              <a:rPr lang="en-GB" sz="2000"/>
              <a:t>* ^X-Spam-Level: \*\*\*\*\*\*\*\*\*\*\*\*\*\*\*</a:t>
            </a:r>
            <a:endParaRPr sz="2000"/>
          </a:p>
          <a:p>
            <a:pPr indent="0" lvl="0" marL="0" rtl="0" algn="l">
              <a:lnSpc>
                <a:spcPct val="100000"/>
              </a:lnSpc>
              <a:spcBef>
                <a:spcPts val="1600"/>
              </a:spcBef>
              <a:spcAft>
                <a:spcPts val="0"/>
              </a:spcAft>
              <a:buClr>
                <a:schemeClr val="dk1"/>
              </a:buClr>
              <a:buSzPts val="1100"/>
              <a:buFont typeface="Arial"/>
              <a:buNone/>
            </a:pPr>
            <a:r>
              <a:rPr lang="en-GB" sz="2000"/>
              <a:t>almost-certainly-spam</a:t>
            </a:r>
            <a:endParaRPr sz="2000"/>
          </a:p>
          <a:p>
            <a:pPr indent="0" lvl="0" marL="0" rtl="0" algn="ctr">
              <a:spcBef>
                <a:spcPts val="1600"/>
              </a:spcBef>
              <a:spcAft>
                <a:spcPts val="1600"/>
              </a:spcAft>
              <a:buNone/>
            </a:pPr>
            <a:r>
              <a:t/>
            </a:r>
            <a:endParaRPr b="1" sz="2000"/>
          </a:p>
        </p:txBody>
      </p:sp>
      <p:sp>
        <p:nvSpPr>
          <p:cNvPr id="147" name="Google Shape;147;p26"/>
          <p:cNvSpPr txBox="1"/>
          <p:nvPr>
            <p:ph type="title"/>
          </p:nvPr>
        </p:nvSpPr>
        <p:spPr>
          <a:xfrm>
            <a:off x="311700" y="95700"/>
            <a:ext cx="85206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SpamAssassin - I run a mail server</a:t>
            </a:r>
            <a:endParaRPr/>
          </a:p>
        </p:txBody>
      </p:sp>
      <p:sp>
        <p:nvSpPr>
          <p:cNvPr id="148" name="Google Shape;148;p26"/>
          <p:cNvSpPr txBox="1"/>
          <p:nvPr>
            <p:ph idx="1" type="body"/>
          </p:nvPr>
        </p:nvSpPr>
        <p:spPr>
          <a:xfrm>
            <a:off x="4572000" y="973575"/>
            <a:ext cx="42603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2000"/>
              <a:t># The lock file ensures that only 1 spamassassin invocation happens at 1 time, to keep the load down</a:t>
            </a:r>
            <a:endParaRPr sz="2000"/>
          </a:p>
          <a:p>
            <a:pPr indent="0" lvl="0" marL="0" rtl="0" algn="ctr">
              <a:spcBef>
                <a:spcPts val="1600"/>
              </a:spcBef>
              <a:spcAft>
                <a:spcPts val="0"/>
              </a:spcAft>
              <a:buNone/>
            </a:pPr>
            <a:r>
              <a:t/>
            </a:r>
            <a:endParaRPr b="1" sz="3600"/>
          </a:p>
          <a:p>
            <a:pPr indent="0" lvl="0" marL="0" rtl="0" algn="l">
              <a:spcBef>
                <a:spcPts val="1600"/>
              </a:spcBef>
              <a:spcAft>
                <a:spcPts val="0"/>
              </a:spcAft>
              <a:buNone/>
            </a:pPr>
            <a:r>
              <a:rPr lang="en-GB" sz="2000"/>
              <a:t># Score of 15+ is almost certainly spam. Move to different mailbox</a:t>
            </a:r>
            <a:endParaRPr sz="2000"/>
          </a:p>
          <a:p>
            <a:pPr indent="0" lvl="0" marL="0" rtl="0" algn="l">
              <a:spcBef>
                <a:spcPts val="1600"/>
              </a:spcBef>
              <a:spcAft>
                <a:spcPts val="1600"/>
              </a:spcAft>
              <a:buNone/>
            </a:pPr>
            <a:r>
              <a:t/>
            </a:r>
            <a:endParaRPr b="1" sz="2000"/>
          </a:p>
        </p:txBody>
      </p:sp>
      <p:cxnSp>
        <p:nvCxnSpPr>
          <p:cNvPr id="149" name="Google Shape;149;p26"/>
          <p:cNvCxnSpPr>
            <a:stCxn id="146" idx="1"/>
            <a:endCxn id="148" idx="3"/>
          </p:cNvCxnSpPr>
          <p:nvPr/>
        </p:nvCxnSpPr>
        <p:spPr>
          <a:xfrm>
            <a:off x="311700" y="2681775"/>
            <a:ext cx="8520600" cy="0"/>
          </a:xfrm>
          <a:prstGeom prst="straightConnector1">
            <a:avLst/>
          </a:prstGeom>
          <a:noFill/>
          <a:ln cap="flat" cmpd="sng" w="28575">
            <a:solidFill>
              <a:srgbClr val="FFFFFF"/>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idx="1" type="body"/>
          </p:nvPr>
        </p:nvSpPr>
        <p:spPr>
          <a:xfrm>
            <a:off x="311700" y="973575"/>
            <a:ext cx="42603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2000"/>
              <a:t>:0:</a:t>
            </a:r>
            <a:endParaRPr sz="2000"/>
          </a:p>
          <a:p>
            <a:pPr indent="0" lvl="0" marL="0" rtl="0" algn="l">
              <a:lnSpc>
                <a:spcPct val="100000"/>
              </a:lnSpc>
              <a:spcBef>
                <a:spcPts val="1600"/>
              </a:spcBef>
              <a:spcAft>
                <a:spcPts val="0"/>
              </a:spcAft>
              <a:buNone/>
            </a:pPr>
            <a:r>
              <a:rPr lang="en-GB" sz="2000"/>
              <a:t>* ^X-Spam-Status: Yes</a:t>
            </a:r>
            <a:endParaRPr sz="2000"/>
          </a:p>
          <a:p>
            <a:pPr indent="0" lvl="0" marL="0" rtl="0" algn="l">
              <a:lnSpc>
                <a:spcPct val="100000"/>
              </a:lnSpc>
              <a:spcBef>
                <a:spcPts val="1600"/>
              </a:spcBef>
              <a:spcAft>
                <a:spcPts val="0"/>
              </a:spcAft>
              <a:buNone/>
            </a:pPr>
            <a:r>
              <a:rPr lang="en-GB" sz="2000"/>
              <a:t>probably-spam</a:t>
            </a:r>
            <a:endParaRPr sz="2000"/>
          </a:p>
          <a:p>
            <a:pPr indent="0" lvl="0" marL="0" rtl="0" algn="l">
              <a:lnSpc>
                <a:spcPct val="100000"/>
              </a:lnSpc>
              <a:spcBef>
                <a:spcPts val="1600"/>
              </a:spcBef>
              <a:spcAft>
                <a:spcPts val="0"/>
              </a:spcAft>
              <a:buNone/>
            </a:pPr>
            <a:r>
              <a:t/>
            </a:r>
            <a:endParaRPr sz="2000"/>
          </a:p>
          <a:p>
            <a:pPr indent="0" lvl="0" marL="0" rtl="0" algn="ctr">
              <a:spcBef>
                <a:spcPts val="1600"/>
              </a:spcBef>
              <a:spcAft>
                <a:spcPts val="1600"/>
              </a:spcAft>
              <a:buNone/>
            </a:pPr>
            <a:r>
              <a:t/>
            </a:r>
            <a:endParaRPr b="1" sz="2000"/>
          </a:p>
        </p:txBody>
      </p:sp>
      <p:sp>
        <p:nvSpPr>
          <p:cNvPr id="155" name="Google Shape;155;p27"/>
          <p:cNvSpPr txBox="1"/>
          <p:nvPr>
            <p:ph type="title"/>
          </p:nvPr>
        </p:nvSpPr>
        <p:spPr>
          <a:xfrm>
            <a:off x="311700" y="95700"/>
            <a:ext cx="85206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SpamAssassin - I run a mail server</a:t>
            </a:r>
            <a:endParaRPr/>
          </a:p>
        </p:txBody>
      </p:sp>
      <p:sp>
        <p:nvSpPr>
          <p:cNvPr id="156" name="Google Shape;156;p27"/>
          <p:cNvSpPr txBox="1"/>
          <p:nvPr>
            <p:ph idx="1" type="body"/>
          </p:nvPr>
        </p:nvSpPr>
        <p:spPr>
          <a:xfrm>
            <a:off x="4572000" y="973575"/>
            <a:ext cx="42603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2000"/>
              <a:t># Mail that is tagged as spam based on set threshold is moved to a different mailbox</a:t>
            </a:r>
            <a:endParaRPr sz="2000"/>
          </a:p>
          <a:p>
            <a:pPr indent="0" lvl="0" marL="0" rtl="0" algn="l">
              <a:spcBef>
                <a:spcPts val="1600"/>
              </a:spcBef>
              <a:spcAft>
                <a:spcPts val="1600"/>
              </a:spcAft>
              <a:buNone/>
            </a:pPr>
            <a:r>
              <a:t/>
            </a:r>
            <a:endParaRPr b="1" sz="2000"/>
          </a:p>
        </p:txBody>
      </p:sp>
      <p:cxnSp>
        <p:nvCxnSpPr>
          <p:cNvPr id="157" name="Google Shape;157;p27"/>
          <p:cNvCxnSpPr>
            <a:stCxn id="154" idx="1"/>
            <a:endCxn id="156" idx="3"/>
          </p:cNvCxnSpPr>
          <p:nvPr/>
        </p:nvCxnSpPr>
        <p:spPr>
          <a:xfrm>
            <a:off x="311700" y="2681775"/>
            <a:ext cx="8520600" cy="0"/>
          </a:xfrm>
          <a:prstGeom prst="straightConnector1">
            <a:avLst/>
          </a:prstGeom>
          <a:noFill/>
          <a:ln cap="flat" cmpd="sng" w="28575">
            <a:solidFill>
              <a:srgbClr val="FFFFFF"/>
            </a:solidFill>
            <a:prstDash val="solid"/>
            <a:round/>
            <a:headEnd len="med" w="med" type="none"/>
            <a:tailEnd len="med" w="med" type="none"/>
          </a:ln>
        </p:spPr>
      </p:cxnSp>
      <p:sp>
        <p:nvSpPr>
          <p:cNvPr id="158" name="Google Shape;158;p27"/>
          <p:cNvSpPr txBox="1"/>
          <p:nvPr/>
        </p:nvSpPr>
        <p:spPr>
          <a:xfrm>
            <a:off x="311700" y="339917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rgbClr val="FFFFFF"/>
                </a:solidFill>
                <a:latin typeface="Roboto"/>
                <a:ea typeface="Roboto"/>
                <a:cs typeface="Roboto"/>
                <a:sym typeface="Roboto"/>
              </a:rPr>
              <a:t>These are only some basics and there are so many more setup options available!</a:t>
            </a:r>
            <a:endParaRPr sz="2000">
              <a:solidFill>
                <a:srgbClr val="FFFFF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000" u="sng">
                <a:solidFill>
                  <a:schemeClr val="hlink"/>
                </a:solidFill>
                <a:hlinkClick r:id="rId3"/>
              </a:rPr>
              <a:t>https://github.com/trustedsec/social-engineer-toolkit</a:t>
            </a:r>
            <a:endParaRPr sz="2000"/>
          </a:p>
          <a:p>
            <a:pPr indent="0" lvl="0" marL="0" rtl="0" algn="ctr">
              <a:spcBef>
                <a:spcPts val="1600"/>
              </a:spcBef>
              <a:spcAft>
                <a:spcPts val="0"/>
              </a:spcAft>
              <a:buNone/>
            </a:pPr>
            <a:r>
              <a:rPr i="1" lang="en-GB" sz="2000"/>
              <a:t>The Social-Engineer Toolkit is an open-source penetration testing framework designed for social engineering. SET has a number of custom attack vectors that allow you to make a believable attack quickly.</a:t>
            </a:r>
            <a:endParaRPr i="1" sz="2000"/>
          </a:p>
          <a:p>
            <a:pPr indent="0" lvl="0" marL="0" rtl="0" algn="ctr">
              <a:spcBef>
                <a:spcPts val="1600"/>
              </a:spcBef>
              <a:spcAft>
                <a:spcPts val="0"/>
              </a:spcAft>
              <a:buNone/>
            </a:pPr>
            <a:r>
              <a:rPr lang="en-GB" sz="2000"/>
              <a:t>Many of the techniques learnt today can also be applied to other packages such as the SEToolKit</a:t>
            </a:r>
            <a:endParaRPr sz="2000"/>
          </a:p>
          <a:p>
            <a:pPr indent="0" lvl="0" marL="0" rtl="0" algn="ctr">
              <a:spcBef>
                <a:spcPts val="1600"/>
              </a:spcBef>
              <a:spcAft>
                <a:spcPts val="1600"/>
              </a:spcAft>
              <a:buNone/>
            </a:pPr>
            <a:r>
              <a:t/>
            </a:r>
            <a:endParaRPr i="1" sz="2000"/>
          </a:p>
        </p:txBody>
      </p:sp>
      <p:sp>
        <p:nvSpPr>
          <p:cNvPr id="164" name="Google Shape;164;p28"/>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Social Engineering Tools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Upcoming Sessions</a:t>
            </a:r>
            <a:endParaRPr/>
          </a:p>
        </p:txBody>
      </p:sp>
      <p:sp>
        <p:nvSpPr>
          <p:cNvPr id="170" name="Google Shape;170;p2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What’s up next?</a:t>
            </a:r>
            <a:endParaRPr/>
          </a:p>
          <a:p>
            <a:pPr indent="0" lvl="0" marL="0" rtl="0" algn="ctr">
              <a:spcBef>
                <a:spcPts val="0"/>
              </a:spcBef>
              <a:spcAft>
                <a:spcPts val="0"/>
              </a:spcAft>
              <a:buNone/>
            </a:pPr>
            <a:r>
              <a:rPr lang="en-GB" sz="1900">
                <a:solidFill>
                  <a:srgbClr val="EB3C68"/>
                </a:solidFill>
              </a:rPr>
              <a:t>www.shefesh.com/sessions</a:t>
            </a:r>
            <a:endParaRPr sz="1900">
              <a:solidFill>
                <a:srgbClr val="EB3C68"/>
              </a:solidFill>
            </a:endParaRPr>
          </a:p>
        </p:txBody>
      </p:sp>
      <p:sp>
        <p:nvSpPr>
          <p:cNvPr id="171" name="Google Shape;171;p2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22d Feb  - Introduction to Assembly</a:t>
            </a:r>
            <a:endParaRPr/>
          </a:p>
          <a:p>
            <a:pPr indent="0" lvl="0" marL="0" rtl="0" algn="l">
              <a:spcBef>
                <a:spcPts val="1600"/>
              </a:spcBef>
              <a:spcAft>
                <a:spcPts val="0"/>
              </a:spcAft>
              <a:buNone/>
            </a:pPr>
            <a:r>
              <a:rPr lang="en-GB"/>
              <a:t>1st Mar - Game Breaking</a:t>
            </a:r>
            <a:endParaRPr/>
          </a:p>
          <a:p>
            <a:pPr indent="0" lvl="0" marL="0" rtl="0" algn="l">
              <a:spcBef>
                <a:spcPts val="1600"/>
              </a:spcBef>
              <a:spcAft>
                <a:spcPts val="0"/>
              </a:spcAft>
              <a:buNone/>
            </a:pPr>
            <a:r>
              <a:rPr lang="en-GB"/>
              <a:t>8th Mar - Making a CTF</a:t>
            </a:r>
            <a:endParaRPr/>
          </a:p>
          <a:p>
            <a:pPr indent="0" lvl="0" marL="0" rtl="0" algn="l">
              <a:spcBef>
                <a:spcPts val="1600"/>
              </a:spcBef>
              <a:spcAft>
                <a:spcPts val="0"/>
              </a:spcAft>
              <a:buNone/>
            </a:pPr>
            <a:r>
              <a:rPr lang="en-GB"/>
              <a:t>15th Mar - Web App Hacking</a:t>
            </a:r>
            <a:endParaRPr/>
          </a:p>
          <a:p>
            <a:pPr indent="0" lvl="0" marL="0" rtl="0" algn="l">
              <a:spcBef>
                <a:spcPts val="1600"/>
              </a:spcBef>
              <a:spcAft>
                <a:spcPts val="1600"/>
              </a:spcAft>
              <a:buClr>
                <a:schemeClr val="dk1"/>
              </a:buClr>
              <a:buSzPts val="1100"/>
              <a:buFont typeface="Arial"/>
              <a:buNone/>
            </a:pPr>
            <a:r>
              <a:rPr lang="en-GB"/>
              <a:t>22nd Mar - HTB Walkthrough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Any Questions?</a:t>
            </a:r>
            <a:endParaRPr/>
          </a:p>
        </p:txBody>
      </p:sp>
      <p:sp>
        <p:nvSpPr>
          <p:cNvPr id="177" name="Google Shape;177;p30"/>
          <p:cNvSpPr txBox="1"/>
          <p:nvPr/>
        </p:nvSpPr>
        <p:spPr>
          <a:xfrm>
            <a:off x="2740350" y="4208475"/>
            <a:ext cx="3663300" cy="57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300">
                <a:solidFill>
                  <a:srgbClr val="EB3C68"/>
                </a:solidFill>
                <a:latin typeface="Roboto"/>
                <a:ea typeface="Roboto"/>
                <a:cs typeface="Roboto"/>
                <a:sym typeface="Roboto"/>
              </a:rPr>
              <a:t>www.shefesh.com</a:t>
            </a:r>
            <a:endParaRPr sz="2300">
              <a:solidFill>
                <a:srgbClr val="EB3C68"/>
              </a:solidFill>
              <a:latin typeface="Roboto"/>
              <a:ea typeface="Roboto"/>
              <a:cs typeface="Roboto"/>
              <a:sym typeface="Roboto"/>
            </a:endParaRPr>
          </a:p>
          <a:p>
            <a:pPr indent="0" lvl="0" marL="0" rtl="0" algn="ctr">
              <a:spcBef>
                <a:spcPts val="0"/>
              </a:spcBef>
              <a:spcAft>
                <a:spcPts val="0"/>
              </a:spcAft>
              <a:buNone/>
            </a:pPr>
            <a:r>
              <a:rPr lang="en-GB" sz="1800">
                <a:solidFill>
                  <a:schemeClr val="lt1"/>
                </a:solidFill>
                <a:latin typeface="Roboto"/>
                <a:ea typeface="Roboto"/>
                <a:cs typeface="Roboto"/>
                <a:sym typeface="Roboto"/>
              </a:rPr>
              <a:t>Thanks for coming!</a:t>
            </a:r>
            <a:endParaRPr sz="1800">
              <a:solidFill>
                <a:schemeClr val="lt1"/>
              </a:solidFill>
              <a:latin typeface="Roboto"/>
              <a:ea typeface="Roboto"/>
              <a:cs typeface="Roboto"/>
              <a:sym typeface="Roboto"/>
            </a:endParaRPr>
          </a:p>
        </p:txBody>
      </p:sp>
      <p:pic>
        <p:nvPicPr>
          <p:cNvPr id="178" name="Google Shape;178;p30"/>
          <p:cNvPicPr preferRelativeResize="0"/>
          <p:nvPr/>
        </p:nvPicPr>
        <p:blipFill>
          <a:blip r:embed="rId3">
            <a:alphaModFix/>
          </a:blip>
          <a:stretch>
            <a:fillRect/>
          </a:stretch>
        </p:blipFill>
        <p:spPr>
          <a:xfrm>
            <a:off x="3225075" y="1285325"/>
            <a:ext cx="2693850" cy="269960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The skills taught in these sessions allow identification and exploitation of security vulnerabilities in systems. We strive to give you a place to practice legally, and can point you to other places to practice. These skills should not be used on systems where you do not have explicit permission from the owner of the system. It is </a:t>
            </a:r>
            <a:r>
              <a:rPr lang="en-GB" u="sng">
                <a:solidFill>
                  <a:srgbClr val="EB3C68"/>
                </a:solidFill>
              </a:rPr>
              <a:t>VERY</a:t>
            </a:r>
            <a:r>
              <a:rPr lang="en-GB"/>
              <a:t> easy to end up in breach of relevant laws, and we can accept no responsibility for anything you do with the skills learnt here. </a:t>
            </a:r>
            <a:br>
              <a:rPr lang="en-GB"/>
            </a:br>
            <a:endParaRPr/>
          </a:p>
          <a:p>
            <a:pPr indent="-317500" lvl="0" marL="457200" rtl="0" algn="l">
              <a:spcBef>
                <a:spcPts val="0"/>
              </a:spcBef>
              <a:spcAft>
                <a:spcPts val="0"/>
              </a:spcAft>
              <a:buSzPts val="1400"/>
              <a:buChar char="●"/>
            </a:pPr>
            <a:r>
              <a:rPr lang="en-GB"/>
              <a:t>If we have reason to believe that you are utilising these skills against systems where you are not authorised you will be banned from our events, and if necessary the relevant authorities will be alerted. </a:t>
            </a:r>
            <a:br>
              <a:rPr lang="en-GB"/>
            </a:br>
            <a:endParaRPr/>
          </a:p>
          <a:p>
            <a:pPr indent="-317500" lvl="0" marL="457200" rtl="0" algn="l">
              <a:spcBef>
                <a:spcPts val="0"/>
              </a:spcBef>
              <a:spcAft>
                <a:spcPts val="0"/>
              </a:spcAft>
              <a:buSzPts val="1400"/>
              <a:buChar char="●"/>
            </a:pPr>
            <a:r>
              <a:rPr lang="en-GB"/>
              <a:t>Remember, if you have any doubts as to if something is legal or authorised, just don't do it until you are able to confirm you are allowed to.</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64" name="Google Shape;64;p1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Legal Bit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Before proceeding past this point you must read and agree to our Code of Conduct - this is a requirement from the University for us to operate as a society. </a:t>
            </a:r>
            <a:br>
              <a:rPr lang="en-GB"/>
            </a:br>
            <a:endParaRPr/>
          </a:p>
          <a:p>
            <a:pPr indent="-317500" lvl="0" marL="457200" rtl="0" algn="l">
              <a:spcBef>
                <a:spcPts val="0"/>
              </a:spcBef>
              <a:spcAft>
                <a:spcPts val="0"/>
              </a:spcAft>
              <a:buSzPts val="1400"/>
              <a:buChar char="●"/>
            </a:pPr>
            <a:r>
              <a:rPr lang="en-GB"/>
              <a:t>If you have any doubts or need anything clarified, please ask a member of the committee.</a:t>
            </a:r>
            <a:br>
              <a:rPr lang="en-GB"/>
            </a:br>
            <a:endParaRPr/>
          </a:p>
          <a:p>
            <a:pPr indent="-317500" lvl="0" marL="457200" rtl="0" algn="l">
              <a:spcBef>
                <a:spcPts val="0"/>
              </a:spcBef>
              <a:spcAft>
                <a:spcPts val="0"/>
              </a:spcAft>
              <a:buSzPts val="1400"/>
              <a:buChar char="●"/>
            </a:pPr>
            <a:r>
              <a:rPr lang="en-GB"/>
              <a:t>Breaching the Code of Conduct = immediate ejection and further consequences.</a:t>
            </a:r>
            <a:br>
              <a:rPr lang="en-GB"/>
            </a:br>
            <a:endParaRPr/>
          </a:p>
          <a:p>
            <a:pPr indent="-317500" lvl="0" marL="457200" rtl="0" algn="l">
              <a:spcBef>
                <a:spcPts val="0"/>
              </a:spcBef>
              <a:spcAft>
                <a:spcPts val="0"/>
              </a:spcAft>
              <a:buSzPts val="1400"/>
              <a:buChar char="●"/>
            </a:pPr>
            <a:r>
              <a:rPr lang="en-GB"/>
              <a:t>Code of Conduct can be found at </a:t>
            </a:r>
            <a:r>
              <a:rPr lang="en-GB">
                <a:solidFill>
                  <a:srgbClr val="EB3C68"/>
                </a:solidFill>
              </a:rPr>
              <a:t>https://shefesh.com/downloads/SESH%20Code%20of%20Conduct.pdf</a:t>
            </a:r>
            <a:endParaRPr/>
          </a:p>
          <a:p>
            <a:pPr indent="0" lvl="0" marL="0" rtl="0" algn="l">
              <a:spcBef>
                <a:spcPts val="1600"/>
              </a:spcBef>
              <a:spcAft>
                <a:spcPts val="1600"/>
              </a:spcAft>
              <a:buNone/>
            </a:pPr>
            <a:r>
              <a:t/>
            </a:r>
            <a:endParaRPr/>
          </a:p>
        </p:txBody>
      </p:sp>
      <p:sp>
        <p:nvSpPr>
          <p:cNvPr id="70" name="Google Shape;70;p1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Code of Conduct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Social Engineering - What is it?</a:t>
            </a:r>
            <a:endParaRPr b="1">
              <a:latin typeface="Roboto Mono"/>
              <a:ea typeface="Roboto Mono"/>
              <a:cs typeface="Roboto Mono"/>
              <a:sym typeface="Roboto Mono"/>
            </a:endParaRPr>
          </a:p>
        </p:txBody>
      </p:sp>
      <p:sp>
        <p:nvSpPr>
          <p:cNvPr id="76" name="Google Shape;76;p15"/>
          <p:cNvSpPr txBox="1"/>
          <p:nvPr>
            <p:ph idx="1" type="body"/>
          </p:nvPr>
        </p:nvSpPr>
        <p:spPr>
          <a:xfrm>
            <a:off x="311700" y="1319775"/>
            <a:ext cx="8520600" cy="11583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i="1" lang="en-GB" sz="2000"/>
              <a:t>Social engineering is the psychological manipulation of people into performing actions or divulging confidential information</a:t>
            </a:r>
            <a:endParaRPr i="1" sz="2000"/>
          </a:p>
        </p:txBody>
      </p:sp>
      <p:sp>
        <p:nvSpPr>
          <p:cNvPr id="77" name="Google Shape;77;p15"/>
          <p:cNvSpPr txBox="1"/>
          <p:nvPr>
            <p:ph idx="1" type="body"/>
          </p:nvPr>
        </p:nvSpPr>
        <p:spPr>
          <a:xfrm>
            <a:off x="311700" y="2478075"/>
            <a:ext cx="8520600" cy="19995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GB" sz="2000"/>
              <a:t>Vishing, phishing, smishing, impersonation, pretexting, spear phishing, water holing, baiting, quid pro quo, </a:t>
            </a:r>
            <a:r>
              <a:rPr lang="en-GB" sz="2000"/>
              <a:t>tailgating</a:t>
            </a:r>
            <a:r>
              <a:rPr lang="en-GB" sz="2000"/>
              <a:t>, scareware, credential harvesting</a:t>
            </a:r>
            <a:r>
              <a:rPr lang="en-GB" sz="2000"/>
              <a:t>...</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1" type="body"/>
          </p:nvPr>
        </p:nvSpPr>
        <p:spPr>
          <a:xfrm>
            <a:off x="311700" y="1152475"/>
            <a:ext cx="8520600" cy="875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i="1" lang="en-GB" sz="2000"/>
              <a:t>Cyber attack that targets victims via email that lures the victims into providing sensitive data or completing an action</a:t>
            </a:r>
            <a:endParaRPr i="1" sz="2000"/>
          </a:p>
        </p:txBody>
      </p:sp>
      <p:sp>
        <p:nvSpPr>
          <p:cNvPr id="83" name="Google Shape;83;p1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Phishing</a:t>
            </a:r>
            <a:endParaRPr/>
          </a:p>
        </p:txBody>
      </p:sp>
      <p:sp>
        <p:nvSpPr>
          <p:cNvPr id="84" name="Google Shape;84;p16"/>
          <p:cNvSpPr txBox="1"/>
          <p:nvPr>
            <p:ph idx="1" type="body"/>
          </p:nvPr>
        </p:nvSpPr>
        <p:spPr>
          <a:xfrm>
            <a:off x="311700" y="2134200"/>
            <a:ext cx="8520600" cy="2189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GB" sz="2000"/>
              <a:t>Credential harvesting</a:t>
            </a:r>
            <a:endParaRPr sz="2000"/>
          </a:p>
          <a:p>
            <a:pPr indent="-355600" lvl="0" marL="457200" rtl="0" algn="l">
              <a:spcBef>
                <a:spcPts val="0"/>
              </a:spcBef>
              <a:spcAft>
                <a:spcPts val="0"/>
              </a:spcAft>
              <a:buSzPts val="2000"/>
              <a:buChar char="●"/>
            </a:pPr>
            <a:r>
              <a:rPr lang="en-GB" sz="2000"/>
              <a:t>Downloading malware</a:t>
            </a:r>
            <a:endParaRPr sz="2000"/>
          </a:p>
          <a:p>
            <a:pPr indent="-355600" lvl="0" marL="457200" rtl="0" algn="l">
              <a:spcBef>
                <a:spcPts val="0"/>
              </a:spcBef>
              <a:spcAft>
                <a:spcPts val="0"/>
              </a:spcAft>
              <a:buSzPts val="2000"/>
              <a:buChar char="●"/>
            </a:pPr>
            <a:r>
              <a:rPr lang="en-GB" sz="2000"/>
              <a:t>Identity fraud</a:t>
            </a:r>
            <a:endParaRPr sz="2000"/>
          </a:p>
          <a:p>
            <a:pPr indent="-355600" lvl="0" marL="457200" rtl="0" algn="l">
              <a:spcBef>
                <a:spcPts val="0"/>
              </a:spcBef>
              <a:spcAft>
                <a:spcPts val="0"/>
              </a:spcAft>
              <a:buSzPts val="2000"/>
              <a:buChar char="●"/>
            </a:pPr>
            <a:r>
              <a:rPr lang="en-GB" sz="2000"/>
              <a:t>Financial fraud</a:t>
            </a:r>
            <a:endParaRPr sz="2000"/>
          </a:p>
          <a:p>
            <a:pPr indent="0" lvl="0" marL="0" rtl="0" algn="l">
              <a:spcBef>
                <a:spcPts val="1600"/>
              </a:spcBef>
              <a:spcAft>
                <a:spcPts val="1600"/>
              </a:spcAft>
              <a:buNone/>
            </a:pPr>
            <a:r>
              <a:rPr lang="en-GB" sz="2000"/>
              <a:t>The list goes on and on…</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90" name="Google Shape;90;p17"/>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Phishing examples</a:t>
            </a:r>
            <a:endParaRPr/>
          </a:p>
        </p:txBody>
      </p:sp>
      <p:pic>
        <p:nvPicPr>
          <p:cNvPr id="91" name="Google Shape;91;p17"/>
          <p:cNvPicPr preferRelativeResize="0"/>
          <p:nvPr/>
        </p:nvPicPr>
        <p:blipFill>
          <a:blip r:embed="rId3">
            <a:alphaModFix/>
          </a:blip>
          <a:stretch>
            <a:fillRect/>
          </a:stretch>
        </p:blipFill>
        <p:spPr>
          <a:xfrm>
            <a:off x="587476" y="1033937"/>
            <a:ext cx="7969050" cy="36534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97" name="Google Shape;97;p18"/>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Phishing examples</a:t>
            </a:r>
            <a:endParaRPr/>
          </a:p>
        </p:txBody>
      </p:sp>
      <p:pic>
        <p:nvPicPr>
          <p:cNvPr id="98" name="Google Shape;98;p18"/>
          <p:cNvPicPr preferRelativeResize="0"/>
          <p:nvPr/>
        </p:nvPicPr>
        <p:blipFill>
          <a:blip r:embed="rId3">
            <a:alphaModFix/>
          </a:blip>
          <a:stretch>
            <a:fillRect/>
          </a:stretch>
        </p:blipFill>
        <p:spPr>
          <a:xfrm>
            <a:off x="1997572" y="1070175"/>
            <a:ext cx="5148876" cy="358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04" name="Google Shape;104;p19"/>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Phishing examples</a:t>
            </a:r>
            <a:endParaRPr/>
          </a:p>
        </p:txBody>
      </p:sp>
      <p:pic>
        <p:nvPicPr>
          <p:cNvPr id="105" name="Google Shape;105;p19"/>
          <p:cNvPicPr preferRelativeResize="0"/>
          <p:nvPr/>
        </p:nvPicPr>
        <p:blipFill>
          <a:blip r:embed="rId3">
            <a:alphaModFix/>
          </a:blip>
          <a:stretch>
            <a:fillRect/>
          </a:stretch>
        </p:blipFill>
        <p:spPr>
          <a:xfrm>
            <a:off x="2279163" y="1029813"/>
            <a:ext cx="4585676" cy="3814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a:t>Legalities of phishing</a:t>
            </a:r>
            <a:endParaRPr b="1" sz="2000"/>
          </a:p>
          <a:p>
            <a:pPr indent="0" lvl="0" marL="0" rtl="0" algn="ctr">
              <a:spcBef>
                <a:spcPts val="1600"/>
              </a:spcBef>
              <a:spcAft>
                <a:spcPts val="1600"/>
              </a:spcAft>
              <a:buNone/>
            </a:pPr>
            <a:r>
              <a:rPr lang="en-GB" sz="2000"/>
              <a:t>Phishing that is not for educational and training purposes breaches The Fraud Act 2006 and is ILLEGAL! Offences under these Acts are punishable by fines and / or imprisonment up to 10 years</a:t>
            </a:r>
            <a:endParaRPr sz="2000"/>
          </a:p>
        </p:txBody>
      </p:sp>
      <p:sp>
        <p:nvSpPr>
          <p:cNvPr id="111" name="Google Shape;111;p20"/>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Creating a phishing campaign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