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c3d6293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c3d6293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3d6293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3d6293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3d6293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c3d6293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ad274ce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ad274ce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3d6293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3d6293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c3d6293b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c3d6293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c3d6293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c3d6293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c3d6293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c3d6293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c3d6293b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c3d6293b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d274ce6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d274ce6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Pretty theory-heavy - strap 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d274ce6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d274ce6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d274ce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d274ce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c3d6293b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c3d6293b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3d6293b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3d6293b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c3d6293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c3d6293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c3d6293b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c3d6293b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c3d6293b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c3d6293b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c3d6293b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c3d6293b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c3d6293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c3d6293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c3d6293b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c3d6293b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b7c4619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b7c4619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ad274ce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ad274ce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ad274ce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ad274ce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ad274ce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ad274ce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ad274ce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ad274ce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b9e916d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b9e916d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c3d6293b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c3d6293b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bedbba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bedbba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8c925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c8c925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ad274ce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ad274ce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c285fac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c285fac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3d6293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3d6293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3d6293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3d6293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zdnet.com/article/a-mysterious-group-has-hijacked-tor-exit-nodes-to-perform-ssl-stripping-attack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eff.org/pages/tor-and-http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iki.archlinux.org/index.php/Proxy_server" TargetMode="External"/><Relationship Id="rId4" Type="http://schemas.openxmlformats.org/officeDocument/2006/relationships/hyperlink" Target="https://www.ivpn.net/pptp-vs-ipsec-ikev2-vs-openvpn-vs-wireguard/" TargetMode="External"/><Relationship Id="rId5" Type="http://schemas.openxmlformats.org/officeDocument/2006/relationships/hyperlink" Target="https://community.torproject.org/rela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aws.amazon.com/ec2/" TargetMode="External"/><Relationship Id="rId4" Type="http://schemas.openxmlformats.org/officeDocument/2006/relationships/hyperlink" Target="https://www.linode.com/" TargetMode="External"/><Relationship Id="rId5" Type="http://schemas.openxmlformats.org/officeDocument/2006/relationships/hyperlink" Target="https://www.vultr.com/" TargetMode="External"/><Relationship Id="rId6" Type="http://schemas.openxmlformats.org/officeDocument/2006/relationships/hyperlink" Target="https://shefesh.com/downloads/wg-setup.pdf" TargetMode="External"/><Relationship Id="rId7" Type="http://schemas.openxmlformats.org/officeDocument/2006/relationships/hyperlink" Target="https://github.com/pirate/wireguard-docs" TargetMode="External"/><Relationship Id="rId8" Type="http://schemas.openxmlformats.org/officeDocument/2006/relationships/hyperlink" Target="https://www.wireguard.com/instal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Online Anonymity</a:t>
            </a:r>
            <a:endParaRPr/>
          </a:p>
        </p:txBody>
      </p:sp>
      <p:pic>
        <p:nvPicPr>
          <p:cNvPr id="58" name="Google Shape;58;p12"/>
          <p:cNvPicPr preferRelativeResize="0"/>
          <p:nvPr/>
        </p:nvPicPr>
        <p:blipFill>
          <a:blip r:embed="rId3">
            <a:alphaModFix/>
          </a:blip>
          <a:stretch>
            <a:fillRect/>
          </a:stretch>
        </p:blipFill>
        <p:spPr>
          <a:xfrm>
            <a:off x="3804830" y="3362842"/>
            <a:ext cx="1534325" cy="152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Proxies</a:t>
            </a:r>
            <a:endParaRPr/>
          </a:p>
        </p:txBody>
      </p:sp>
      <p:pic>
        <p:nvPicPr>
          <p:cNvPr id="114" name="Google Shape;114;p21"/>
          <p:cNvPicPr preferRelativeResize="0"/>
          <p:nvPr/>
        </p:nvPicPr>
        <p:blipFill>
          <a:blip r:embed="rId3">
            <a:alphaModFix/>
          </a:blip>
          <a:stretch>
            <a:fillRect/>
          </a:stretch>
        </p:blipFill>
        <p:spPr>
          <a:xfrm>
            <a:off x="937275" y="1080000"/>
            <a:ext cx="7269451" cy="298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0" name="Google Shape;120;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Proxies</a:t>
            </a:r>
            <a:endParaRPr/>
          </a:p>
        </p:txBody>
      </p:sp>
      <p:pic>
        <p:nvPicPr>
          <p:cNvPr id="121" name="Google Shape;121;p22"/>
          <p:cNvPicPr preferRelativeResize="0"/>
          <p:nvPr/>
        </p:nvPicPr>
        <p:blipFill>
          <a:blip r:embed="rId3">
            <a:alphaModFix/>
          </a:blip>
          <a:stretch>
            <a:fillRect/>
          </a:stretch>
        </p:blipFill>
        <p:spPr>
          <a:xfrm>
            <a:off x="899000" y="1152475"/>
            <a:ext cx="7345999" cy="301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7" name="Google Shape;127;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Proxies</a:t>
            </a:r>
            <a:endParaRPr/>
          </a:p>
        </p:txBody>
      </p:sp>
      <p:pic>
        <p:nvPicPr>
          <p:cNvPr id="128" name="Google Shape;128;p23"/>
          <p:cNvPicPr preferRelativeResize="0"/>
          <p:nvPr/>
        </p:nvPicPr>
        <p:blipFill>
          <a:blip r:embed="rId3">
            <a:alphaModFix/>
          </a:blip>
          <a:stretch>
            <a:fillRect/>
          </a:stretch>
        </p:blipFill>
        <p:spPr>
          <a:xfrm>
            <a:off x="863250" y="1153937"/>
            <a:ext cx="7417500" cy="28356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sp>
        <p:nvSpPr>
          <p:cNvPr id="134" name="Google Shape;134;p2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Similar to a proxy (i.e. masking IPs), but with a couple of key differences</a:t>
            </a:r>
            <a:endParaRPr sz="1500"/>
          </a:p>
          <a:p>
            <a:pPr indent="-323850" lvl="1" marL="914400" rtl="0" algn="l">
              <a:spcBef>
                <a:spcPts val="0"/>
              </a:spcBef>
              <a:spcAft>
                <a:spcPts val="0"/>
              </a:spcAft>
              <a:buSzPts val="1500"/>
              <a:buChar char="○"/>
            </a:pPr>
            <a:r>
              <a:rPr lang="en-GB" sz="1500"/>
              <a:t>Connections to the VPN server are encrypted</a:t>
            </a:r>
            <a:endParaRPr sz="1500"/>
          </a:p>
          <a:p>
            <a:pPr indent="-323850" lvl="1" marL="914400" rtl="0" algn="l">
              <a:spcBef>
                <a:spcPts val="0"/>
              </a:spcBef>
              <a:spcAft>
                <a:spcPts val="0"/>
              </a:spcAft>
              <a:buSzPts val="1500"/>
              <a:buChar char="○"/>
            </a:pPr>
            <a:r>
              <a:rPr lang="en-GB" sz="1500"/>
              <a:t>They commonly catch all traffic from a host, rather than a specific protocol</a:t>
            </a:r>
            <a:endParaRPr sz="1500"/>
          </a:p>
          <a:p>
            <a:pPr indent="-323850" lvl="1" marL="914400" rtl="0" algn="l">
              <a:spcBef>
                <a:spcPts val="0"/>
              </a:spcBef>
              <a:spcAft>
                <a:spcPts val="0"/>
              </a:spcAft>
              <a:buSzPts val="1500"/>
              <a:buChar char="○"/>
            </a:pPr>
            <a:r>
              <a:rPr lang="en-GB" sz="1500"/>
              <a:t>Some VPNs encrypt the contents of packets</a:t>
            </a:r>
            <a:br>
              <a:rPr lang="en-GB" sz="1500"/>
            </a:br>
            <a:endParaRPr sz="1500"/>
          </a:p>
          <a:p>
            <a:pPr indent="-323850" lvl="0" marL="457200" rtl="0" algn="l">
              <a:spcBef>
                <a:spcPts val="0"/>
              </a:spcBef>
              <a:spcAft>
                <a:spcPts val="0"/>
              </a:spcAft>
              <a:buSzPts val="1500"/>
              <a:buChar char="●"/>
            </a:pPr>
            <a:r>
              <a:rPr lang="en-GB" sz="1500"/>
              <a:t>Tunneling Protocol</a:t>
            </a:r>
            <a:endParaRPr sz="1500"/>
          </a:p>
          <a:p>
            <a:pPr indent="-323850" lvl="1" marL="914400" rtl="0" algn="l">
              <a:spcBef>
                <a:spcPts val="0"/>
              </a:spcBef>
              <a:spcAft>
                <a:spcPts val="0"/>
              </a:spcAft>
              <a:buSzPts val="1500"/>
              <a:buChar char="○"/>
            </a:pPr>
            <a:r>
              <a:rPr lang="en-GB" sz="1500"/>
              <a:t>The core feature of a VPN - extends a private (non-routable) network over a public one, like the internet, to keep data secure</a:t>
            </a:r>
            <a:endParaRPr sz="1500"/>
          </a:p>
          <a:p>
            <a:pPr indent="-323850" lvl="1" marL="914400" rtl="0" algn="l">
              <a:spcBef>
                <a:spcPts val="0"/>
              </a:spcBef>
              <a:spcAft>
                <a:spcPts val="0"/>
              </a:spcAft>
              <a:buSzPts val="1500"/>
              <a:buChar char="○"/>
            </a:pPr>
            <a:r>
              <a:rPr lang="en-GB" sz="1500"/>
              <a:t>‘Encapsulates’ packets - the true contents of the packet is hidden all the way to the VPN server, sometimes even hiding details of the traffic type itself</a:t>
            </a:r>
            <a:endParaRPr sz="1500"/>
          </a:p>
          <a:p>
            <a:pPr indent="-323850" lvl="1" marL="914400" rtl="0" algn="l">
              <a:spcBef>
                <a:spcPts val="0"/>
              </a:spcBef>
              <a:spcAft>
                <a:spcPts val="0"/>
              </a:spcAft>
              <a:buSzPts val="1500"/>
              <a:buChar char="○"/>
            </a:pPr>
            <a:r>
              <a:rPr lang="en-GB" sz="1500"/>
              <a:t>When the traffic reaches the VPN server it is forwarded - the destination sees the VPN as the source</a:t>
            </a:r>
            <a:endParaRPr sz="1500"/>
          </a:p>
          <a:p>
            <a:pPr indent="-323850" lvl="1" marL="914400" rtl="0" algn="l">
              <a:spcBef>
                <a:spcPts val="0"/>
              </a:spcBef>
              <a:spcAft>
                <a:spcPts val="0"/>
              </a:spcAft>
              <a:buSzPts val="1500"/>
              <a:buChar char="○"/>
            </a:pPr>
            <a:r>
              <a:rPr lang="en-GB" sz="1500"/>
              <a:t>This prevents 3rd parties, including the ISP, from seeing the contents of a</a:t>
            </a:r>
            <a:br>
              <a:rPr lang="en-GB" sz="1500"/>
            </a:br>
            <a:r>
              <a:rPr lang="en-GB" sz="1500"/>
              <a:t>packet before it reaches the VPN server</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pic>
        <p:nvPicPr>
          <p:cNvPr id="140" name="Google Shape;140;p25"/>
          <p:cNvPicPr preferRelativeResize="0"/>
          <p:nvPr/>
        </p:nvPicPr>
        <p:blipFill>
          <a:blip r:embed="rId3">
            <a:alphaModFix/>
          </a:blip>
          <a:stretch>
            <a:fillRect/>
          </a:stretch>
        </p:blipFill>
        <p:spPr>
          <a:xfrm>
            <a:off x="152400" y="824100"/>
            <a:ext cx="8839200" cy="38487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pic>
        <p:nvPicPr>
          <p:cNvPr id="146" name="Google Shape;146;p26"/>
          <p:cNvPicPr preferRelativeResize="0"/>
          <p:nvPr/>
        </p:nvPicPr>
        <p:blipFill>
          <a:blip r:embed="rId3">
            <a:alphaModFix/>
          </a:blip>
          <a:stretch>
            <a:fillRect/>
          </a:stretch>
        </p:blipFill>
        <p:spPr>
          <a:xfrm>
            <a:off x="152400" y="824100"/>
            <a:ext cx="8839200" cy="35448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pic>
        <p:nvPicPr>
          <p:cNvPr id="152" name="Google Shape;152;p27"/>
          <p:cNvPicPr preferRelativeResize="0"/>
          <p:nvPr/>
        </p:nvPicPr>
        <p:blipFill>
          <a:blip r:embed="rId3">
            <a:alphaModFix/>
          </a:blip>
          <a:stretch>
            <a:fillRect/>
          </a:stretch>
        </p:blipFill>
        <p:spPr>
          <a:xfrm>
            <a:off x="152400" y="824100"/>
            <a:ext cx="8839200" cy="40605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pic>
        <p:nvPicPr>
          <p:cNvPr id="158" name="Google Shape;158;p28"/>
          <p:cNvPicPr preferRelativeResize="0"/>
          <p:nvPr/>
        </p:nvPicPr>
        <p:blipFill>
          <a:blip r:embed="rId3">
            <a:alphaModFix/>
          </a:blip>
          <a:stretch>
            <a:fillRect/>
          </a:stretch>
        </p:blipFill>
        <p:spPr>
          <a:xfrm>
            <a:off x="152400" y="824100"/>
            <a:ext cx="8839200" cy="40605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Virtual Private Networks (VPNs)</a:t>
            </a:r>
            <a:endParaRPr b="1">
              <a:latin typeface="Roboto Mono"/>
              <a:ea typeface="Roboto Mono"/>
              <a:cs typeface="Roboto Mono"/>
              <a:sym typeface="Roboto Mono"/>
            </a:endParaRPr>
          </a:p>
        </p:txBody>
      </p:sp>
      <p:pic>
        <p:nvPicPr>
          <p:cNvPr id="164" name="Google Shape;164;p29"/>
          <p:cNvPicPr preferRelativeResize="0"/>
          <p:nvPr/>
        </p:nvPicPr>
        <p:blipFill>
          <a:blip r:embed="rId3">
            <a:alphaModFix/>
          </a:blip>
          <a:stretch>
            <a:fillRect/>
          </a:stretch>
        </p:blipFill>
        <p:spPr>
          <a:xfrm>
            <a:off x="152400" y="824100"/>
            <a:ext cx="8839200" cy="40605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Attacks Against VPNs &amp; Proxies</a:t>
            </a:r>
            <a:endParaRPr b="1">
              <a:latin typeface="Roboto Mono"/>
              <a:ea typeface="Roboto Mono"/>
              <a:cs typeface="Roboto Mono"/>
              <a:sym typeface="Roboto Mono"/>
            </a:endParaRPr>
          </a:p>
        </p:txBody>
      </p:sp>
      <p:sp>
        <p:nvSpPr>
          <p:cNvPr id="170" name="Google Shape;170;p30"/>
          <p:cNvSpPr txBox="1"/>
          <p:nvPr>
            <p:ph idx="1" type="body"/>
          </p:nvPr>
        </p:nvSpPr>
        <p:spPr>
          <a:xfrm>
            <a:off x="311700" y="1152475"/>
            <a:ext cx="8520600" cy="3681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Traffic analysis</a:t>
            </a:r>
            <a:endParaRPr sz="1500"/>
          </a:p>
          <a:p>
            <a:pPr indent="-323850" lvl="1" marL="914400" rtl="0" algn="l">
              <a:spcBef>
                <a:spcPts val="0"/>
              </a:spcBef>
              <a:spcAft>
                <a:spcPts val="0"/>
              </a:spcAft>
              <a:buSzPts val="1500"/>
              <a:buChar char="○"/>
            </a:pPr>
            <a:r>
              <a:rPr lang="en-GB" sz="1500"/>
              <a:t>Analysing grouping and timing of packets (some attacks require visibility of both endpoints)</a:t>
            </a:r>
            <a:endParaRPr sz="1500"/>
          </a:p>
          <a:p>
            <a:pPr indent="-323850" lvl="1" marL="914400" rtl="0" algn="l">
              <a:spcBef>
                <a:spcPts val="0"/>
              </a:spcBef>
              <a:spcAft>
                <a:spcPts val="0"/>
              </a:spcAft>
              <a:buSzPts val="1500"/>
              <a:buChar char="○"/>
            </a:pPr>
            <a:r>
              <a:rPr lang="en-GB" sz="1500"/>
              <a:t>Fingerprinting traffic based on unencrypted headers (such as browser window size)</a:t>
            </a:r>
            <a:br>
              <a:rPr lang="en-GB" sz="1500"/>
            </a:br>
            <a:endParaRPr sz="1500"/>
          </a:p>
          <a:p>
            <a:pPr indent="-323850" lvl="0" marL="457200" rtl="0" algn="l">
              <a:spcBef>
                <a:spcPts val="0"/>
              </a:spcBef>
              <a:spcAft>
                <a:spcPts val="0"/>
              </a:spcAft>
              <a:buSzPts val="1500"/>
              <a:buChar char="●"/>
            </a:pPr>
            <a:r>
              <a:rPr lang="en-GB" sz="1500"/>
              <a:t>Compromised VPN Providers</a:t>
            </a:r>
            <a:br>
              <a:rPr lang="en-GB" sz="1500"/>
            </a:br>
            <a:endParaRPr sz="1500"/>
          </a:p>
          <a:p>
            <a:pPr indent="-323850" lvl="0" marL="457200" rtl="0" algn="l">
              <a:spcBef>
                <a:spcPts val="0"/>
              </a:spcBef>
              <a:spcAft>
                <a:spcPts val="0"/>
              </a:spcAft>
              <a:buSzPts val="1500"/>
              <a:buChar char="●"/>
            </a:pPr>
            <a:r>
              <a:rPr lang="en-GB" sz="1500"/>
              <a:t>Traffic Interception</a:t>
            </a:r>
            <a:endParaRPr sz="1500"/>
          </a:p>
          <a:p>
            <a:pPr indent="-323850" lvl="1" marL="914400" rtl="0" algn="l">
              <a:spcBef>
                <a:spcPts val="0"/>
              </a:spcBef>
              <a:spcAft>
                <a:spcPts val="0"/>
              </a:spcAft>
              <a:buSzPts val="1500"/>
              <a:buChar char="○"/>
            </a:pPr>
            <a:r>
              <a:rPr lang="en-GB" sz="1500"/>
              <a:t>Traffic is unencrypted after leaving the VPN server</a:t>
            </a:r>
            <a:endParaRPr sz="1500"/>
          </a:p>
          <a:p>
            <a:pPr indent="-323850" lvl="1" marL="914400" rtl="0" algn="l">
              <a:spcBef>
                <a:spcPts val="0"/>
              </a:spcBef>
              <a:spcAft>
                <a:spcPts val="0"/>
              </a:spcAft>
              <a:buSzPts val="1500"/>
              <a:buChar char="○"/>
            </a:pPr>
            <a:r>
              <a:rPr lang="en-GB" sz="1500"/>
              <a:t>MITM attacks could, in theory, impersonate your VPN provider, or a HTTPS proxy by generating on on-the-fly certificate </a:t>
            </a:r>
            <a:r>
              <a:rPr lang="en-GB" sz="700"/>
              <a:t>(</a:t>
            </a:r>
            <a:r>
              <a:rPr lang="en-GB" sz="700">
                <a:solidFill>
                  <a:srgbClr val="09CECE"/>
                </a:solidFill>
              </a:rPr>
              <a:t>https://security.stackexchange.com/questions/2914/can-my-company-see-what-https-sites-i-went-to</a:t>
            </a:r>
            <a:r>
              <a:rPr lang="en-GB" sz="700"/>
              <a:t>)</a:t>
            </a:r>
            <a:br>
              <a:rPr lang="en-GB" sz="1500"/>
            </a:br>
            <a:endParaRPr sz="1500"/>
          </a:p>
          <a:p>
            <a:pPr indent="-323850" lvl="0" marL="457200" rtl="0" algn="l">
              <a:spcBef>
                <a:spcPts val="0"/>
              </a:spcBef>
              <a:spcAft>
                <a:spcPts val="0"/>
              </a:spcAft>
              <a:buSzPts val="1500"/>
              <a:buChar char="●"/>
            </a:pPr>
            <a:r>
              <a:rPr lang="en-GB" sz="1500"/>
              <a:t>Blacklisting</a:t>
            </a:r>
            <a:endParaRPr sz="1500"/>
          </a:p>
          <a:p>
            <a:pPr indent="-323850" lvl="1" marL="914400" rtl="0" algn="l">
              <a:spcBef>
                <a:spcPts val="0"/>
              </a:spcBef>
              <a:spcAft>
                <a:spcPts val="0"/>
              </a:spcAft>
              <a:buSzPts val="1500"/>
              <a:buChar char="○"/>
            </a:pPr>
            <a:r>
              <a:rPr lang="en-GB" sz="1500"/>
              <a:t>Scraping proxy sites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Welcome Back!</a:t>
            </a:r>
            <a:endParaRPr b="1">
              <a:latin typeface="Roboto Mono"/>
              <a:ea typeface="Roboto Mono"/>
              <a:cs typeface="Roboto Mono"/>
              <a:sym typeface="Roboto Mono"/>
            </a:endParaRPr>
          </a:p>
        </p:txBody>
      </p:sp>
      <p:sp>
        <p:nvSpPr>
          <p:cNvPr id="64" name="Google Shape;64;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Hope you all had a lovely break and managed to do something that wasn’t revision related</a:t>
            </a:r>
            <a:br>
              <a:rPr lang="en-GB" sz="1500"/>
            </a:br>
            <a:endParaRPr sz="1500"/>
          </a:p>
          <a:p>
            <a:pPr indent="-323850" lvl="0" marL="457200" rtl="0" algn="l">
              <a:spcBef>
                <a:spcPts val="0"/>
              </a:spcBef>
              <a:spcAft>
                <a:spcPts val="0"/>
              </a:spcAft>
              <a:buSzPts val="1500"/>
              <a:buChar char="●"/>
            </a:pPr>
            <a:r>
              <a:rPr lang="en-GB" sz="1500"/>
              <a:t>Today’s session is all about online anonymity</a:t>
            </a:r>
            <a:endParaRPr sz="1500"/>
          </a:p>
          <a:p>
            <a:pPr indent="-323850" lvl="1" marL="914400" rtl="0" algn="l">
              <a:spcBef>
                <a:spcPts val="0"/>
              </a:spcBef>
              <a:spcAft>
                <a:spcPts val="0"/>
              </a:spcAft>
              <a:buSzPts val="1500"/>
              <a:buChar char="○"/>
            </a:pPr>
            <a:r>
              <a:rPr lang="en-GB" sz="1500"/>
              <a:t>How it can be ‘achieved’</a:t>
            </a:r>
            <a:endParaRPr sz="1500"/>
          </a:p>
          <a:p>
            <a:pPr indent="-323850" lvl="1" marL="914400" rtl="0" algn="l">
              <a:spcBef>
                <a:spcPts val="0"/>
              </a:spcBef>
              <a:spcAft>
                <a:spcPts val="0"/>
              </a:spcAft>
              <a:buSzPts val="1500"/>
              <a:buChar char="○"/>
            </a:pPr>
            <a:r>
              <a:rPr lang="en-GB" sz="1500"/>
              <a:t>What limitations technologies have</a:t>
            </a:r>
            <a:endParaRPr sz="1500"/>
          </a:p>
          <a:p>
            <a:pPr indent="-323850" lvl="1" marL="914400" rtl="0" algn="l">
              <a:spcBef>
                <a:spcPts val="0"/>
              </a:spcBef>
              <a:spcAft>
                <a:spcPts val="0"/>
              </a:spcAft>
              <a:buSzPts val="1500"/>
              <a:buChar char="○"/>
            </a:pPr>
            <a:r>
              <a:rPr lang="en-GB" sz="1500"/>
              <a:t>How it can be compromised</a:t>
            </a:r>
            <a:br>
              <a:rPr lang="en-GB" sz="1500"/>
            </a:br>
            <a:endParaRPr sz="1500"/>
          </a:p>
          <a:p>
            <a:pPr indent="-323850" lvl="0" marL="457200" rtl="0" algn="l">
              <a:spcBef>
                <a:spcPts val="0"/>
              </a:spcBef>
              <a:spcAft>
                <a:spcPts val="0"/>
              </a:spcAft>
              <a:buSzPts val="1500"/>
              <a:buChar char="●"/>
            </a:pPr>
            <a:r>
              <a:rPr lang="en-GB" sz="1500"/>
              <a:t>We’ll be covering various technologies - VPNs, Tor and I2P</a:t>
            </a:r>
            <a:br>
              <a:rPr lang="en-GB" sz="1500"/>
            </a:br>
            <a:endParaRPr sz="1500"/>
          </a:p>
          <a:p>
            <a:pPr indent="-323850" lvl="0" marL="457200" rtl="0" algn="l">
              <a:spcBef>
                <a:spcPts val="0"/>
              </a:spcBef>
              <a:spcAft>
                <a:spcPts val="0"/>
              </a:spcAft>
              <a:buSzPts val="1500"/>
              <a:buChar char="●"/>
            </a:pPr>
            <a:r>
              <a:rPr lang="en-GB" sz="1500"/>
              <a:t>We’ll look at attacks on these anonymity solutions</a:t>
            </a:r>
            <a:br>
              <a:rPr lang="en-GB" sz="1500"/>
            </a:br>
            <a:endParaRPr sz="1500"/>
          </a:p>
          <a:p>
            <a:pPr indent="-323850" lvl="0" marL="457200" rtl="0" algn="l">
              <a:spcBef>
                <a:spcPts val="0"/>
              </a:spcBef>
              <a:spcAft>
                <a:spcPts val="0"/>
              </a:spcAft>
              <a:buSzPts val="1500"/>
              <a:buChar char="●"/>
            </a:pPr>
            <a:r>
              <a:rPr lang="en-GB" sz="1500"/>
              <a:t>And we’ll take you through setting up your own</a:t>
            </a:r>
            <a:br>
              <a:rPr lang="en-GB" sz="1500"/>
            </a:b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Mitigations and OpSec</a:t>
            </a:r>
            <a:endParaRPr b="1">
              <a:latin typeface="Roboto Mono"/>
              <a:ea typeface="Roboto Mono"/>
              <a:cs typeface="Roboto Mono"/>
              <a:sym typeface="Roboto Mono"/>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Operational Security</a:t>
            </a:r>
            <a:endParaRPr sz="1500"/>
          </a:p>
          <a:p>
            <a:pPr indent="-323850" lvl="1" marL="914400" rtl="0" algn="l">
              <a:spcBef>
                <a:spcPts val="0"/>
              </a:spcBef>
              <a:spcAft>
                <a:spcPts val="0"/>
              </a:spcAft>
              <a:buSzPts val="1500"/>
              <a:buChar char="○"/>
            </a:pPr>
            <a:r>
              <a:rPr lang="en-GB" sz="1500"/>
              <a:t>Kill Switches can be used to prevent mistakes from users</a:t>
            </a:r>
            <a:endParaRPr sz="1500"/>
          </a:p>
          <a:p>
            <a:pPr indent="-323850" lvl="1" marL="914400" rtl="0" algn="l">
              <a:spcBef>
                <a:spcPts val="0"/>
              </a:spcBef>
              <a:spcAft>
                <a:spcPts val="0"/>
              </a:spcAft>
              <a:buSzPts val="1500"/>
              <a:buChar char="○"/>
            </a:pPr>
            <a:r>
              <a:rPr lang="en-GB" sz="1500"/>
              <a:t>VPNs can’t protect you if you leak your personal information in some other way</a:t>
            </a:r>
            <a:br>
              <a:rPr lang="en-GB" sz="1500"/>
            </a:br>
            <a:endParaRPr sz="1500"/>
          </a:p>
          <a:p>
            <a:pPr indent="-323850" lvl="0" marL="457200" rtl="0" algn="l">
              <a:spcBef>
                <a:spcPts val="0"/>
              </a:spcBef>
              <a:spcAft>
                <a:spcPts val="0"/>
              </a:spcAft>
              <a:buSzPts val="1500"/>
              <a:buChar char="●"/>
            </a:pPr>
            <a:r>
              <a:rPr lang="en-GB" sz="1500"/>
              <a:t>Extra Encryption</a:t>
            </a:r>
            <a:endParaRPr sz="1500"/>
          </a:p>
          <a:p>
            <a:pPr indent="-323850" lvl="1" marL="914400" rtl="0" algn="l">
              <a:spcBef>
                <a:spcPts val="0"/>
              </a:spcBef>
              <a:spcAft>
                <a:spcPts val="0"/>
              </a:spcAft>
              <a:buSzPts val="1500"/>
              <a:buChar char="○"/>
            </a:pPr>
            <a:r>
              <a:rPr lang="en-GB" sz="1500"/>
              <a:t>Using HTTPS over a VPN or Proxy can mitigate the effects of traffic interception</a:t>
            </a:r>
            <a:br>
              <a:rPr lang="en-GB" sz="1500"/>
            </a:br>
            <a:endParaRPr sz="1500"/>
          </a:p>
          <a:p>
            <a:pPr indent="-323850" lvl="0" marL="457200" rtl="0" algn="l">
              <a:spcBef>
                <a:spcPts val="0"/>
              </a:spcBef>
              <a:spcAft>
                <a:spcPts val="0"/>
              </a:spcAft>
              <a:buSzPts val="1500"/>
              <a:buChar char="●"/>
            </a:pPr>
            <a:r>
              <a:rPr lang="en-GB" sz="1500"/>
              <a:t>Strong Encryption</a:t>
            </a:r>
            <a:endParaRPr sz="1500"/>
          </a:p>
          <a:p>
            <a:pPr indent="-323850" lvl="1" marL="914400" rtl="0" algn="l">
              <a:spcBef>
                <a:spcPts val="0"/>
              </a:spcBef>
              <a:spcAft>
                <a:spcPts val="0"/>
              </a:spcAft>
              <a:buSzPts val="1500"/>
              <a:buChar char="○"/>
            </a:pPr>
            <a:r>
              <a:rPr lang="en-GB" sz="1500"/>
              <a:t>The better encryption algorithm a provider uses, the safer you are</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sp>
        <p:nvSpPr>
          <p:cNvPr id="182" name="Google Shape;182;p3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Onion Routing - another way of creating indirect connections from source to destination</a:t>
            </a:r>
            <a:endParaRPr/>
          </a:p>
          <a:p>
            <a:pPr indent="-317500" lvl="1" marL="914400" rtl="0" algn="l">
              <a:spcBef>
                <a:spcPts val="0"/>
              </a:spcBef>
              <a:spcAft>
                <a:spcPts val="0"/>
              </a:spcAft>
              <a:buSzPts val="1400"/>
              <a:buChar char="○"/>
            </a:pPr>
            <a:r>
              <a:rPr lang="en-GB"/>
              <a:t>A Tor ‘circuit’ consists of many </a:t>
            </a:r>
            <a:r>
              <a:rPr lang="en-GB">
                <a:solidFill>
                  <a:srgbClr val="EB3C68"/>
                </a:solidFill>
              </a:rPr>
              <a:t>relay nodes</a:t>
            </a:r>
            <a:r>
              <a:rPr lang="en-GB"/>
              <a:t> (minimum three in theory, exactly three in practice)</a:t>
            </a:r>
            <a:endParaRPr/>
          </a:p>
          <a:p>
            <a:pPr indent="-317500" lvl="1" marL="914400" rtl="0" algn="l">
              <a:spcBef>
                <a:spcPts val="0"/>
              </a:spcBef>
              <a:spcAft>
                <a:spcPts val="0"/>
              </a:spcAft>
              <a:buSzPts val="1400"/>
              <a:buChar char="○"/>
            </a:pPr>
            <a:r>
              <a:rPr lang="en-GB"/>
              <a:t>Packets are </a:t>
            </a:r>
            <a:r>
              <a:rPr lang="en-GB">
                <a:solidFill>
                  <a:srgbClr val="EB3C68"/>
                </a:solidFill>
              </a:rPr>
              <a:t>encrypted </a:t>
            </a:r>
            <a:r>
              <a:rPr lang="en-GB"/>
              <a:t>multiple times, according to the number of relay nodes</a:t>
            </a:r>
            <a:endParaRPr/>
          </a:p>
          <a:p>
            <a:pPr indent="-317500" lvl="1" marL="914400" rtl="0" algn="l">
              <a:spcBef>
                <a:spcPts val="0"/>
              </a:spcBef>
              <a:spcAft>
                <a:spcPts val="0"/>
              </a:spcAft>
              <a:buSzPts val="1400"/>
              <a:buChar char="○"/>
            </a:pPr>
            <a:r>
              <a:rPr lang="en-GB"/>
              <a:t>Each relay node </a:t>
            </a:r>
            <a:r>
              <a:rPr lang="en-GB">
                <a:solidFill>
                  <a:srgbClr val="EB3C68"/>
                </a:solidFill>
              </a:rPr>
              <a:t>decrypts one layer </a:t>
            </a:r>
            <a:r>
              <a:rPr lang="en-GB"/>
              <a:t>of encryption, revealing the address of the next</a:t>
            </a:r>
            <a:endParaRPr/>
          </a:p>
          <a:p>
            <a:pPr indent="-317500" lvl="1" marL="914400" rtl="0" algn="l">
              <a:spcBef>
                <a:spcPts val="0"/>
              </a:spcBef>
              <a:spcAft>
                <a:spcPts val="0"/>
              </a:spcAft>
              <a:buSzPts val="1400"/>
              <a:buChar char="○"/>
            </a:pPr>
            <a:r>
              <a:rPr lang="en-GB"/>
              <a:t>The final (‘exit’) node reveals the destination address and contents of the packet</a:t>
            </a:r>
            <a:endParaRPr/>
          </a:p>
          <a:p>
            <a:pPr indent="-317500" lvl="1" marL="914400" rtl="0" algn="l">
              <a:spcBef>
                <a:spcPts val="0"/>
              </a:spcBef>
              <a:spcAft>
                <a:spcPts val="0"/>
              </a:spcAft>
              <a:buSzPts val="1400"/>
              <a:buChar char="○"/>
            </a:pPr>
            <a:r>
              <a:rPr lang="en-GB"/>
              <a:t>On the way back, each node re-encrypts the packet and passes it to whichever node sent it to them the first time</a:t>
            </a:r>
            <a:endParaRPr/>
          </a:p>
          <a:p>
            <a:pPr indent="-317500" lvl="1" marL="914400" rtl="0" algn="l">
              <a:spcBef>
                <a:spcPts val="0"/>
              </a:spcBef>
              <a:spcAft>
                <a:spcPts val="0"/>
              </a:spcAft>
              <a:buSzPts val="1400"/>
              <a:buChar char="○"/>
            </a:pPr>
            <a:r>
              <a:rPr lang="en-GB"/>
              <a:t>Nodes are picked according to several rules which seek to lower the chance of endpoint attacks - for example, never picking the same node twice</a:t>
            </a:r>
            <a:br>
              <a:rPr lang="en-GB"/>
            </a:br>
            <a:endParaRPr/>
          </a:p>
          <a:p>
            <a:pPr indent="-317500" lvl="0" marL="457200" rtl="0" algn="l">
              <a:spcBef>
                <a:spcPts val="0"/>
              </a:spcBef>
              <a:spcAft>
                <a:spcPts val="0"/>
              </a:spcAft>
              <a:buSzPts val="1400"/>
              <a:buChar char="●"/>
            </a:pPr>
            <a:r>
              <a:rPr lang="en-GB"/>
              <a:t>Because of this, there is no one point of compromise in the network</a:t>
            </a:r>
            <a:endParaRPr/>
          </a:p>
          <a:p>
            <a:pPr indent="-317500" lvl="1" marL="914400" rtl="0" algn="l">
              <a:spcBef>
                <a:spcPts val="0"/>
              </a:spcBef>
              <a:spcAft>
                <a:spcPts val="0"/>
              </a:spcAft>
              <a:buSzPts val="1400"/>
              <a:buChar char="○"/>
            </a:pPr>
            <a:r>
              <a:rPr lang="en-GB"/>
              <a:t>Even a malicious node cannot get a complete picture of the traffic</a:t>
            </a:r>
            <a:br>
              <a:rPr lang="en-GB"/>
            </a:br>
            <a:endParaRPr/>
          </a:p>
          <a:p>
            <a:pPr indent="-317500" lvl="0" marL="457200" rtl="0" algn="l">
              <a:spcBef>
                <a:spcPts val="0"/>
              </a:spcBef>
              <a:spcAft>
                <a:spcPts val="0"/>
              </a:spcAft>
              <a:buSzPts val="1400"/>
              <a:buChar char="●"/>
            </a:pPr>
            <a:r>
              <a:rPr lang="en-GB"/>
              <a:t>For a detailed description of all things Tor, see this link:</a:t>
            </a:r>
            <a:r>
              <a:rPr lang="en-GB" sz="1900"/>
              <a:t> </a:t>
            </a:r>
            <a:r>
              <a:rPr lang="en-GB">
                <a:solidFill>
                  <a:srgbClr val="09CECE"/>
                </a:solidFill>
              </a:rPr>
              <a:t>https://skerritt.blog/how-does-tor-really-work/</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188" name="Google Shape;188;p33"/>
          <p:cNvPicPr preferRelativeResize="0"/>
          <p:nvPr/>
        </p:nvPicPr>
        <p:blipFill>
          <a:blip r:embed="rId3">
            <a:alphaModFix/>
          </a:blip>
          <a:stretch>
            <a:fillRect/>
          </a:stretch>
        </p:blipFill>
        <p:spPr>
          <a:xfrm>
            <a:off x="152400" y="824100"/>
            <a:ext cx="8839200" cy="30753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194" name="Google Shape;194;p34"/>
          <p:cNvPicPr preferRelativeResize="0"/>
          <p:nvPr/>
        </p:nvPicPr>
        <p:blipFill>
          <a:blip r:embed="rId3">
            <a:alphaModFix/>
          </a:blip>
          <a:stretch>
            <a:fillRect/>
          </a:stretch>
        </p:blipFill>
        <p:spPr>
          <a:xfrm>
            <a:off x="152400" y="824100"/>
            <a:ext cx="8839200" cy="30753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00" name="Google Shape;200;p35"/>
          <p:cNvPicPr preferRelativeResize="0"/>
          <p:nvPr/>
        </p:nvPicPr>
        <p:blipFill>
          <a:blip r:embed="rId3">
            <a:alphaModFix/>
          </a:blip>
          <a:stretch>
            <a:fillRect/>
          </a:stretch>
        </p:blipFill>
        <p:spPr>
          <a:xfrm>
            <a:off x="152400" y="824100"/>
            <a:ext cx="8839200" cy="30568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06" name="Google Shape;206;p36"/>
          <p:cNvPicPr preferRelativeResize="0"/>
          <p:nvPr/>
        </p:nvPicPr>
        <p:blipFill>
          <a:blip r:embed="rId3">
            <a:alphaModFix/>
          </a:blip>
          <a:stretch>
            <a:fillRect/>
          </a:stretch>
        </p:blipFill>
        <p:spPr>
          <a:xfrm>
            <a:off x="152400" y="824100"/>
            <a:ext cx="8839200" cy="32410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12" name="Google Shape;212;p37"/>
          <p:cNvPicPr preferRelativeResize="0"/>
          <p:nvPr/>
        </p:nvPicPr>
        <p:blipFill>
          <a:blip r:embed="rId3">
            <a:alphaModFix/>
          </a:blip>
          <a:stretch>
            <a:fillRect/>
          </a:stretch>
        </p:blipFill>
        <p:spPr>
          <a:xfrm>
            <a:off x="152400" y="824100"/>
            <a:ext cx="8839200" cy="36185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18" name="Google Shape;218;p38"/>
          <p:cNvPicPr preferRelativeResize="0"/>
          <p:nvPr/>
        </p:nvPicPr>
        <p:blipFill>
          <a:blip r:embed="rId3">
            <a:alphaModFix/>
          </a:blip>
          <a:stretch>
            <a:fillRect/>
          </a:stretch>
        </p:blipFill>
        <p:spPr>
          <a:xfrm>
            <a:off x="152400" y="824100"/>
            <a:ext cx="8839200" cy="32410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24" name="Google Shape;224;p39"/>
          <p:cNvPicPr preferRelativeResize="0"/>
          <p:nvPr/>
        </p:nvPicPr>
        <p:blipFill>
          <a:blip r:embed="rId3">
            <a:alphaModFix/>
          </a:blip>
          <a:stretch>
            <a:fillRect/>
          </a:stretch>
        </p:blipFill>
        <p:spPr>
          <a:xfrm>
            <a:off x="152400" y="824100"/>
            <a:ext cx="8839200" cy="32410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pic>
        <p:nvPicPr>
          <p:cNvPr id="230" name="Google Shape;230;p40"/>
          <p:cNvPicPr preferRelativeResize="0"/>
          <p:nvPr/>
        </p:nvPicPr>
        <p:blipFill>
          <a:blip r:embed="rId3">
            <a:alphaModFix/>
          </a:blip>
          <a:stretch>
            <a:fillRect/>
          </a:stretch>
        </p:blipFill>
        <p:spPr>
          <a:xfrm>
            <a:off x="152400" y="824100"/>
            <a:ext cx="8839200" cy="34159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Onion Router (Tor)</a:t>
            </a:r>
            <a:endParaRPr b="1">
              <a:latin typeface="Roboto Mono"/>
              <a:ea typeface="Roboto Mono"/>
              <a:cs typeface="Roboto Mono"/>
              <a:sym typeface="Roboto Mono"/>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Chaum Mixing</a:t>
            </a:r>
            <a:endParaRPr/>
          </a:p>
          <a:p>
            <a:pPr indent="-317500" lvl="1" marL="914400" rtl="0" algn="l">
              <a:spcBef>
                <a:spcPts val="0"/>
              </a:spcBef>
              <a:spcAft>
                <a:spcPts val="0"/>
              </a:spcAft>
              <a:buSzPts val="1400"/>
              <a:buChar char="○"/>
            </a:pPr>
            <a:r>
              <a:rPr lang="en-GB"/>
              <a:t>Mixes packets between ‘hops’ so they are harder to trace from start to finish</a:t>
            </a:r>
            <a:br>
              <a:rPr lang="en-GB"/>
            </a:br>
            <a:endParaRPr/>
          </a:p>
          <a:p>
            <a:pPr indent="-317500" lvl="0" marL="457200" rtl="0" algn="l">
              <a:spcBef>
                <a:spcPts val="0"/>
              </a:spcBef>
              <a:spcAft>
                <a:spcPts val="0"/>
              </a:spcAft>
              <a:buSzPts val="1400"/>
              <a:buChar char="●"/>
            </a:pPr>
            <a:r>
              <a:rPr lang="en-GB"/>
              <a:t>Encryption</a:t>
            </a:r>
            <a:endParaRPr/>
          </a:p>
          <a:p>
            <a:pPr indent="-317500" lvl="1" marL="914400" rtl="0" algn="l">
              <a:spcBef>
                <a:spcPts val="0"/>
              </a:spcBef>
              <a:spcAft>
                <a:spcPts val="0"/>
              </a:spcAft>
              <a:buSzPts val="1400"/>
              <a:buChar char="○"/>
            </a:pPr>
            <a:r>
              <a:rPr lang="en-GB"/>
              <a:t>AES is used to encrypt packets in a Tor circuit, with Diffie-Hellmann Key Exchange</a:t>
            </a:r>
            <a:endParaRPr/>
          </a:p>
          <a:p>
            <a:pPr indent="-317500" lvl="1" marL="914400" rtl="0" algn="l">
              <a:spcBef>
                <a:spcPts val="0"/>
              </a:spcBef>
              <a:spcAft>
                <a:spcPts val="0"/>
              </a:spcAft>
              <a:buSzPts val="1400"/>
              <a:buChar char="○"/>
            </a:pPr>
            <a:r>
              <a:rPr lang="en-GB"/>
              <a:t>Public Key Cryptography is used for Hidden Services</a:t>
            </a:r>
            <a:br>
              <a:rPr lang="en-GB"/>
            </a:br>
            <a:endParaRPr/>
          </a:p>
          <a:p>
            <a:pPr indent="-317500" lvl="0" marL="457200" rtl="0" algn="l">
              <a:spcBef>
                <a:spcPts val="0"/>
              </a:spcBef>
              <a:spcAft>
                <a:spcPts val="0"/>
              </a:spcAft>
              <a:buSzPts val="1400"/>
              <a:buChar char="●"/>
            </a:pPr>
            <a:r>
              <a:rPr lang="en-GB"/>
              <a:t>Hidden Services</a:t>
            </a:r>
            <a:endParaRPr/>
          </a:p>
          <a:p>
            <a:pPr indent="-317500" lvl="1" marL="914400" rtl="0" algn="l">
              <a:spcBef>
                <a:spcPts val="0"/>
              </a:spcBef>
              <a:spcAft>
                <a:spcPts val="0"/>
              </a:spcAft>
              <a:buSzPts val="1400"/>
              <a:buChar char="○"/>
            </a:pPr>
            <a:r>
              <a:rPr lang="en-GB"/>
              <a:t>Tor allows users to setup hidden (‘onion’) services such as </a:t>
            </a:r>
            <a:r>
              <a:rPr lang="en-GB">
                <a:solidFill>
                  <a:srgbClr val="EB3C68"/>
                </a:solidFill>
              </a:rPr>
              <a:t>web servers and SSH servers</a:t>
            </a:r>
            <a:r>
              <a:rPr lang="en-GB"/>
              <a:t>, without exposing their IP address</a:t>
            </a:r>
            <a:endParaRPr/>
          </a:p>
          <a:p>
            <a:pPr indent="-317500" lvl="1" marL="914400" rtl="0" algn="l">
              <a:spcBef>
                <a:spcPts val="0"/>
              </a:spcBef>
              <a:spcAft>
                <a:spcPts val="0"/>
              </a:spcAft>
              <a:buSzPts val="1400"/>
              <a:buChar char="○"/>
            </a:pPr>
            <a:r>
              <a:rPr lang="en-GB"/>
              <a:t>These are the </a:t>
            </a:r>
            <a:r>
              <a:rPr i="1" lang="en-GB"/>
              <a:t>.onion</a:t>
            </a:r>
            <a:r>
              <a:rPr lang="en-GB"/>
              <a:t> domains you see on Tor - for example, </a:t>
            </a:r>
            <a:r>
              <a:rPr lang="en-GB">
                <a:solidFill>
                  <a:srgbClr val="09CECE"/>
                </a:solidFill>
              </a:rPr>
              <a:t>https://protonirockerxow.onion</a:t>
            </a:r>
            <a:endParaRPr>
              <a:solidFill>
                <a:srgbClr val="09CECE"/>
              </a:solidFill>
            </a:endParaRPr>
          </a:p>
          <a:p>
            <a:pPr indent="-317500" lvl="1" marL="914400" rtl="0" algn="l">
              <a:spcBef>
                <a:spcPts val="0"/>
              </a:spcBef>
              <a:spcAft>
                <a:spcPts val="0"/>
              </a:spcAft>
              <a:buSzPts val="1400"/>
              <a:buChar char="○"/>
            </a:pPr>
            <a:r>
              <a:rPr lang="en-GB"/>
              <a:t>Hidden services are registered with a </a:t>
            </a:r>
            <a:r>
              <a:rPr lang="en-GB">
                <a:solidFill>
                  <a:srgbClr val="EB3C68"/>
                </a:solidFill>
              </a:rPr>
              <a:t>Hidden Service Directory</a:t>
            </a:r>
            <a:r>
              <a:rPr lang="en-GB"/>
              <a:t>, which is like a ‘phone book’ - it stores details of the hidden services’ IPs, and directs users to them via a </a:t>
            </a:r>
            <a:r>
              <a:rPr lang="en-GB">
                <a:solidFill>
                  <a:srgbClr val="EB3C68"/>
                </a:solidFill>
              </a:rPr>
              <a:t>rendezvous point</a:t>
            </a:r>
            <a:endParaRPr>
              <a:solidFill>
                <a:srgbClr val="EB3C68"/>
              </a:solidFill>
            </a:endParaRPr>
          </a:p>
          <a:p>
            <a:pPr indent="-317500" lvl="1" marL="914400" rtl="0" algn="l">
              <a:spcBef>
                <a:spcPts val="0"/>
              </a:spcBef>
              <a:spcAft>
                <a:spcPts val="0"/>
              </a:spcAft>
              <a:buSzPts val="1400"/>
              <a:buChar char="○"/>
            </a:pPr>
            <a:r>
              <a:rPr lang="en-GB"/>
              <a:t>The keys for the dictionary are the onion address; the Hidden Service ‘descriptors’ consist of the IP address and a list of ‘introduction points’; the descriptor is signed with its private key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Tor Relay Nodes</a:t>
            </a:r>
            <a:endParaRPr b="1">
              <a:latin typeface="Roboto Mono"/>
              <a:ea typeface="Roboto Mono"/>
              <a:cs typeface="Roboto Mono"/>
              <a:sym typeface="Roboto Mono"/>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Volunteer-run - about 6500 relay nodes</a:t>
            </a:r>
            <a:br>
              <a:rPr lang="en-GB" sz="1500"/>
            </a:br>
            <a:endParaRPr sz="1500"/>
          </a:p>
          <a:p>
            <a:pPr indent="-323850" lvl="0" marL="457200" rtl="0" algn="l">
              <a:spcBef>
                <a:spcPts val="0"/>
              </a:spcBef>
              <a:spcAft>
                <a:spcPts val="0"/>
              </a:spcAft>
              <a:buSzPts val="1500"/>
              <a:buChar char="●"/>
            </a:pPr>
            <a:r>
              <a:rPr lang="en-GB" sz="1500"/>
              <a:t>What each node knows</a:t>
            </a:r>
            <a:endParaRPr sz="1500"/>
          </a:p>
          <a:p>
            <a:pPr indent="-323850" lvl="1" marL="914400" rtl="0" algn="l">
              <a:spcBef>
                <a:spcPts val="0"/>
              </a:spcBef>
              <a:spcAft>
                <a:spcPts val="0"/>
              </a:spcAft>
              <a:buSzPts val="1500"/>
              <a:buChar char="○"/>
            </a:pPr>
            <a:r>
              <a:rPr lang="en-GB" sz="1500"/>
              <a:t>Previous and next node address</a:t>
            </a:r>
            <a:endParaRPr sz="1500"/>
          </a:p>
          <a:p>
            <a:pPr indent="-323850" lvl="1" marL="914400" rtl="0" algn="l">
              <a:spcBef>
                <a:spcPts val="0"/>
              </a:spcBef>
              <a:spcAft>
                <a:spcPts val="0"/>
              </a:spcAft>
              <a:buSzPts val="1500"/>
              <a:buChar char="○"/>
            </a:pPr>
            <a:r>
              <a:rPr lang="en-GB" sz="1500"/>
              <a:t>Inner nodes don’t know what point in the circuit they are</a:t>
            </a:r>
            <a:endParaRPr sz="1500"/>
          </a:p>
          <a:p>
            <a:pPr indent="-323850" lvl="1" marL="914400" rtl="0" algn="l">
              <a:spcBef>
                <a:spcPts val="0"/>
              </a:spcBef>
              <a:spcAft>
                <a:spcPts val="0"/>
              </a:spcAft>
              <a:buSzPts val="1500"/>
              <a:buChar char="○"/>
            </a:pPr>
            <a:r>
              <a:rPr lang="en-GB" sz="1500"/>
              <a:t>Entry nodes know the IP of the source</a:t>
            </a:r>
            <a:endParaRPr sz="1500"/>
          </a:p>
          <a:p>
            <a:pPr indent="-323850" lvl="1" marL="914400" rtl="0" algn="l">
              <a:spcBef>
                <a:spcPts val="0"/>
              </a:spcBef>
              <a:spcAft>
                <a:spcPts val="0"/>
              </a:spcAft>
              <a:buSzPts val="1500"/>
              <a:buChar char="○"/>
            </a:pPr>
            <a:r>
              <a:rPr lang="en-GB" sz="1500"/>
              <a:t>Exit nodes know the IP of the destination, and any unencrypted traffic content</a:t>
            </a:r>
            <a:br>
              <a:rPr lang="en-GB" sz="1500"/>
            </a:br>
            <a:endParaRPr sz="1500"/>
          </a:p>
          <a:p>
            <a:pPr indent="-323850" lvl="0" marL="457200" rtl="0" algn="l">
              <a:spcBef>
                <a:spcPts val="0"/>
              </a:spcBef>
              <a:spcAft>
                <a:spcPts val="0"/>
              </a:spcAft>
              <a:buSzPts val="1500"/>
              <a:buChar char="●"/>
            </a:pPr>
            <a:r>
              <a:rPr lang="en-GB" sz="1500"/>
              <a:t>Node Types</a:t>
            </a:r>
            <a:endParaRPr sz="1500"/>
          </a:p>
          <a:p>
            <a:pPr indent="-323850" lvl="1" marL="914400" rtl="0" algn="l">
              <a:spcBef>
                <a:spcPts val="0"/>
              </a:spcBef>
              <a:spcAft>
                <a:spcPts val="0"/>
              </a:spcAft>
              <a:buSzPts val="1500"/>
              <a:buChar char="○"/>
            </a:pPr>
            <a:r>
              <a:rPr lang="en-GB" sz="1500"/>
              <a:t>Guards - The ‘entry’ points into the network - computationally expensive to run</a:t>
            </a:r>
            <a:endParaRPr sz="1500"/>
          </a:p>
          <a:p>
            <a:pPr indent="-323850" lvl="1" marL="914400" rtl="0" algn="l">
              <a:spcBef>
                <a:spcPts val="0"/>
              </a:spcBef>
              <a:spcAft>
                <a:spcPts val="0"/>
              </a:spcAft>
              <a:buSzPts val="1500"/>
              <a:buChar char="○"/>
            </a:pPr>
            <a:r>
              <a:rPr lang="en-GB" sz="1500"/>
              <a:t>Exit - The final point in the circuit - malicious exits can be flagged with </a:t>
            </a:r>
            <a:r>
              <a:rPr lang="en-GB" sz="1500">
                <a:solidFill>
                  <a:srgbClr val="09CECE"/>
                </a:solidFill>
              </a:rPr>
              <a:t>bad_exit</a:t>
            </a:r>
            <a:endParaRPr sz="1500">
              <a:solidFill>
                <a:srgbClr val="09CECE"/>
              </a:solidFill>
            </a:endParaRPr>
          </a:p>
          <a:p>
            <a:pPr indent="-323850" lvl="1" marL="914400" rtl="0" algn="l">
              <a:spcBef>
                <a:spcPts val="0"/>
              </a:spcBef>
              <a:spcAft>
                <a:spcPts val="0"/>
              </a:spcAft>
              <a:buSzPts val="1500"/>
              <a:buChar char="○"/>
            </a:pPr>
            <a:r>
              <a:rPr lang="en-GB" sz="1500"/>
              <a:t>Bridge - An optional node that aren’t publicly listed (to prevent blocking)</a:t>
            </a:r>
            <a:endParaRPr sz="1500"/>
          </a:p>
          <a:p>
            <a:pPr indent="-323850" lvl="1" marL="914400" rtl="0" algn="l">
              <a:spcBef>
                <a:spcPts val="0"/>
              </a:spcBef>
              <a:spcAft>
                <a:spcPts val="0"/>
              </a:spcAft>
              <a:buSzPts val="1500"/>
              <a:buChar char="○"/>
            </a:pPr>
            <a:r>
              <a:rPr lang="en-GB" sz="1500"/>
              <a:t>Directory - Maintain a list representing the state of the network - centralised(ish)</a:t>
            </a:r>
            <a:endParaRPr sz="1500"/>
          </a:p>
          <a:p>
            <a:pPr indent="-323850" lvl="1" marL="914400" rtl="0" algn="l">
              <a:spcBef>
                <a:spcPts val="0"/>
              </a:spcBef>
              <a:spcAft>
                <a:spcPts val="0"/>
              </a:spcAft>
              <a:buSzPts val="1500"/>
              <a:buChar char="○"/>
            </a:pPr>
            <a:r>
              <a:rPr lang="en-GB" sz="1500"/>
              <a:t>HSDir - Hidden service directory nodes, forming a distributed hash table</a:t>
            </a:r>
            <a:br>
              <a:rPr lang="en-GB" sz="1500"/>
            </a:b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Attacks Against Tor</a:t>
            </a:r>
            <a:endParaRPr b="1">
              <a:latin typeface="Roboto Mono"/>
              <a:ea typeface="Roboto Mono"/>
              <a:cs typeface="Roboto Mono"/>
              <a:sym typeface="Roboto Mono"/>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Traffic Fingerprinting</a:t>
            </a:r>
            <a:br>
              <a:rPr lang="en-GB"/>
            </a:br>
            <a:endParaRPr/>
          </a:p>
          <a:p>
            <a:pPr indent="-317500" lvl="0" marL="457200" rtl="0" algn="l">
              <a:spcBef>
                <a:spcPts val="0"/>
              </a:spcBef>
              <a:spcAft>
                <a:spcPts val="0"/>
              </a:spcAft>
              <a:buSzPts val="1400"/>
              <a:buChar char="●"/>
            </a:pPr>
            <a:r>
              <a:rPr lang="en-GB"/>
              <a:t>Malicious Exit Nodes</a:t>
            </a:r>
            <a:endParaRPr/>
          </a:p>
          <a:p>
            <a:pPr indent="-317500" lvl="1" marL="914400" rtl="0" algn="l">
              <a:spcBef>
                <a:spcPts val="0"/>
              </a:spcBef>
              <a:spcAft>
                <a:spcPts val="0"/>
              </a:spcAft>
              <a:buSzPts val="1400"/>
              <a:buChar char="○"/>
            </a:pPr>
            <a:r>
              <a:rPr lang="en-GB"/>
              <a:t>Monitor traffic, examine its contents, and even redirect it</a:t>
            </a:r>
            <a:endParaRPr/>
          </a:p>
          <a:p>
            <a:pPr indent="-317500" lvl="1" marL="914400" rtl="0" algn="l">
              <a:spcBef>
                <a:spcPts val="0"/>
              </a:spcBef>
              <a:spcAft>
                <a:spcPts val="0"/>
              </a:spcAft>
              <a:buSzPts val="1400"/>
              <a:buChar char="○"/>
            </a:pPr>
            <a:r>
              <a:rPr lang="en-GB" u="sng">
                <a:solidFill>
                  <a:srgbClr val="09CECE"/>
                </a:solidFill>
                <a:hlinkClick r:id="rId3">
                  <a:extLst>
                    <a:ext uri="{A12FA001-AC4F-418D-AE19-62706E023703}">
                      <ahyp:hlinkClr val="tx"/>
                    </a:ext>
                  </a:extLst>
                </a:hlinkClick>
              </a:rPr>
              <a:t>https://www.zdnet.com/article/a-mysterious-group-has-hijacked-tor-exit-nodes-to-perform-ssl-stripping-attacks/</a:t>
            </a:r>
            <a:endParaRPr>
              <a:solidFill>
                <a:srgbClr val="09CECE"/>
              </a:solidFill>
            </a:endParaRPr>
          </a:p>
          <a:p>
            <a:pPr indent="-317500" lvl="1" marL="914400" rtl="0" algn="l">
              <a:spcBef>
                <a:spcPts val="0"/>
              </a:spcBef>
              <a:spcAft>
                <a:spcPts val="0"/>
              </a:spcAft>
              <a:buSzPts val="1400"/>
              <a:buChar char="○"/>
            </a:pPr>
            <a:r>
              <a:rPr lang="en-GB"/>
              <a:t>Combine this with a malicious entry node...</a:t>
            </a:r>
            <a:br>
              <a:rPr lang="en-GB"/>
            </a:br>
            <a:endParaRPr/>
          </a:p>
          <a:p>
            <a:pPr indent="-317500" lvl="0" marL="457200" rtl="0" algn="l">
              <a:spcBef>
                <a:spcPts val="0"/>
              </a:spcBef>
              <a:spcAft>
                <a:spcPts val="0"/>
              </a:spcAft>
              <a:buSzPts val="1400"/>
              <a:buChar char="●"/>
            </a:pPr>
            <a:r>
              <a:rPr lang="en-GB"/>
              <a:t>HSDir Attacks</a:t>
            </a:r>
            <a:endParaRPr/>
          </a:p>
          <a:p>
            <a:pPr indent="-317500" lvl="1" marL="914400" rtl="0" algn="l">
              <a:spcBef>
                <a:spcPts val="0"/>
              </a:spcBef>
              <a:spcAft>
                <a:spcPts val="0"/>
              </a:spcAft>
              <a:buSzPts val="1400"/>
              <a:buChar char="○"/>
            </a:pPr>
            <a:r>
              <a:rPr lang="en-GB"/>
              <a:t>Controlling a majority share makes it possible to monitor HSDir requests, and provide false information</a:t>
            </a:r>
            <a:br>
              <a:rPr lang="en-GB"/>
            </a:br>
            <a:endParaRPr/>
          </a:p>
          <a:p>
            <a:pPr indent="-317500" lvl="0" marL="457200" rtl="0" algn="l">
              <a:spcBef>
                <a:spcPts val="0"/>
              </a:spcBef>
              <a:spcAft>
                <a:spcPts val="0"/>
              </a:spcAft>
              <a:buSzPts val="1400"/>
              <a:buChar char="●"/>
            </a:pPr>
            <a:r>
              <a:rPr lang="en-GB"/>
              <a:t>Blocking</a:t>
            </a:r>
            <a:endParaRPr/>
          </a:p>
          <a:p>
            <a:pPr indent="-317500" lvl="1" marL="914400" rtl="0" algn="l">
              <a:spcBef>
                <a:spcPts val="0"/>
              </a:spcBef>
              <a:spcAft>
                <a:spcPts val="0"/>
              </a:spcAft>
              <a:buSzPts val="1400"/>
              <a:buChar char="○"/>
            </a:pPr>
            <a:r>
              <a:rPr lang="en-GB"/>
              <a:t>Via Directory nodes</a:t>
            </a:r>
            <a:endParaRPr/>
          </a:p>
          <a:p>
            <a:pPr indent="-317500" lvl="1" marL="914400" rtl="0" algn="l">
              <a:spcBef>
                <a:spcPts val="0"/>
              </a:spcBef>
              <a:spcAft>
                <a:spcPts val="0"/>
              </a:spcAft>
              <a:buSzPts val="1400"/>
              <a:buChar char="○"/>
            </a:pPr>
            <a:r>
              <a:rPr lang="en-GB"/>
              <a:t>Via Deep Packet Inspection</a:t>
            </a:r>
            <a:br>
              <a:rPr lang="en-GB"/>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Mitigations</a:t>
            </a:r>
            <a:endParaRPr b="1">
              <a:latin typeface="Roboto Mono"/>
              <a:ea typeface="Roboto Mono"/>
              <a:cs typeface="Roboto Mono"/>
              <a:sym typeface="Roboto Mono"/>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HTTPS (again)</a:t>
            </a:r>
            <a:endParaRPr sz="1500"/>
          </a:p>
          <a:p>
            <a:pPr indent="-323850" lvl="1" marL="914400" rtl="0" algn="l">
              <a:spcBef>
                <a:spcPts val="0"/>
              </a:spcBef>
              <a:spcAft>
                <a:spcPts val="0"/>
              </a:spcAft>
              <a:buSzPts val="1500"/>
              <a:buChar char="○"/>
            </a:pPr>
            <a:r>
              <a:rPr lang="en-GB" sz="1500"/>
              <a:t>Protecting your traffic with an extra layer of encryption is always a bonus</a:t>
            </a:r>
            <a:endParaRPr sz="1500"/>
          </a:p>
          <a:p>
            <a:pPr indent="-323850" lvl="1" marL="914400" rtl="0" algn="l">
              <a:spcBef>
                <a:spcPts val="0"/>
              </a:spcBef>
              <a:spcAft>
                <a:spcPts val="0"/>
              </a:spcAft>
              <a:buSzPts val="1500"/>
              <a:buChar char="○"/>
            </a:pPr>
            <a:r>
              <a:rPr lang="en-GB" sz="1500"/>
              <a:t>See this page for a visual explanation: </a:t>
            </a:r>
            <a:r>
              <a:rPr lang="en-GB" sz="1500" u="sng">
                <a:solidFill>
                  <a:schemeClr val="hlink"/>
                </a:solidFill>
                <a:hlinkClick r:id="rId3"/>
              </a:rPr>
              <a:t>https://www.eff.org/pages/tor-and-https</a:t>
            </a:r>
            <a:br>
              <a:rPr lang="en-GB" sz="1500">
                <a:solidFill>
                  <a:srgbClr val="09CECE"/>
                </a:solidFill>
              </a:rPr>
            </a:br>
            <a:endParaRPr sz="1500">
              <a:solidFill>
                <a:srgbClr val="09CECE"/>
              </a:solidFill>
            </a:endParaRPr>
          </a:p>
          <a:p>
            <a:pPr indent="-323850" lvl="0" marL="457200" rtl="0" algn="l">
              <a:spcBef>
                <a:spcPts val="0"/>
              </a:spcBef>
              <a:spcAft>
                <a:spcPts val="0"/>
              </a:spcAft>
              <a:buSzPts val="1500"/>
              <a:buChar char="●"/>
            </a:pPr>
            <a:r>
              <a:rPr lang="en-GB" sz="1500"/>
              <a:t>Chaum Mixing mitigates against traffic analysis</a:t>
            </a:r>
            <a:br>
              <a:rPr lang="en-GB" sz="1500"/>
            </a:br>
            <a:endParaRPr sz="1500"/>
          </a:p>
          <a:p>
            <a:pPr indent="-323850" lvl="0" marL="457200" rtl="0" algn="l">
              <a:spcBef>
                <a:spcPts val="0"/>
              </a:spcBef>
              <a:spcAft>
                <a:spcPts val="0"/>
              </a:spcAft>
              <a:buSzPts val="1500"/>
              <a:buChar char="●"/>
            </a:pPr>
            <a:r>
              <a:rPr lang="en-GB" sz="1500"/>
              <a:t>Large number of nodes makes it difficult to guarantee control of both a guard and exit</a:t>
            </a:r>
            <a:br>
              <a:rPr lang="en-GB" sz="1500"/>
            </a:br>
            <a:endParaRPr sz="1500"/>
          </a:p>
          <a:p>
            <a:pPr indent="-323850" lvl="0" marL="457200" rtl="0" algn="l">
              <a:spcBef>
                <a:spcPts val="0"/>
              </a:spcBef>
              <a:spcAft>
                <a:spcPts val="0"/>
              </a:spcAft>
              <a:buSzPts val="1500"/>
              <a:buChar char="●"/>
            </a:pPr>
            <a:r>
              <a:rPr lang="en-GB" sz="1500"/>
              <a:t>Malicious nodes can be struck off the list of safe exits</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Invisible Internet Project (I2P)</a:t>
            </a:r>
            <a:endParaRPr b="1">
              <a:latin typeface="Roboto Mono"/>
              <a:ea typeface="Roboto Mono"/>
              <a:cs typeface="Roboto Mono"/>
              <a:sym typeface="Roboto Mono"/>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I2P is a Peer-to-Peer (P2P network)</a:t>
            </a:r>
            <a:endParaRPr sz="1500"/>
          </a:p>
          <a:p>
            <a:pPr indent="-323850" lvl="1" marL="914400" rtl="0" algn="l">
              <a:spcBef>
                <a:spcPts val="0"/>
              </a:spcBef>
              <a:spcAft>
                <a:spcPts val="0"/>
              </a:spcAft>
              <a:buSzPts val="1500"/>
              <a:buChar char="○"/>
            </a:pPr>
            <a:r>
              <a:rPr lang="en-GB" sz="1500"/>
              <a:t>P2P networks are decentralised topologies, which are often fully interconnected</a:t>
            </a:r>
            <a:endParaRPr sz="1500"/>
          </a:p>
          <a:p>
            <a:pPr indent="-323850" lvl="1" marL="914400" rtl="0" algn="l">
              <a:spcBef>
                <a:spcPts val="0"/>
              </a:spcBef>
              <a:spcAft>
                <a:spcPts val="0"/>
              </a:spcAft>
              <a:buSzPts val="1500"/>
              <a:buChar char="○"/>
            </a:pPr>
            <a:r>
              <a:rPr lang="en-GB" sz="1500"/>
              <a:t>They are designed to share resources (e.g. storage, bandwidth, processing power)</a:t>
            </a:r>
            <a:endParaRPr sz="1500"/>
          </a:p>
          <a:p>
            <a:pPr indent="-323850" lvl="1" marL="914400" rtl="0" algn="l">
              <a:spcBef>
                <a:spcPts val="0"/>
              </a:spcBef>
              <a:spcAft>
                <a:spcPts val="0"/>
              </a:spcAft>
              <a:buSzPts val="1500"/>
              <a:buChar char="○"/>
            </a:pPr>
            <a:r>
              <a:rPr lang="en-GB" sz="1500"/>
              <a:t>Examples include Napster and Windows 10 Content Distribution</a:t>
            </a:r>
            <a:br>
              <a:rPr lang="en-GB" sz="1500"/>
            </a:br>
            <a:endParaRPr sz="1500"/>
          </a:p>
          <a:p>
            <a:pPr indent="-323850" lvl="0" marL="457200" rtl="0" algn="l">
              <a:spcBef>
                <a:spcPts val="0"/>
              </a:spcBef>
              <a:spcAft>
                <a:spcPts val="0"/>
              </a:spcAft>
              <a:buSzPts val="1500"/>
              <a:buChar char="●"/>
            </a:pPr>
            <a:r>
              <a:rPr lang="en-GB" sz="1500"/>
              <a:t>I2P is volunteer-run, with around 55,000 nodes. It operates as an entirely separate layer to the internet, and ‘outproxying’ (i.e. ‘exiting’ traffic) to the internet is not advised (unlike Tor)</a:t>
            </a:r>
            <a:br>
              <a:rPr lang="en-GB" sz="1500"/>
            </a:br>
            <a:endParaRPr sz="1500"/>
          </a:p>
          <a:p>
            <a:pPr indent="-323850" lvl="0" marL="457200" rtl="0" algn="l">
              <a:spcBef>
                <a:spcPts val="0"/>
              </a:spcBef>
              <a:spcAft>
                <a:spcPts val="0"/>
              </a:spcAft>
              <a:buSzPts val="1500"/>
              <a:buChar char="●"/>
            </a:pPr>
            <a:r>
              <a:rPr lang="en-GB" sz="1500"/>
              <a:t>Garlic Routing</a:t>
            </a:r>
            <a:endParaRPr sz="1500"/>
          </a:p>
          <a:p>
            <a:pPr indent="-323850" lvl="1" marL="914400" rtl="0" algn="l">
              <a:spcBef>
                <a:spcPts val="0"/>
              </a:spcBef>
              <a:spcAft>
                <a:spcPts val="0"/>
              </a:spcAft>
              <a:buSzPts val="1500"/>
              <a:buChar char="○"/>
            </a:pPr>
            <a:r>
              <a:rPr lang="en-GB" sz="1500"/>
              <a:t>Similar to Onion Routing, in that multiple layers of encryption are applied (when both routing traffic and building ‘tunnels’)</a:t>
            </a:r>
            <a:endParaRPr sz="1500"/>
          </a:p>
          <a:p>
            <a:pPr indent="-323850" lvl="1" marL="914400" rtl="0" algn="l">
              <a:spcBef>
                <a:spcPts val="0"/>
              </a:spcBef>
              <a:spcAft>
                <a:spcPts val="0"/>
              </a:spcAft>
              <a:buSzPts val="1500"/>
              <a:buChar char="○"/>
            </a:pPr>
            <a:r>
              <a:rPr lang="en-GB" sz="1500"/>
              <a:t>Messages are also bundled together in ‘bulbs’, making traffic analysis harder</a:t>
            </a:r>
            <a:br>
              <a:rPr lang="en-GB" sz="1500"/>
            </a:br>
            <a:endParaRPr sz="1500"/>
          </a:p>
          <a:p>
            <a:pPr indent="-323850" lvl="0" marL="457200" rtl="0" algn="l">
              <a:spcBef>
                <a:spcPts val="0"/>
              </a:spcBef>
              <a:spcAft>
                <a:spcPts val="0"/>
              </a:spcAft>
              <a:buSzPts val="1500"/>
              <a:buChar char="●"/>
            </a:pPr>
            <a:r>
              <a:rPr lang="en-GB" sz="1500"/>
              <a:t>End to End Encryption is used throughout the network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1700" y="1152475"/>
            <a:ext cx="8520600" cy="3416400"/>
          </a:xfrm>
          <a:prstGeom prst="rect">
            <a:avLst/>
          </a:prstGeom>
          <a:ln cap="flat" cmpd="sng" w="9525">
            <a:solidFill>
              <a:srgbClr val="EB3C68"/>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As Tor, I2P, and many VPN / proxy solutions are open-source, it’s possible to host your own!</a:t>
            </a:r>
            <a:endParaRPr/>
          </a:p>
          <a:p>
            <a:pPr indent="-317500" lvl="0" marL="457200" rtl="0" algn="l">
              <a:lnSpc>
                <a:spcPct val="115000"/>
              </a:lnSpc>
              <a:spcBef>
                <a:spcPts val="1000"/>
              </a:spcBef>
              <a:spcAft>
                <a:spcPts val="0"/>
              </a:spcAft>
              <a:buSzPts val="1400"/>
              <a:buChar char="●"/>
            </a:pPr>
            <a:r>
              <a:rPr lang="en-GB"/>
              <a:t>For proxies, the </a:t>
            </a:r>
            <a:r>
              <a:rPr lang="en-GB" u="sng">
                <a:solidFill>
                  <a:schemeClr val="hlink"/>
                </a:solidFill>
                <a:hlinkClick r:id="rId3"/>
              </a:rPr>
              <a:t>Arch Wiki</a:t>
            </a:r>
            <a:r>
              <a:rPr lang="en-GB"/>
              <a:t> has a nice set of information regarding software choice and setup</a:t>
            </a:r>
            <a:endParaRPr/>
          </a:p>
          <a:p>
            <a:pPr indent="-317500" lvl="0" marL="457200" rtl="0" algn="l">
              <a:lnSpc>
                <a:spcPct val="115000"/>
              </a:lnSpc>
              <a:spcBef>
                <a:spcPts val="1000"/>
              </a:spcBef>
              <a:spcAft>
                <a:spcPts val="0"/>
              </a:spcAft>
              <a:buSzPts val="1400"/>
              <a:buChar char="●"/>
            </a:pPr>
            <a:r>
              <a:rPr lang="en-GB"/>
              <a:t>The most popular VPN solutions are </a:t>
            </a:r>
            <a:r>
              <a:rPr lang="en-GB">
                <a:solidFill>
                  <a:srgbClr val="EB3C68"/>
                </a:solidFill>
              </a:rPr>
              <a:t>OpenVPN</a:t>
            </a:r>
            <a:r>
              <a:rPr lang="en-GB"/>
              <a:t>, </a:t>
            </a:r>
            <a:r>
              <a:rPr lang="en-GB">
                <a:solidFill>
                  <a:srgbClr val="EB3C68"/>
                </a:solidFill>
              </a:rPr>
              <a:t>IPSec</a:t>
            </a:r>
            <a:r>
              <a:rPr lang="en-GB"/>
              <a:t>, and </a:t>
            </a:r>
            <a:r>
              <a:rPr lang="en-GB">
                <a:solidFill>
                  <a:srgbClr val="EB3C68"/>
                </a:solidFill>
              </a:rPr>
              <a:t>WireGuard</a:t>
            </a:r>
            <a:endParaRPr>
              <a:solidFill>
                <a:srgbClr val="EB3C68"/>
              </a:solidFill>
            </a:endParaRPr>
          </a:p>
          <a:p>
            <a:pPr indent="-317500" lvl="1" marL="914400" rtl="0" algn="l">
              <a:lnSpc>
                <a:spcPct val="115000"/>
              </a:lnSpc>
              <a:spcBef>
                <a:spcPts val="0"/>
              </a:spcBef>
              <a:spcAft>
                <a:spcPts val="0"/>
              </a:spcAft>
              <a:buSzPts val="1400"/>
              <a:buChar char="○"/>
            </a:pPr>
            <a:r>
              <a:rPr lang="en-GB"/>
              <a:t>See this </a:t>
            </a:r>
            <a:r>
              <a:rPr lang="en-GB" u="sng">
                <a:solidFill>
                  <a:schemeClr val="hlink"/>
                </a:solidFill>
                <a:hlinkClick r:id="rId4"/>
              </a:rPr>
              <a:t>comparison of different VPNs</a:t>
            </a:r>
            <a:r>
              <a:rPr lang="en-GB"/>
              <a:t> for more information</a:t>
            </a:r>
            <a:endParaRPr/>
          </a:p>
          <a:p>
            <a:pPr indent="-317500" lvl="0" marL="457200" rtl="0" algn="l">
              <a:lnSpc>
                <a:spcPct val="115000"/>
              </a:lnSpc>
              <a:spcBef>
                <a:spcPts val="1000"/>
              </a:spcBef>
              <a:spcAft>
                <a:spcPts val="0"/>
              </a:spcAft>
              <a:buSzPts val="1400"/>
              <a:buChar char="●"/>
            </a:pPr>
            <a:r>
              <a:rPr lang="en-GB"/>
              <a:t>For running your own Tor node, there is a wealth of information on the </a:t>
            </a:r>
            <a:r>
              <a:rPr lang="en-GB" u="sng">
                <a:solidFill>
                  <a:schemeClr val="hlink"/>
                </a:solidFill>
                <a:hlinkClick r:id="rId5"/>
              </a:rPr>
              <a:t>Relay Operations</a:t>
            </a:r>
            <a:r>
              <a:rPr lang="en-GB"/>
              <a:t> page</a:t>
            </a:r>
            <a:endParaRPr/>
          </a:p>
          <a:p>
            <a:pPr indent="-317500" lvl="0" marL="457200" rtl="0" algn="l">
              <a:lnSpc>
                <a:spcPct val="115000"/>
              </a:lnSpc>
              <a:spcBef>
                <a:spcPts val="1000"/>
              </a:spcBef>
              <a:spcAft>
                <a:spcPts val="0"/>
              </a:spcAft>
              <a:buSzPts val="1400"/>
              <a:buChar char="●"/>
            </a:pPr>
            <a:r>
              <a:rPr lang="en-GB"/>
              <a:t>Today we’ll be setting up a WireGuard VPN server!</a:t>
            </a:r>
            <a:endParaRPr/>
          </a:p>
        </p:txBody>
      </p:sp>
      <p:sp>
        <p:nvSpPr>
          <p:cNvPr id="266" name="Google Shape;266;p4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Make Your Own!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setup is easy, with only the keys needing to be shared + one simple conf</a:t>
            </a:r>
            <a:endParaRPr/>
          </a:p>
          <a:p>
            <a:pPr indent="-317500" lvl="0" marL="457200" rtl="0" algn="l">
              <a:spcBef>
                <a:spcPts val="1000"/>
              </a:spcBef>
              <a:spcAft>
                <a:spcPts val="0"/>
              </a:spcAft>
              <a:buSzPts val="1400"/>
              <a:buChar char="●"/>
            </a:pPr>
            <a:r>
              <a:rPr lang="en-GB"/>
              <a:t>Uses modern and fast cryptography everywhere</a:t>
            </a:r>
            <a:endParaRPr/>
          </a:p>
          <a:p>
            <a:pPr indent="-317500" lvl="0" marL="457200" rtl="0" algn="l">
              <a:spcBef>
                <a:spcPts val="1000"/>
              </a:spcBef>
              <a:spcAft>
                <a:spcPts val="0"/>
              </a:spcAft>
              <a:buSzPts val="1400"/>
              <a:buChar char="●"/>
            </a:pPr>
            <a:r>
              <a:rPr lang="en-GB"/>
              <a:t>Minimal attack surface (~4,000 lines of kernel code vs 600,000 for OpenVPN)</a:t>
            </a:r>
            <a:endParaRPr/>
          </a:p>
          <a:p>
            <a:pPr indent="-317500" lvl="0" marL="457200" rtl="0" algn="l">
              <a:spcBef>
                <a:spcPts val="1000"/>
              </a:spcBef>
              <a:spcAft>
                <a:spcPts val="0"/>
              </a:spcAft>
              <a:buSzPts val="1400"/>
              <a:buChar char="●"/>
            </a:pPr>
            <a:r>
              <a:rPr lang="en-GB"/>
              <a:t>High performance</a:t>
            </a:r>
            <a:endParaRPr/>
          </a:p>
        </p:txBody>
      </p:sp>
      <p:sp>
        <p:nvSpPr>
          <p:cNvPr id="272" name="Google Shape;272;p4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3" name="Google Shape;273;p4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WireGuard?</a:t>
            </a:r>
            <a:endParaRPr/>
          </a:p>
        </p:txBody>
      </p:sp>
      <p:pic>
        <p:nvPicPr>
          <p:cNvPr id="274" name="Google Shape;274;p47"/>
          <p:cNvPicPr preferRelativeResize="0"/>
          <p:nvPr/>
        </p:nvPicPr>
        <p:blipFill>
          <a:blip r:embed="rId3">
            <a:alphaModFix/>
          </a:blip>
          <a:stretch>
            <a:fillRect/>
          </a:stretch>
        </p:blipFill>
        <p:spPr>
          <a:xfrm>
            <a:off x="4562337" y="1900490"/>
            <a:ext cx="4540024" cy="20218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a:t>First, you’ll need a Linux machine to host the server on!</a:t>
            </a:r>
            <a:endParaRPr/>
          </a:p>
          <a:p>
            <a:pPr indent="-317500" lvl="1" marL="914400" rtl="0" algn="l">
              <a:spcBef>
                <a:spcPts val="0"/>
              </a:spcBef>
              <a:spcAft>
                <a:spcPts val="0"/>
              </a:spcAft>
              <a:buSzPts val="1400"/>
              <a:buAutoNum type="alphaLcPeriod"/>
            </a:pPr>
            <a:r>
              <a:rPr lang="en-GB"/>
              <a:t>If you have a computer with a static IP or a dynamic DNS provider, you can use that</a:t>
            </a:r>
            <a:endParaRPr/>
          </a:p>
          <a:p>
            <a:pPr indent="-317500" lvl="1" marL="914400" rtl="0" algn="l">
              <a:spcBef>
                <a:spcPts val="0"/>
              </a:spcBef>
              <a:spcAft>
                <a:spcPts val="0"/>
              </a:spcAft>
              <a:buSzPts val="1400"/>
              <a:buAutoNum type="alphaLcPeriod"/>
            </a:pPr>
            <a:r>
              <a:rPr lang="en-GB"/>
              <a:t>Otherwise, you could pick up a VPS from </a:t>
            </a:r>
            <a:r>
              <a:rPr lang="en-GB" u="sng">
                <a:solidFill>
                  <a:schemeClr val="hlink"/>
                </a:solidFill>
                <a:hlinkClick r:id="rId3"/>
              </a:rPr>
              <a:t>AWS</a:t>
            </a:r>
            <a:r>
              <a:rPr lang="en-GB"/>
              <a:t>, </a:t>
            </a:r>
            <a:r>
              <a:rPr lang="en-GB" u="sng">
                <a:solidFill>
                  <a:schemeClr val="hlink"/>
                </a:solidFill>
                <a:hlinkClick r:id="rId4"/>
              </a:rPr>
              <a:t>Linode</a:t>
            </a:r>
            <a:r>
              <a:rPr lang="en-GB"/>
              <a:t>, or </a:t>
            </a:r>
            <a:r>
              <a:rPr lang="en-GB" u="sng">
                <a:solidFill>
                  <a:schemeClr val="hlink"/>
                </a:solidFill>
                <a:hlinkClick r:id="rId5"/>
              </a:rPr>
              <a:t>Vultr</a:t>
            </a:r>
            <a:endParaRPr/>
          </a:p>
          <a:p>
            <a:pPr indent="-317500" lvl="0" marL="457200" rtl="0" algn="l">
              <a:spcBef>
                <a:spcPts val="1000"/>
              </a:spcBef>
              <a:spcAft>
                <a:spcPts val="0"/>
              </a:spcAft>
              <a:buSzPts val="1400"/>
              <a:buAutoNum type="arabicPeriod"/>
            </a:pPr>
            <a:r>
              <a:rPr lang="en-GB"/>
              <a:t>Then you’ll need to configure the WireGuard server!</a:t>
            </a:r>
            <a:endParaRPr/>
          </a:p>
          <a:p>
            <a:pPr indent="-317500" lvl="1" marL="914400" rtl="0" algn="l">
              <a:spcBef>
                <a:spcPts val="0"/>
              </a:spcBef>
              <a:spcAft>
                <a:spcPts val="0"/>
              </a:spcAft>
              <a:buSzPts val="1400"/>
              <a:buAutoNum type="alphaLcPeriod"/>
            </a:pPr>
            <a:r>
              <a:rPr lang="en-GB"/>
              <a:t>My notes are </a:t>
            </a:r>
            <a:r>
              <a:rPr lang="en-GB" u="sng">
                <a:solidFill>
                  <a:schemeClr val="hlink"/>
                </a:solidFill>
                <a:hlinkClick r:id="rId6"/>
              </a:rPr>
              <a:t>available here</a:t>
            </a:r>
            <a:endParaRPr/>
          </a:p>
          <a:p>
            <a:pPr indent="-317500" lvl="1" marL="914400" rtl="0" algn="l">
              <a:spcBef>
                <a:spcPts val="0"/>
              </a:spcBef>
              <a:spcAft>
                <a:spcPts val="0"/>
              </a:spcAft>
              <a:buSzPts val="1400"/>
              <a:buAutoNum type="alphaLcPeriod"/>
            </a:pPr>
            <a:r>
              <a:rPr lang="en-GB"/>
              <a:t>Some excellent (and more advanced) documentation can be </a:t>
            </a:r>
            <a:r>
              <a:rPr lang="en-GB" u="sng">
                <a:solidFill>
                  <a:schemeClr val="hlink"/>
                </a:solidFill>
                <a:hlinkClick r:id="rId7"/>
              </a:rPr>
              <a:t>found here</a:t>
            </a:r>
            <a:endParaRPr/>
          </a:p>
          <a:p>
            <a:pPr indent="-317500" lvl="0" marL="457200" rtl="0" algn="l">
              <a:spcBef>
                <a:spcPts val="1000"/>
              </a:spcBef>
              <a:spcAft>
                <a:spcPts val="0"/>
              </a:spcAft>
              <a:buSzPts val="1400"/>
              <a:buAutoNum type="arabicPeriod"/>
            </a:pPr>
            <a:r>
              <a:rPr lang="en-GB"/>
              <a:t>Set up your VPN peers to connect to the server</a:t>
            </a:r>
            <a:endParaRPr/>
          </a:p>
          <a:p>
            <a:pPr indent="-317500" lvl="1" marL="914400" rtl="0" algn="l">
              <a:spcBef>
                <a:spcPts val="0"/>
              </a:spcBef>
              <a:spcAft>
                <a:spcPts val="0"/>
              </a:spcAft>
              <a:buSzPts val="1400"/>
              <a:buAutoNum type="alphaLcPeriod"/>
            </a:pPr>
            <a:r>
              <a:rPr lang="en-GB"/>
              <a:t>WireGuard offers clients for </a:t>
            </a:r>
            <a:r>
              <a:rPr lang="en-GB" u="sng">
                <a:solidFill>
                  <a:schemeClr val="hlink"/>
                </a:solidFill>
                <a:hlinkClick r:id="rId8"/>
              </a:rPr>
              <a:t>many platforms</a:t>
            </a:r>
            <a:endParaRPr/>
          </a:p>
        </p:txBody>
      </p:sp>
      <p:sp>
        <p:nvSpPr>
          <p:cNvPr id="280" name="Google Shape;280;p4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 WireGuard Server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286" name="Google Shape;286;p4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287" name="Google Shape;287;p4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Next week</a:t>
            </a:r>
            <a:endParaRPr/>
          </a:p>
          <a:p>
            <a:pPr indent="0" lvl="0" marL="0" rtl="0" algn="l">
              <a:spcBef>
                <a:spcPts val="1600"/>
              </a:spcBef>
              <a:spcAft>
                <a:spcPts val="0"/>
              </a:spcAft>
              <a:buNone/>
            </a:pPr>
            <a:r>
              <a:rPr lang="en-GB"/>
              <a:t>The week after that</a:t>
            </a:r>
            <a:endParaRPr/>
          </a:p>
          <a:p>
            <a:pPr indent="0" lvl="0" marL="0" rtl="0" algn="l">
              <a:spcBef>
                <a:spcPts val="1600"/>
              </a:spcBef>
              <a:spcAft>
                <a:spcPts val="0"/>
              </a:spcAft>
              <a:buNone/>
            </a:pPr>
            <a:r>
              <a:rPr lang="en-GB"/>
              <a:t>And t</a:t>
            </a:r>
            <a:r>
              <a:rPr lang="en-GB"/>
              <a:t>he week after that</a:t>
            </a:r>
            <a:endParaRPr/>
          </a:p>
          <a:p>
            <a:pPr indent="0" lvl="0" marL="0" rtl="0" algn="l">
              <a:spcBef>
                <a:spcPts val="1600"/>
              </a:spcBef>
              <a:spcAft>
                <a:spcPts val="0"/>
              </a:spcAft>
              <a:buNone/>
            </a:pPr>
            <a:r>
              <a:rPr lang="en-GB"/>
              <a:t>And the week after that</a:t>
            </a:r>
            <a:endParaRPr/>
          </a:p>
          <a:p>
            <a:pPr indent="0" lvl="0" marL="0" rtl="0" algn="l">
              <a:spcBef>
                <a:spcPts val="1600"/>
              </a:spcBef>
              <a:spcAft>
                <a:spcPts val="1600"/>
              </a:spcAft>
              <a:buClr>
                <a:schemeClr val="dk1"/>
              </a:buClr>
              <a:buSzPts val="1100"/>
              <a:buFont typeface="Arial"/>
              <a:buNone/>
            </a:pPr>
            <a:r>
              <a:rPr lang="en-GB"/>
              <a:t>And the week after that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293" name="Google Shape;293;p50"/>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294" name="Google Shape;294;p50"/>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76" name="Google Shape;76;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Anonymity Techs</a:t>
            </a:r>
            <a:endParaRPr/>
          </a:p>
        </p:txBody>
      </p:sp>
      <p:sp>
        <p:nvSpPr>
          <p:cNvPr id="82" name="Google Shape;82;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And how to use them</a:t>
            </a:r>
            <a:endParaRPr/>
          </a:p>
        </p:txBody>
      </p:sp>
      <p:pic>
        <p:nvPicPr>
          <p:cNvPr id="83" name="Google Shape;83;p16"/>
          <p:cNvPicPr preferRelativeResize="0"/>
          <p:nvPr/>
        </p:nvPicPr>
        <p:blipFill>
          <a:blip r:embed="rId3">
            <a:alphaModFix/>
          </a:blip>
          <a:stretch>
            <a:fillRect/>
          </a:stretch>
        </p:blipFill>
        <p:spPr>
          <a:xfrm>
            <a:off x="4915526" y="1270100"/>
            <a:ext cx="1805400" cy="2603300"/>
          </a:xfrm>
          <a:prstGeom prst="rect">
            <a:avLst/>
          </a:prstGeom>
          <a:noFill/>
          <a:ln>
            <a:noFill/>
          </a:ln>
        </p:spPr>
      </p:pic>
      <p:pic>
        <p:nvPicPr>
          <p:cNvPr id="84" name="Google Shape;84;p16"/>
          <p:cNvPicPr preferRelativeResize="0"/>
          <p:nvPr/>
        </p:nvPicPr>
        <p:blipFill>
          <a:blip r:embed="rId4">
            <a:alphaModFix/>
          </a:blip>
          <a:stretch>
            <a:fillRect/>
          </a:stretch>
        </p:blipFill>
        <p:spPr>
          <a:xfrm>
            <a:off x="7108400" y="2065288"/>
            <a:ext cx="1568575" cy="156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Basics of Proxies</a:t>
            </a:r>
            <a:endParaRPr b="1">
              <a:latin typeface="Roboto Mono"/>
              <a:ea typeface="Roboto Mono"/>
              <a:cs typeface="Roboto Mono"/>
              <a:sym typeface="Roboto Mono"/>
            </a:endParaRPr>
          </a:p>
        </p:txBody>
      </p:sp>
      <p:sp>
        <p:nvSpPr>
          <p:cNvPr id="90" name="Google Shape;90;p17"/>
          <p:cNvSpPr txBox="1"/>
          <p:nvPr>
            <p:ph idx="1" type="body"/>
          </p:nvPr>
        </p:nvSpPr>
        <p:spPr>
          <a:xfrm>
            <a:off x="311700" y="1152475"/>
            <a:ext cx="8520600" cy="3892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Proxies create an indirect connection to their destination</a:t>
            </a:r>
            <a:endParaRPr sz="1500"/>
          </a:p>
          <a:p>
            <a:pPr indent="-323850" lvl="1" marL="914400" rtl="0" algn="l">
              <a:spcBef>
                <a:spcPts val="0"/>
              </a:spcBef>
              <a:spcAft>
                <a:spcPts val="0"/>
              </a:spcAft>
              <a:buSzPts val="1500"/>
              <a:buChar char="○"/>
            </a:pPr>
            <a:r>
              <a:rPr lang="en-GB" sz="1500"/>
              <a:t>Packets are routed towards a proxy server, and forwarded on</a:t>
            </a:r>
            <a:endParaRPr sz="1500"/>
          </a:p>
          <a:p>
            <a:pPr indent="-323850" lvl="1" marL="914400" rtl="0" algn="l">
              <a:spcBef>
                <a:spcPts val="0"/>
              </a:spcBef>
              <a:spcAft>
                <a:spcPts val="0"/>
              </a:spcAft>
              <a:buSzPts val="1500"/>
              <a:buChar char="○"/>
            </a:pPr>
            <a:r>
              <a:rPr lang="en-GB" sz="1500"/>
              <a:t>Some proxies mask the original source’s IP address (‘anonymous’ proxies) and some preserve them (‘transparent’ proxies)</a:t>
            </a:r>
            <a:br>
              <a:rPr lang="en-GB" sz="1500"/>
            </a:br>
            <a:endParaRPr sz="1500"/>
          </a:p>
          <a:p>
            <a:pPr indent="-323850" lvl="0" marL="457200" rtl="0" algn="l">
              <a:spcBef>
                <a:spcPts val="0"/>
              </a:spcBef>
              <a:spcAft>
                <a:spcPts val="0"/>
              </a:spcAft>
              <a:buSzPts val="1500"/>
              <a:buChar char="●"/>
            </a:pPr>
            <a:r>
              <a:rPr lang="en-GB" sz="1500"/>
              <a:t>SOCKS Proxies</a:t>
            </a:r>
            <a:endParaRPr sz="1500"/>
          </a:p>
          <a:p>
            <a:pPr indent="-323850" lvl="1" marL="914400" rtl="0" algn="l">
              <a:spcBef>
                <a:spcPts val="0"/>
              </a:spcBef>
              <a:spcAft>
                <a:spcPts val="0"/>
              </a:spcAft>
              <a:buSzPts val="1500"/>
              <a:buChar char="○"/>
            </a:pPr>
            <a:r>
              <a:rPr lang="en-GB" sz="1500"/>
              <a:t>Designed to route any kind of traffic at layer 5 (Session layer) or above</a:t>
            </a:r>
            <a:endParaRPr sz="1500"/>
          </a:p>
          <a:p>
            <a:pPr indent="-323850" lvl="1" marL="914400" rtl="0" algn="l">
              <a:spcBef>
                <a:spcPts val="0"/>
              </a:spcBef>
              <a:spcAft>
                <a:spcPts val="0"/>
              </a:spcAft>
              <a:buSzPts val="1500"/>
              <a:buChar char="○"/>
            </a:pPr>
            <a:r>
              <a:rPr lang="en-GB" sz="1500"/>
              <a:t>Often used for communicating over firewalls; also used by Tor (more on this later)</a:t>
            </a:r>
            <a:endParaRPr sz="1500"/>
          </a:p>
          <a:p>
            <a:pPr indent="-323850" lvl="1" marL="914400" rtl="0" algn="l">
              <a:spcBef>
                <a:spcPts val="0"/>
              </a:spcBef>
              <a:spcAft>
                <a:spcPts val="0"/>
              </a:spcAft>
              <a:buSzPts val="1500"/>
              <a:buChar char="○"/>
            </a:pPr>
            <a:r>
              <a:rPr lang="en-GB" sz="1500"/>
              <a:t>Doesn’t interpret packets as they come through - just forwards them</a:t>
            </a:r>
            <a:endParaRPr sz="1500"/>
          </a:p>
          <a:p>
            <a:pPr indent="-323850" lvl="1" marL="914400" rtl="0" algn="l">
              <a:spcBef>
                <a:spcPts val="0"/>
              </a:spcBef>
              <a:spcAft>
                <a:spcPts val="0"/>
              </a:spcAft>
              <a:buSzPts val="1500"/>
              <a:buChar char="○"/>
            </a:pPr>
            <a:r>
              <a:rPr lang="en-GB" sz="1500"/>
              <a:t>Creates a TCP session - therefore supports authentication, and SSH tunneling</a:t>
            </a:r>
            <a:br>
              <a:rPr lang="en-GB" sz="1500"/>
            </a:br>
            <a:endParaRPr sz="1500"/>
          </a:p>
          <a:p>
            <a:pPr indent="-323850" lvl="0" marL="457200" rtl="0" algn="l">
              <a:spcBef>
                <a:spcPts val="0"/>
              </a:spcBef>
              <a:spcAft>
                <a:spcPts val="0"/>
              </a:spcAft>
              <a:buSzPts val="1500"/>
              <a:buChar char="●"/>
            </a:pPr>
            <a:r>
              <a:rPr lang="en-GB" sz="1500"/>
              <a:t>HTTP</a:t>
            </a:r>
            <a:endParaRPr sz="1500"/>
          </a:p>
          <a:p>
            <a:pPr indent="-323850" lvl="1" marL="914400" rtl="0" algn="l">
              <a:spcBef>
                <a:spcPts val="0"/>
              </a:spcBef>
              <a:spcAft>
                <a:spcPts val="0"/>
              </a:spcAft>
              <a:buSzPts val="1500"/>
              <a:buChar char="○"/>
            </a:pPr>
            <a:r>
              <a:rPr lang="en-GB" sz="1500"/>
              <a:t>Creates a brand new, identical request, and sends this</a:t>
            </a:r>
            <a:endParaRPr sz="1500"/>
          </a:p>
          <a:p>
            <a:pPr indent="-323850" lvl="1" marL="914400" rtl="0" algn="l">
              <a:spcBef>
                <a:spcPts val="0"/>
              </a:spcBef>
              <a:spcAft>
                <a:spcPts val="0"/>
              </a:spcAft>
              <a:buSzPts val="1500"/>
              <a:buChar char="○"/>
            </a:pPr>
            <a:r>
              <a:rPr lang="en-GB" sz="1500"/>
              <a:t>May include an </a:t>
            </a:r>
            <a:r>
              <a:rPr lang="en-GB" sz="1500">
                <a:solidFill>
                  <a:srgbClr val="EB3C68"/>
                </a:solidFill>
              </a:rPr>
              <a:t>X-Forwarded-For</a:t>
            </a:r>
            <a:r>
              <a:rPr lang="en-GB" sz="1500"/>
              <a:t> header in a transparent proxy</a:t>
            </a:r>
            <a:br>
              <a:rPr lang="en-GB" sz="1500"/>
            </a:b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Bypassing geolocation filters &amp; IP bans (in theory)</a:t>
            </a:r>
            <a:br>
              <a:rPr lang="en-GB"/>
            </a:br>
            <a:endParaRPr/>
          </a:p>
          <a:p>
            <a:pPr indent="-317500" lvl="0" marL="457200" rtl="0" algn="l">
              <a:spcBef>
                <a:spcPts val="0"/>
              </a:spcBef>
              <a:spcAft>
                <a:spcPts val="0"/>
              </a:spcAft>
              <a:buSzPts val="1400"/>
              <a:buChar char="●"/>
            </a:pPr>
            <a:r>
              <a:rPr lang="en-GB"/>
              <a:t>Load Balancing &amp; Firewalls</a:t>
            </a:r>
            <a:endParaRPr/>
          </a:p>
          <a:p>
            <a:pPr indent="-317500" lvl="1" marL="914400" rtl="0" algn="l">
              <a:spcBef>
                <a:spcPts val="0"/>
              </a:spcBef>
              <a:spcAft>
                <a:spcPts val="0"/>
              </a:spcAft>
              <a:buSzPts val="1400"/>
              <a:buChar char="○"/>
            </a:pPr>
            <a:r>
              <a:rPr lang="en-GB"/>
              <a:t>Allows packet inspection</a:t>
            </a:r>
            <a:endParaRPr/>
          </a:p>
          <a:p>
            <a:pPr indent="-317500" lvl="1" marL="914400" rtl="0" algn="l">
              <a:spcBef>
                <a:spcPts val="0"/>
              </a:spcBef>
              <a:spcAft>
                <a:spcPts val="0"/>
              </a:spcAft>
              <a:buSzPts val="1400"/>
              <a:buChar char="○"/>
            </a:pPr>
            <a:r>
              <a:rPr lang="en-GB"/>
              <a:t>Allows separation from internal network</a:t>
            </a:r>
            <a:br>
              <a:rPr lang="en-GB"/>
            </a:br>
            <a:endParaRPr/>
          </a:p>
          <a:p>
            <a:pPr indent="-317500" lvl="0" marL="457200" rtl="0" algn="l">
              <a:spcBef>
                <a:spcPts val="0"/>
              </a:spcBef>
              <a:spcAft>
                <a:spcPts val="0"/>
              </a:spcAft>
              <a:buSzPts val="1400"/>
              <a:buChar char="●"/>
            </a:pPr>
            <a:r>
              <a:rPr lang="en-GB"/>
              <a:t>HTTPS proxies are possible using the CONNECT HTTP verb</a:t>
            </a:r>
            <a:br>
              <a:rPr lang="en-GB"/>
            </a:br>
            <a:endParaRPr/>
          </a:p>
          <a:p>
            <a:pPr indent="-317500" lvl="0" marL="457200" rtl="0" algn="l">
              <a:spcBef>
                <a:spcPts val="0"/>
              </a:spcBef>
              <a:spcAft>
                <a:spcPts val="0"/>
              </a:spcAft>
              <a:buSzPts val="1400"/>
              <a:buChar char="●"/>
            </a:pPr>
            <a:r>
              <a:rPr lang="en-GB"/>
              <a:t>Many common tools allow a proxying option, for example to pass traffic to Burp Suite</a:t>
            </a:r>
            <a:endParaRPr/>
          </a:p>
          <a:p>
            <a:pPr indent="-317500" lvl="1" marL="914400" rtl="0" algn="l">
              <a:spcBef>
                <a:spcPts val="0"/>
              </a:spcBef>
              <a:spcAft>
                <a:spcPts val="0"/>
              </a:spcAft>
              <a:buSzPts val="1400"/>
              <a:buChar char="○"/>
            </a:pPr>
            <a:r>
              <a:rPr lang="en-GB"/>
              <a:t>Curl: </a:t>
            </a:r>
            <a:r>
              <a:rPr lang="en-GB">
                <a:solidFill>
                  <a:srgbClr val="09CECE"/>
                </a:solidFill>
              </a:rPr>
              <a:t>-x, --proxy &lt;[protocol://][user:password@]proxyhost[:port]&gt;</a:t>
            </a:r>
            <a:endParaRPr>
              <a:solidFill>
                <a:srgbClr val="09CECE"/>
              </a:solidFill>
            </a:endParaRPr>
          </a:p>
          <a:p>
            <a:pPr indent="-317500" lvl="1" marL="914400" rtl="0" algn="l">
              <a:spcBef>
                <a:spcPts val="0"/>
              </a:spcBef>
              <a:spcAft>
                <a:spcPts val="0"/>
              </a:spcAft>
              <a:buSzPts val="1400"/>
              <a:buChar char="○"/>
            </a:pPr>
            <a:r>
              <a:rPr lang="en-GB"/>
              <a:t>WFUZZ: </a:t>
            </a:r>
            <a:r>
              <a:rPr lang="en-GB">
                <a:solidFill>
                  <a:srgbClr val="09CECE"/>
                </a:solidFill>
              </a:rPr>
              <a:t>-p localhost:8080</a:t>
            </a:r>
            <a:r>
              <a:rPr lang="en-GB"/>
              <a:t> or </a:t>
            </a:r>
            <a:r>
              <a:rPr lang="en-GB">
                <a:solidFill>
                  <a:srgbClr val="09CECE"/>
                </a:solidFill>
              </a:rPr>
              <a:t>-p localhost:2222:SOCKS5</a:t>
            </a:r>
            <a:endParaRPr>
              <a:solidFill>
                <a:srgbClr val="09CECE"/>
              </a:solidFill>
            </a:endParaRPr>
          </a:p>
          <a:p>
            <a:pPr indent="-317500" lvl="1" marL="914400" rtl="0" algn="l">
              <a:spcBef>
                <a:spcPts val="0"/>
              </a:spcBef>
              <a:spcAft>
                <a:spcPts val="0"/>
              </a:spcAft>
              <a:buSzPts val="1400"/>
              <a:buChar char="○"/>
            </a:pPr>
            <a:r>
              <a:rPr lang="en-GB"/>
              <a:t>SQLMap: </a:t>
            </a:r>
            <a:r>
              <a:rPr lang="en-GB">
                <a:solidFill>
                  <a:srgbClr val="09CECE"/>
                </a:solidFill>
              </a:rPr>
              <a:t>--proxy=http://127.0.0.1:8080</a:t>
            </a:r>
            <a:endParaRPr>
              <a:solidFill>
                <a:srgbClr val="09CECE"/>
              </a:solidFill>
            </a:endParaRPr>
          </a:p>
          <a:p>
            <a:pPr indent="-317500" lvl="1" marL="914400" rtl="0" algn="l">
              <a:spcBef>
                <a:spcPts val="0"/>
              </a:spcBef>
              <a:spcAft>
                <a:spcPts val="0"/>
              </a:spcAft>
              <a:buSzPts val="1400"/>
              <a:buChar char="○"/>
            </a:pPr>
            <a:r>
              <a:rPr lang="en-GB"/>
              <a:t>Gobuster: </a:t>
            </a:r>
            <a:r>
              <a:rPr lang="en-GB">
                <a:solidFill>
                  <a:srgbClr val="09CECE"/>
                </a:solidFill>
              </a:rPr>
              <a:t>-p http://127.0.0.1:8080</a:t>
            </a:r>
            <a:endParaRPr>
              <a:solidFill>
                <a:srgbClr val="09CECE"/>
              </a:solidFill>
            </a:endParaRPr>
          </a:p>
        </p:txBody>
      </p:sp>
      <p:sp>
        <p:nvSpPr>
          <p:cNvPr id="96" name="Google Shape;96;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Uses of Proxies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Proxies</a:t>
            </a:r>
            <a:endParaRPr/>
          </a:p>
        </p:txBody>
      </p:sp>
      <p:pic>
        <p:nvPicPr>
          <p:cNvPr id="102" name="Google Shape;102;p19"/>
          <p:cNvPicPr preferRelativeResize="0"/>
          <p:nvPr/>
        </p:nvPicPr>
        <p:blipFill>
          <a:blip r:embed="rId3">
            <a:alphaModFix/>
          </a:blip>
          <a:stretch>
            <a:fillRect/>
          </a:stretch>
        </p:blipFill>
        <p:spPr>
          <a:xfrm>
            <a:off x="152400" y="1466850"/>
            <a:ext cx="8839200" cy="220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Proxies</a:t>
            </a:r>
            <a:endParaRPr/>
          </a:p>
        </p:txBody>
      </p:sp>
      <p:pic>
        <p:nvPicPr>
          <p:cNvPr id="108" name="Google Shape;108;p20"/>
          <p:cNvPicPr preferRelativeResize="0"/>
          <p:nvPr/>
        </p:nvPicPr>
        <p:blipFill>
          <a:blip r:embed="rId3">
            <a:alphaModFix/>
          </a:blip>
          <a:stretch>
            <a:fillRect/>
          </a:stretch>
        </p:blipFill>
        <p:spPr>
          <a:xfrm>
            <a:off x="152400" y="1466850"/>
            <a:ext cx="8839200" cy="22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