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p:regular r:id="rId22"/>
      <p:bold r:id="rId23"/>
      <p:italic r:id="rId24"/>
      <p:boldItalic r:id="rId25"/>
    </p:embeddedFont>
    <p:embeddedFont>
      <p:font typeface="Roboto Mono"/>
      <p:regular r:id="rId26"/>
      <p:bold r:id="rId27"/>
      <p:italic r:id="rId28"/>
      <p:boldItalic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regular.fntdata"/><Relationship Id="rId21" Type="http://schemas.openxmlformats.org/officeDocument/2006/relationships/slide" Target="slides/slide16.xml"/><Relationship Id="rId24" Type="http://schemas.openxmlformats.org/officeDocument/2006/relationships/font" Target="fonts/Roboto-italic.fntdata"/><Relationship Id="rId23" Type="http://schemas.openxmlformats.org/officeDocument/2006/relationships/font" Target="fonts/Roboto-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Mono-regular.fntdata"/><Relationship Id="rId25" Type="http://schemas.openxmlformats.org/officeDocument/2006/relationships/font" Target="fonts/Roboto-boldItalic.fntdata"/><Relationship Id="rId28" Type="http://schemas.openxmlformats.org/officeDocument/2006/relationships/font" Target="fonts/RobotoMono-italic.fntdata"/><Relationship Id="rId27" Type="http://schemas.openxmlformats.org/officeDocument/2006/relationships/font" Target="fonts/RobotoMon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RobotoMono-boldItalic.fntdata"/><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8c8c925694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g8c8c925694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e98da2366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e98da2366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3ec0570ce6_4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3ec0570ce6_4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e98da2366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3e98da2366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3e98da236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3e98da236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31a5d0e99a1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31a5d0e99a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9bece4b735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9bece4b735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9bece4b73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9bece4b73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8df67c4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8df67c4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8df67c48a8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8df67c48a8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3e98da236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3e98da236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Finding the attack vectors is the beginning of finding exploit </a:t>
            </a:r>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8c8c925694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8c8c925694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Rendered is key - any code is executed as the web server is trusted</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33e98da236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33e98da236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3e98da236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3e98da236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3e98da2366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3e98da2366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Huge danger as it executes everytime the data is rendered - if it is exploited on a popular site, then it can affect millions of people very easily</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3e98da2366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3e98da2366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0" y="0"/>
            <a:ext cx="9144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2" name="Google Shape;12;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
          <p:cNvSpPr/>
          <p:nvPr/>
        </p:nvSpPr>
        <p:spPr>
          <a:xfrm>
            <a:off x="0" y="283412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1" name="Shape 51"/>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3"/>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Roboto Mono"/>
              <a:ea typeface="Roboto Mono"/>
              <a:cs typeface="Roboto Mono"/>
              <a:sym typeface="Roboto Mono"/>
            </a:endParaRPr>
          </a:p>
        </p:txBody>
      </p:sp>
      <p:sp>
        <p:nvSpPr>
          <p:cNvPr id="16" name="Google Shape;16;p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Font typeface="Roboto"/>
              <a:buChar char="●"/>
              <a:defRPr>
                <a:latin typeface="Roboto"/>
                <a:ea typeface="Roboto"/>
                <a:cs typeface="Roboto"/>
                <a:sym typeface="Roboto"/>
              </a:defRPr>
            </a:lvl1pPr>
            <a:lvl2pPr indent="-317500" lvl="1" marL="914400">
              <a:spcBef>
                <a:spcPts val="1600"/>
              </a:spcBef>
              <a:spcAft>
                <a:spcPts val="0"/>
              </a:spcAft>
              <a:buSzPts val="1400"/>
              <a:buFont typeface="Roboto"/>
              <a:buChar char="○"/>
              <a:defRPr>
                <a:latin typeface="Roboto"/>
                <a:ea typeface="Roboto"/>
                <a:cs typeface="Roboto"/>
                <a:sym typeface="Roboto"/>
              </a:defRPr>
            </a:lvl2pPr>
            <a:lvl3pPr indent="-317500" lvl="2" marL="1371600">
              <a:spcBef>
                <a:spcPts val="1600"/>
              </a:spcBef>
              <a:spcAft>
                <a:spcPts val="0"/>
              </a:spcAft>
              <a:buSzPts val="1400"/>
              <a:buFont typeface="Roboto"/>
              <a:buChar char="■"/>
              <a:defRPr>
                <a:latin typeface="Roboto"/>
                <a:ea typeface="Roboto"/>
                <a:cs typeface="Roboto"/>
                <a:sym typeface="Roboto"/>
              </a:defRPr>
            </a:lvl3pPr>
            <a:lvl4pPr indent="-317500" lvl="3" marL="1828800">
              <a:spcBef>
                <a:spcPts val="1600"/>
              </a:spcBef>
              <a:spcAft>
                <a:spcPts val="0"/>
              </a:spcAft>
              <a:buSzPts val="1400"/>
              <a:buFont typeface="Roboto"/>
              <a:buChar char="●"/>
              <a:defRPr>
                <a:latin typeface="Roboto"/>
                <a:ea typeface="Roboto"/>
                <a:cs typeface="Roboto"/>
                <a:sym typeface="Roboto"/>
              </a:defRPr>
            </a:lvl4pPr>
            <a:lvl5pPr indent="-317500" lvl="4" marL="2286000">
              <a:spcBef>
                <a:spcPts val="1600"/>
              </a:spcBef>
              <a:spcAft>
                <a:spcPts val="0"/>
              </a:spcAft>
              <a:buSzPts val="1400"/>
              <a:buFont typeface="Roboto"/>
              <a:buChar char="○"/>
              <a:defRPr>
                <a:latin typeface="Roboto"/>
                <a:ea typeface="Roboto"/>
                <a:cs typeface="Roboto"/>
                <a:sym typeface="Roboto"/>
              </a:defRPr>
            </a:lvl5pPr>
            <a:lvl6pPr indent="-317500" lvl="5" marL="2743200">
              <a:spcBef>
                <a:spcPts val="1600"/>
              </a:spcBef>
              <a:spcAft>
                <a:spcPts val="0"/>
              </a:spcAft>
              <a:buSzPts val="1400"/>
              <a:buFont typeface="Roboto"/>
              <a:buChar char="■"/>
              <a:defRPr>
                <a:latin typeface="Roboto"/>
                <a:ea typeface="Roboto"/>
                <a:cs typeface="Roboto"/>
                <a:sym typeface="Roboto"/>
              </a:defRPr>
            </a:lvl6pPr>
            <a:lvl7pPr indent="-317500" lvl="6" marL="3200400">
              <a:spcBef>
                <a:spcPts val="1600"/>
              </a:spcBef>
              <a:spcAft>
                <a:spcPts val="0"/>
              </a:spcAft>
              <a:buSzPts val="1400"/>
              <a:buFont typeface="Roboto"/>
              <a:buChar char="●"/>
              <a:defRPr>
                <a:latin typeface="Roboto"/>
                <a:ea typeface="Roboto"/>
                <a:cs typeface="Roboto"/>
                <a:sym typeface="Roboto"/>
              </a:defRPr>
            </a:lvl7pPr>
            <a:lvl8pPr indent="-317500" lvl="7" marL="3657600">
              <a:spcBef>
                <a:spcPts val="1600"/>
              </a:spcBef>
              <a:spcAft>
                <a:spcPts val="0"/>
              </a:spcAft>
              <a:buSzPts val="1400"/>
              <a:buFont typeface="Roboto"/>
              <a:buChar char="○"/>
              <a:defRPr>
                <a:latin typeface="Roboto"/>
                <a:ea typeface="Roboto"/>
                <a:cs typeface="Roboto"/>
                <a:sym typeface="Roboto"/>
              </a:defRPr>
            </a:lvl8pPr>
            <a:lvl9pPr indent="-317500" lvl="8" marL="4114800">
              <a:spcBef>
                <a:spcPts val="1600"/>
              </a:spcBef>
              <a:spcAft>
                <a:spcPts val="1600"/>
              </a:spcAft>
              <a:buSzPts val="1400"/>
              <a:buFont typeface="Roboto"/>
              <a:buChar char="■"/>
              <a:defRPr>
                <a:latin typeface="Roboto"/>
                <a:ea typeface="Roboto"/>
                <a:cs typeface="Roboto"/>
                <a:sym typeface="Roboto"/>
              </a:defRPr>
            </a:lvl9pPr>
          </a:lstStyle>
          <a:p/>
        </p:txBody>
      </p:sp>
      <p:sp>
        <p:nvSpPr>
          <p:cNvPr id="17" name="Google Shape;17;p3"/>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 name="Google Shape;18;p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4"/>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4"/>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4" name="Google Shape;24;p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5"/>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5"/>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6"/>
          <p:cNvSpPr txBox="1"/>
          <p:nvPr>
            <p:ph idx="1" type="body"/>
          </p:nvPr>
        </p:nvSpPr>
        <p:spPr>
          <a:xfrm>
            <a:off x="298450" y="11510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6"/>
          <p:cNvSpPr/>
          <p:nvPr/>
        </p:nvSpPr>
        <p:spPr>
          <a:xfrm>
            <a:off x="0" y="0"/>
            <a:ext cx="9144000" cy="7674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6"/>
          <p:cNvSpPr/>
          <p:nvPr/>
        </p:nvSpPr>
        <p:spPr>
          <a:xfrm>
            <a:off x="0" y="767400"/>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7"/>
          <p:cNvSpPr/>
          <p:nvPr/>
        </p:nvSpPr>
        <p:spPr>
          <a:xfrm>
            <a:off x="0" y="0"/>
            <a:ext cx="9144000" cy="35766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7"/>
          <p:cNvSpPr txBox="1"/>
          <p:nvPr>
            <p:ph type="title"/>
          </p:nvPr>
        </p:nvSpPr>
        <p:spPr>
          <a:xfrm>
            <a:off x="490250" y="450150"/>
            <a:ext cx="6367800" cy="3096000"/>
          </a:xfrm>
          <a:prstGeom prst="rect">
            <a:avLst/>
          </a:prstGeom>
        </p:spPr>
        <p:txBody>
          <a:bodyPr anchorCtr="0" anchor="b"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7"/>
          <p:cNvSpPr/>
          <p:nvPr/>
        </p:nvSpPr>
        <p:spPr>
          <a:xfrm>
            <a:off x="-26525" y="3576475"/>
            <a:ext cx="9144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8"/>
          <p:cNvSpPr/>
          <p:nvPr/>
        </p:nvSpPr>
        <p:spPr>
          <a:xfrm>
            <a:off x="4572000" y="0"/>
            <a:ext cx="4572000" cy="5143500"/>
          </a:xfrm>
          <a:prstGeom prst="rect">
            <a:avLst/>
          </a:prstGeom>
          <a:solidFill>
            <a:srgbClr val="33354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33354B"/>
              </a:solidFill>
            </a:endParaRPr>
          </a:p>
        </p:txBody>
      </p:sp>
      <p:sp>
        <p:nvSpPr>
          <p:cNvPr id="40" name="Google Shape;40;p8"/>
          <p:cNvSpPr/>
          <p:nvPr/>
        </p:nvSpPr>
        <p:spPr>
          <a:xfrm>
            <a:off x="0" y="0"/>
            <a:ext cx="4572000" cy="2834100"/>
          </a:xfrm>
          <a:prstGeom prst="rect">
            <a:avLst/>
          </a:prstGeom>
          <a:solidFill>
            <a:srgbClr val="1C1E2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8"/>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8"/>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8"/>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17500" lvl="0" marL="457200">
              <a:spcBef>
                <a:spcPts val="0"/>
              </a:spcBef>
              <a:spcAft>
                <a:spcPts val="0"/>
              </a:spcAft>
              <a:buSzPts val="14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4" name="Google Shape;44;p8"/>
          <p:cNvSpPr/>
          <p:nvPr/>
        </p:nvSpPr>
        <p:spPr>
          <a:xfrm>
            <a:off x="0" y="2834125"/>
            <a:ext cx="4572000" cy="252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8"/>
          <p:cNvSpPr/>
          <p:nvPr/>
        </p:nvSpPr>
        <p:spPr>
          <a:xfrm rot="5400000">
            <a:off x="2000700" y="2559600"/>
            <a:ext cx="5143500" cy="24300"/>
          </a:xfrm>
          <a:prstGeom prst="rect">
            <a:avLst/>
          </a:prstGeom>
          <a:solidFill>
            <a:srgbClr val="EB3C68"/>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9"/>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400"/>
              <a:buNone/>
              <a:defRPr/>
            </a:lvl1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0"/>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p10"/>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17500" lvl="0" marL="457200" algn="ctr">
              <a:spcBef>
                <a:spcPts val="0"/>
              </a:spcBef>
              <a:spcAft>
                <a:spcPts val="0"/>
              </a:spcAft>
              <a:buSzPts val="14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11" Type="http://schemas.openxmlformats.org/officeDocument/2006/relationships/slideLayout" Target="../slideLayouts/slideLayout10.xml"/><Relationship Id="rId10" Type="http://schemas.openxmlformats.org/officeDocument/2006/relationships/slideLayout" Target="../slideLayouts/slideLayout9.xml"/><Relationship Id="rId12" Type="http://schemas.openxmlformats.org/officeDocument/2006/relationships/theme" Target="../theme/theme1.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rgbClr val="33354B"/>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863250" y="95600"/>
            <a:ext cx="7417500" cy="576000"/>
          </a:xfrm>
          <a:prstGeom prst="rect">
            <a:avLst/>
          </a:prstGeom>
          <a:noFill/>
          <a:ln>
            <a:noFill/>
          </a:ln>
        </p:spPr>
        <p:txBody>
          <a:bodyPr anchorCtr="0" anchor="t" bIns="91425" lIns="91425" spcFirstLastPara="1" rIns="91425" wrap="square" tIns="91425">
            <a:noAutofit/>
          </a:bodyPr>
          <a:lstStyle>
            <a:lvl1pPr lvl="0" rtl="0" algn="ctr">
              <a:spcBef>
                <a:spcPts val="0"/>
              </a:spcBef>
              <a:spcAft>
                <a:spcPts val="0"/>
              </a:spcAft>
              <a:buClr>
                <a:srgbClr val="09CECE"/>
              </a:buClr>
              <a:buSzPts val="2800"/>
              <a:buFont typeface="Roboto Mono"/>
              <a:buNone/>
              <a:defRPr b="1" sz="2800">
                <a:solidFill>
                  <a:srgbClr val="09CECE"/>
                </a:solidFill>
                <a:latin typeface="Roboto Mono"/>
                <a:ea typeface="Roboto Mono"/>
                <a:cs typeface="Roboto Mono"/>
                <a:sym typeface="Roboto Mon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lt1"/>
              </a:buClr>
              <a:buSzPts val="1400"/>
              <a:buFont typeface="Roboto"/>
              <a:buChar char="●"/>
              <a:defRPr>
                <a:solidFill>
                  <a:schemeClr val="lt1"/>
                </a:solidFill>
                <a:latin typeface="Roboto"/>
                <a:ea typeface="Roboto"/>
                <a:cs typeface="Roboto"/>
                <a:sym typeface="Roboto"/>
              </a:defRPr>
            </a:lvl1pPr>
            <a:lvl2pPr indent="-317500" lvl="1" marL="914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2pPr>
            <a:lvl3pPr indent="-317500" lvl="2" marL="1371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3pPr>
            <a:lvl4pPr indent="-317500" lvl="3" marL="18288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4pPr>
            <a:lvl5pPr indent="-317500" lvl="4" marL="22860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5pPr>
            <a:lvl6pPr indent="-317500" lvl="5" marL="27432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6pPr>
            <a:lvl7pPr indent="-317500" lvl="6" marL="32004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7pPr>
            <a:lvl8pPr indent="-317500" lvl="7" marL="3657600">
              <a:lnSpc>
                <a:spcPct val="115000"/>
              </a:lnSpc>
              <a:spcBef>
                <a:spcPts val="1600"/>
              </a:spcBef>
              <a:spcAft>
                <a:spcPts val="0"/>
              </a:spcAft>
              <a:buClr>
                <a:schemeClr val="lt1"/>
              </a:buClr>
              <a:buSzPts val="1400"/>
              <a:buFont typeface="Roboto"/>
              <a:buChar char="○"/>
              <a:defRPr>
                <a:solidFill>
                  <a:schemeClr val="lt1"/>
                </a:solidFill>
                <a:latin typeface="Roboto"/>
                <a:ea typeface="Roboto"/>
                <a:cs typeface="Roboto"/>
                <a:sym typeface="Roboto"/>
              </a:defRPr>
            </a:lvl8pPr>
            <a:lvl9pPr indent="-317500" lvl="8" marL="4114800">
              <a:lnSpc>
                <a:spcPct val="115000"/>
              </a:lnSpc>
              <a:spcBef>
                <a:spcPts val="1600"/>
              </a:spcBef>
              <a:spcAft>
                <a:spcPts val="1600"/>
              </a:spcAft>
              <a:buClr>
                <a:schemeClr val="lt1"/>
              </a:buClr>
              <a:buSzPts val="1400"/>
              <a:buFont typeface="Roboto"/>
              <a:buChar char="■"/>
              <a:defRPr>
                <a:solidFill>
                  <a:schemeClr val="lt1"/>
                </a:solidFill>
                <a:latin typeface="Roboto"/>
                <a:ea typeface="Roboto"/>
                <a:cs typeface="Roboto"/>
                <a:sym typeface="Roboto"/>
              </a:defRPr>
            </a:lvl9pPr>
          </a:lstStyle>
          <a:p/>
        </p:txBody>
      </p:sp>
      <p:pic>
        <p:nvPicPr>
          <p:cNvPr id="8" name="Google Shape;8;p1"/>
          <p:cNvPicPr preferRelativeResize="0"/>
          <p:nvPr/>
        </p:nvPicPr>
        <p:blipFill>
          <a:blip r:embed="rId1">
            <a:alphaModFix/>
          </a:blip>
          <a:stretch>
            <a:fillRect/>
          </a:stretch>
        </p:blipFill>
        <p:spPr>
          <a:xfrm>
            <a:off x="8280750" y="4290075"/>
            <a:ext cx="769849" cy="7715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developer.mozilla.org/en-US/docs/Web/API/Document_Object_Model/Introduction"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3.8.201.215" TargetMode="External"/><Relationship Id="rId4" Type="http://schemas.openxmlformats.org/officeDocument/2006/relationships/hyperlink" Target="http://www.xss.shefesh.com" TargetMode="External"/><Relationship Id="rId5" Type="http://schemas.openxmlformats.org/officeDocument/2006/relationships/hyperlink" Target="https://tryhackme.com/room/axss"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hyperlink" Target="https://forms.gle/VTYd74K5BHqbC7F68" TargetMode="External"/><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www.legislation.gov.uk/ukpga/1990/18/content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GB" sz="4600"/>
              <a:t>Ethical Student Hackers</a:t>
            </a:r>
            <a:endParaRPr sz="4600"/>
          </a:p>
        </p:txBody>
      </p:sp>
      <p:sp>
        <p:nvSpPr>
          <p:cNvPr id="57" name="Google Shape;57;p1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XSS Deep Dive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DOM Based XSS</a:t>
            </a:r>
            <a:endParaRPr b="1">
              <a:latin typeface="Roboto Mono"/>
              <a:ea typeface="Roboto Mono"/>
              <a:cs typeface="Roboto Mono"/>
              <a:sym typeface="Roboto Mono"/>
            </a:endParaRPr>
          </a:p>
        </p:txBody>
      </p:sp>
      <p:sp>
        <p:nvSpPr>
          <p:cNvPr id="116" name="Google Shape;116;p21"/>
          <p:cNvSpPr txBox="1"/>
          <p:nvPr>
            <p:ph idx="1" type="body"/>
          </p:nvPr>
        </p:nvSpPr>
        <p:spPr>
          <a:xfrm>
            <a:off x="311700" y="1152475"/>
            <a:ext cx="8172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A bit of a different story … which needs a little history lesson first</a:t>
            </a:r>
            <a:endParaRPr sz="1500"/>
          </a:p>
          <a:p>
            <a:pPr indent="0" lvl="0" marL="0" rtl="0" algn="l">
              <a:spcBef>
                <a:spcPts val="1600"/>
              </a:spcBef>
              <a:spcAft>
                <a:spcPts val="0"/>
              </a:spcAft>
              <a:buNone/>
            </a:pPr>
            <a:r>
              <a:rPr lang="en-GB" sz="1500"/>
              <a:t>DOM (Document Object Model) is a representation of the webpage </a:t>
            </a:r>
            <a:endParaRPr sz="1500"/>
          </a:p>
          <a:p>
            <a:pPr indent="0" lvl="0" marL="0" rtl="0" algn="l">
              <a:spcBef>
                <a:spcPts val="1600"/>
              </a:spcBef>
              <a:spcAft>
                <a:spcPts val="0"/>
              </a:spcAft>
              <a:buNone/>
            </a:pPr>
            <a:r>
              <a:rPr lang="en-GB" sz="1500"/>
              <a:t>Lets you change it with code - think document.write !</a:t>
            </a:r>
            <a:endParaRPr sz="1500"/>
          </a:p>
          <a:p>
            <a:pPr indent="0" lvl="0" marL="0" rtl="0" algn="l">
              <a:spcBef>
                <a:spcPts val="1600"/>
              </a:spcBef>
              <a:spcAft>
                <a:spcPts val="0"/>
              </a:spcAft>
              <a:buNone/>
            </a:pPr>
            <a:r>
              <a:rPr lang="en-GB" sz="1500"/>
              <a:t>You actually use it all the time when you writing websites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GB" sz="1500" u="sng">
                <a:solidFill>
                  <a:schemeClr val="hlink"/>
                </a:solidFill>
                <a:hlinkClick r:id="rId3"/>
              </a:rPr>
              <a:t>https://developer.mozilla.org/en-US/docs/Web/API/Document_Object_Model/Introduction</a:t>
            </a:r>
            <a:r>
              <a:rPr lang="en-GB" sz="1500"/>
              <a:t> for more info!</a:t>
            </a:r>
            <a:endParaRPr sz="15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2"/>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DOM based XSS continued</a:t>
            </a:r>
            <a:endParaRPr b="1">
              <a:latin typeface="Roboto Mono"/>
              <a:ea typeface="Roboto Mono"/>
              <a:cs typeface="Roboto Mono"/>
              <a:sym typeface="Roboto Mono"/>
            </a:endParaRPr>
          </a:p>
        </p:txBody>
      </p:sp>
      <p:sp>
        <p:nvSpPr>
          <p:cNvPr id="122" name="Google Shape;122;p22"/>
          <p:cNvSpPr txBox="1"/>
          <p:nvPr>
            <p:ph idx="1" type="body"/>
          </p:nvPr>
        </p:nvSpPr>
        <p:spPr>
          <a:xfrm>
            <a:off x="311700" y="1152475"/>
            <a:ext cx="77244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DOM based attacks </a:t>
            </a:r>
            <a:r>
              <a:rPr lang="en-GB" sz="1500"/>
              <a:t>change</a:t>
            </a:r>
            <a:r>
              <a:rPr lang="en-GB" sz="1500"/>
              <a:t> the DOM on a clients page </a:t>
            </a:r>
            <a:endParaRPr sz="1500"/>
          </a:p>
          <a:p>
            <a:pPr indent="0" lvl="0" marL="0" rtl="0" algn="l">
              <a:spcBef>
                <a:spcPts val="1600"/>
              </a:spcBef>
              <a:spcAft>
                <a:spcPts val="0"/>
              </a:spcAft>
              <a:buNone/>
            </a:pPr>
            <a:r>
              <a:rPr lang="en-GB" sz="1500"/>
              <a:t>The javascript that is running on the page is manipulated to execute malicious code </a:t>
            </a:r>
            <a:endParaRPr sz="1500"/>
          </a:p>
          <a:p>
            <a:pPr indent="0" lvl="0" marL="0" rtl="0" algn="l">
              <a:spcBef>
                <a:spcPts val="1600"/>
              </a:spcBef>
              <a:spcAft>
                <a:spcPts val="0"/>
              </a:spcAft>
              <a:buNone/>
            </a:pPr>
            <a:r>
              <a:rPr lang="en-GB" sz="1500"/>
              <a:t>How does this differ from reflected or stored?</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t/>
            </a:r>
            <a:endParaRPr sz="1500"/>
          </a:p>
        </p:txBody>
      </p:sp>
      <p:sp>
        <p:nvSpPr>
          <p:cNvPr id="123" name="Google Shape;123;p22"/>
          <p:cNvSpPr txBox="1"/>
          <p:nvPr/>
        </p:nvSpPr>
        <p:spPr>
          <a:xfrm>
            <a:off x="545875" y="2635900"/>
            <a:ext cx="3740700" cy="424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Roboto"/>
                <a:ea typeface="Roboto"/>
                <a:cs typeface="Roboto"/>
                <a:sym typeface="Roboto"/>
              </a:rPr>
              <a:t>Its (often)not going through the HTTP Response!</a:t>
            </a:r>
            <a:endParaRPr>
              <a:solidFill>
                <a:schemeClr val="lt1"/>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3"/>
          <p:cNvSpPr txBox="1"/>
          <p:nvPr>
            <p:ph idx="1" type="body"/>
          </p:nvPr>
        </p:nvSpPr>
        <p:spPr>
          <a:xfrm>
            <a:off x="311700" y="1152475"/>
            <a:ext cx="8520600" cy="472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http://www.some.site/page.html?default=&lt;script&gt;alert(document.cookie)&lt;/script&gt;</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sz="1150">
              <a:solidFill>
                <a:schemeClr val="dk1"/>
              </a:solidFill>
              <a:highlight>
                <a:srgbClr val="999999"/>
              </a:highlight>
              <a:latin typeface="Courier New"/>
              <a:ea typeface="Courier New"/>
              <a:cs typeface="Courier New"/>
              <a:sym typeface="Courier New"/>
            </a:endParaRPr>
          </a:p>
        </p:txBody>
      </p:sp>
      <p:sp>
        <p:nvSpPr>
          <p:cNvPr id="129" name="Google Shape;129;p2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Give me an example already!</a:t>
            </a:r>
            <a:endParaRPr b="1">
              <a:latin typeface="Roboto Mono"/>
              <a:ea typeface="Roboto Mono"/>
              <a:cs typeface="Roboto Mono"/>
              <a:sym typeface="Roboto Mono"/>
            </a:endParaRPr>
          </a:p>
        </p:txBody>
      </p:sp>
      <p:sp>
        <p:nvSpPr>
          <p:cNvPr id="130" name="Google Shape;130;p23"/>
          <p:cNvSpPr txBox="1"/>
          <p:nvPr/>
        </p:nvSpPr>
        <p:spPr>
          <a:xfrm>
            <a:off x="469775" y="1907325"/>
            <a:ext cx="7198800" cy="262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solidFill>
                  <a:schemeClr val="lt1"/>
                </a:solidFill>
                <a:latin typeface="Roboto"/>
                <a:ea typeface="Roboto"/>
                <a:cs typeface="Roboto"/>
                <a:sym typeface="Roboto"/>
              </a:rPr>
              <a:t>This URL has a </a:t>
            </a:r>
            <a:r>
              <a:rPr lang="en-GB">
                <a:solidFill>
                  <a:schemeClr val="lt1"/>
                </a:solidFill>
                <a:latin typeface="Roboto"/>
                <a:ea typeface="Roboto"/>
                <a:cs typeface="Roboto"/>
                <a:sym typeface="Roboto"/>
              </a:rPr>
              <a:t>parameter</a:t>
            </a:r>
            <a:r>
              <a:rPr lang="en-GB">
                <a:solidFill>
                  <a:schemeClr val="lt1"/>
                </a:solidFill>
                <a:latin typeface="Roboto"/>
                <a:ea typeface="Roboto"/>
                <a:cs typeface="Roboto"/>
                <a:sym typeface="Roboto"/>
              </a:rPr>
              <a:t> called default</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The javascript on the page accesses this parameter and uses the value in a document.write piece of code.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The javascript passes the parameter to the DOM</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This executes the HTML and subsequent javascript</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Then renders it to the page</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This actually goes through the server as its in the HTTP </a:t>
            </a:r>
            <a:r>
              <a:rPr lang="en-GB">
                <a:solidFill>
                  <a:schemeClr val="lt1"/>
                </a:solidFill>
                <a:latin typeface="Roboto"/>
                <a:ea typeface="Roboto"/>
                <a:cs typeface="Roboto"/>
                <a:sym typeface="Roboto"/>
              </a:rPr>
              <a:t>response</a:t>
            </a:r>
            <a:r>
              <a:rPr lang="en-GB">
                <a:solidFill>
                  <a:schemeClr val="lt1"/>
                </a:solidFill>
                <a:latin typeface="Roboto"/>
                <a:ea typeface="Roboto"/>
                <a:cs typeface="Roboto"/>
                <a:sym typeface="Roboto"/>
              </a:rPr>
              <a:t> header</a:t>
            </a:r>
            <a:endParaRPr>
              <a:solidFill>
                <a:schemeClr val="lt1"/>
              </a:solidFill>
              <a:latin typeface="Roboto"/>
              <a:ea typeface="Roboto"/>
              <a:cs typeface="Roboto"/>
              <a:sym typeface="Roboto"/>
            </a:endParaRPr>
          </a:p>
          <a:p>
            <a:pPr indent="0" lvl="0" marL="0" rtl="0" algn="l">
              <a:spcBef>
                <a:spcPts val="0"/>
              </a:spcBef>
              <a:spcAft>
                <a:spcPts val="0"/>
              </a:spcAft>
              <a:buNone/>
            </a:pPr>
            <a:r>
              <a:t/>
            </a:r>
            <a:endParaRPr>
              <a:solidFill>
                <a:schemeClr val="lt1"/>
              </a:solidFill>
              <a:latin typeface="Roboto"/>
              <a:ea typeface="Roboto"/>
              <a:cs typeface="Roboto"/>
              <a:sym typeface="Roboto"/>
            </a:endParaRPr>
          </a:p>
          <a:p>
            <a:pPr indent="0" lvl="0" marL="0" rtl="0" algn="l">
              <a:spcBef>
                <a:spcPts val="0"/>
              </a:spcBef>
              <a:spcAft>
                <a:spcPts val="0"/>
              </a:spcAft>
              <a:buNone/>
            </a:pPr>
            <a:r>
              <a:rPr lang="en-GB">
                <a:solidFill>
                  <a:schemeClr val="lt1"/>
                </a:solidFill>
                <a:latin typeface="Roboto"/>
                <a:ea typeface="Roboto"/>
                <a:cs typeface="Roboto"/>
                <a:sym typeface="Roboto"/>
              </a:rPr>
              <a:t>The bypass? URI fragments                                                (the bits after a #)</a:t>
            </a:r>
            <a:endParaRPr>
              <a:solidFill>
                <a:schemeClr val="lt1"/>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Practical Time!</a:t>
            </a:r>
            <a:endParaRPr b="1">
              <a:latin typeface="Roboto Mono"/>
              <a:ea typeface="Roboto Mono"/>
              <a:cs typeface="Roboto Mono"/>
              <a:sym typeface="Roboto Mono"/>
            </a:endParaRPr>
          </a:p>
        </p:txBody>
      </p:sp>
      <p:sp>
        <p:nvSpPr>
          <p:cNvPr id="136" name="Google Shape;136;p2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Go to: </a:t>
            </a:r>
            <a:r>
              <a:rPr lang="en-GB" sz="1500" u="sng">
                <a:solidFill>
                  <a:schemeClr val="hlink"/>
                </a:solidFill>
                <a:hlinkClick r:id="rId3"/>
              </a:rPr>
              <a:t>http://3.8.201.215</a:t>
            </a:r>
            <a:r>
              <a:rPr lang="en-GB" sz="1500"/>
              <a:t> </a:t>
            </a:r>
            <a:endParaRPr sz="1500"/>
          </a:p>
          <a:p>
            <a:pPr indent="0" lvl="0" marL="0" rtl="0" algn="l">
              <a:spcBef>
                <a:spcPts val="1600"/>
              </a:spcBef>
              <a:spcAft>
                <a:spcPts val="0"/>
              </a:spcAft>
              <a:buClr>
                <a:schemeClr val="dk1"/>
              </a:buClr>
              <a:buSzPts val="1100"/>
              <a:buFont typeface="Arial"/>
              <a:buNone/>
            </a:pPr>
            <a:r>
              <a:rPr lang="en-GB" sz="1500"/>
              <a:t>This is our site that is set up for you to hack into.</a:t>
            </a:r>
            <a:endParaRPr sz="1500"/>
          </a:p>
          <a:p>
            <a:pPr indent="0" lvl="0" marL="0" rtl="0" algn="l">
              <a:spcBef>
                <a:spcPts val="1600"/>
              </a:spcBef>
              <a:spcAft>
                <a:spcPts val="0"/>
              </a:spcAft>
              <a:buClr>
                <a:schemeClr val="dk1"/>
              </a:buClr>
              <a:buSzPts val="1100"/>
              <a:buFont typeface="Arial"/>
              <a:buNone/>
            </a:pPr>
            <a:r>
              <a:rPr lang="en-GB" sz="1500" u="sng">
                <a:solidFill>
                  <a:schemeClr val="hlink"/>
                </a:solidFill>
                <a:hlinkClick r:id="rId4"/>
              </a:rPr>
              <a:t>www.xss.shefesh.com</a:t>
            </a:r>
            <a:r>
              <a:rPr lang="en-GB" sz="1500"/>
              <a:t> This is our CTFd website - DO NOT HACK, but put your flags in.</a:t>
            </a:r>
            <a:endParaRPr sz="1500"/>
          </a:p>
          <a:p>
            <a:pPr indent="0" lvl="0" marL="0" rtl="0" algn="l">
              <a:spcBef>
                <a:spcPts val="1600"/>
              </a:spcBef>
              <a:spcAft>
                <a:spcPts val="0"/>
              </a:spcAft>
              <a:buClr>
                <a:schemeClr val="dk1"/>
              </a:buClr>
              <a:buSzPts val="1100"/>
              <a:buFont typeface="Arial"/>
              <a:buNone/>
            </a:pPr>
            <a:r>
              <a:rPr lang="en-GB" sz="1100"/>
              <a:t>Link not working? Try this: 13.41.197.60:8000 </a:t>
            </a:r>
            <a:endParaRPr sz="1100"/>
          </a:p>
          <a:p>
            <a:pPr indent="0" lvl="0" marL="0" rtl="0" algn="l">
              <a:spcBef>
                <a:spcPts val="1600"/>
              </a:spcBef>
              <a:spcAft>
                <a:spcPts val="0"/>
              </a:spcAft>
              <a:buClr>
                <a:schemeClr val="dk1"/>
              </a:buClr>
              <a:buSzPts val="1100"/>
              <a:buFont typeface="Arial"/>
              <a:buNone/>
            </a:pPr>
            <a:r>
              <a:rPr lang="en-GB" sz="1500"/>
              <a:t>Enjoy!</a:t>
            </a:r>
            <a:endParaRPr sz="1500"/>
          </a:p>
          <a:p>
            <a:pPr indent="0" lvl="0" marL="0" rtl="0" algn="l">
              <a:spcBef>
                <a:spcPts val="1600"/>
              </a:spcBef>
              <a:spcAft>
                <a:spcPts val="0"/>
              </a:spcAft>
              <a:buClr>
                <a:schemeClr val="dk1"/>
              </a:buClr>
              <a:buSzPts val="1100"/>
              <a:buFont typeface="Arial"/>
              <a:buNone/>
            </a:pPr>
            <a:r>
              <a:t/>
            </a:r>
            <a:endParaRPr sz="1500"/>
          </a:p>
          <a:p>
            <a:pPr indent="0" lvl="0" marL="0" rtl="0" algn="l">
              <a:spcBef>
                <a:spcPts val="1600"/>
              </a:spcBef>
              <a:spcAft>
                <a:spcPts val="0"/>
              </a:spcAft>
              <a:buClr>
                <a:schemeClr val="dk1"/>
              </a:buClr>
              <a:buSzPts val="1100"/>
              <a:buFont typeface="Arial"/>
              <a:buNone/>
            </a:pPr>
            <a:r>
              <a:rPr lang="en-GB" sz="1500"/>
              <a:t>There are 10 flags in total - not all of them are to do with XSS so explore!</a:t>
            </a:r>
            <a:endParaRPr sz="1500"/>
          </a:p>
          <a:p>
            <a:pPr indent="0" lvl="0" marL="0" rtl="0" algn="l">
              <a:spcBef>
                <a:spcPts val="1600"/>
              </a:spcBef>
              <a:spcAft>
                <a:spcPts val="0"/>
              </a:spcAft>
              <a:buClr>
                <a:schemeClr val="dk1"/>
              </a:buClr>
              <a:buSzPts val="1100"/>
              <a:buFont typeface="Arial"/>
              <a:buNone/>
            </a:pPr>
            <a:r>
              <a:rPr lang="en-GB" sz="1500"/>
              <a:t>Finished? Check out:  </a:t>
            </a:r>
            <a:r>
              <a:rPr lang="en-GB" sz="1500" u="sng">
                <a:solidFill>
                  <a:schemeClr val="hlink"/>
                </a:solidFill>
                <a:hlinkClick r:id="rId5"/>
              </a:rPr>
              <a:t>https://tryhackme.com/room/axss</a:t>
            </a:r>
            <a:r>
              <a:rPr lang="en-GB" sz="1500"/>
              <a:t> </a:t>
            </a:r>
            <a:endParaRPr sz="1500"/>
          </a:p>
          <a:p>
            <a:pPr indent="0" lvl="0" marL="0" rtl="0" algn="l">
              <a:spcBef>
                <a:spcPts val="1600"/>
              </a:spcBef>
              <a:spcAft>
                <a:spcPts val="16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5"/>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marR="0" rtl="0" algn="l">
              <a:lnSpc>
                <a:spcPct val="115000"/>
              </a:lnSpc>
              <a:spcBef>
                <a:spcPts val="0"/>
              </a:spcBef>
              <a:spcAft>
                <a:spcPts val="0"/>
              </a:spcAft>
              <a:buNone/>
            </a:pPr>
            <a:r>
              <a:rPr lang="en-GB"/>
              <a:t>Please leave your feedback :) We want to know what we can do to improve.</a:t>
            </a:r>
            <a:endParaRPr/>
          </a:p>
          <a:p>
            <a:pPr indent="0" lvl="0" marL="0" marR="0" rtl="0" algn="l">
              <a:lnSpc>
                <a:spcPct val="115000"/>
              </a:lnSpc>
              <a:spcBef>
                <a:spcPts val="1600"/>
              </a:spcBef>
              <a:spcAft>
                <a:spcPts val="0"/>
              </a:spcAft>
              <a:buNone/>
            </a:pPr>
            <a:r>
              <a:rPr lang="en-GB"/>
              <a:t>Please leave constructive and honest feedback only.</a:t>
            </a:r>
            <a:endParaRPr/>
          </a:p>
          <a:p>
            <a:pPr indent="0" lvl="0" marL="0" marR="0" rtl="0" algn="l">
              <a:lnSpc>
                <a:spcPct val="115000"/>
              </a:lnSpc>
              <a:spcBef>
                <a:spcPts val="1600"/>
              </a:spcBef>
              <a:spcAft>
                <a:spcPts val="0"/>
              </a:spcAft>
              <a:buNone/>
            </a:pPr>
            <a:r>
              <a:rPr lang="en-GB" u="sng">
                <a:solidFill>
                  <a:schemeClr val="hlink"/>
                </a:solidFill>
                <a:hlinkClick r:id="rId3"/>
              </a:rPr>
              <a:t>https://forms.gle/VTYd74K5BHqbC7F68</a:t>
            </a:r>
            <a:r>
              <a:rPr lang="en-GB"/>
              <a:t> </a:t>
            </a:r>
            <a:endParaRPr/>
          </a:p>
          <a:p>
            <a:pPr indent="0" lvl="0" marL="457200" rtl="0" algn="l">
              <a:spcBef>
                <a:spcPts val="1600"/>
              </a:spcBef>
              <a:spcAft>
                <a:spcPts val="1600"/>
              </a:spcAft>
              <a:buNone/>
            </a:pPr>
            <a:r>
              <a:t/>
            </a:r>
            <a:endParaRPr/>
          </a:p>
        </p:txBody>
      </p:sp>
      <p:sp>
        <p:nvSpPr>
          <p:cNvPr id="142" name="Google Shape;142;p2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Feedback</a:t>
            </a:r>
            <a:endParaRPr/>
          </a:p>
        </p:txBody>
      </p:sp>
      <p:pic>
        <p:nvPicPr>
          <p:cNvPr id="143" name="Google Shape;143;p25"/>
          <p:cNvPicPr preferRelativeResize="0"/>
          <p:nvPr/>
        </p:nvPicPr>
        <p:blipFill>
          <a:blip r:embed="rId4">
            <a:alphaModFix/>
          </a:blip>
          <a:stretch>
            <a:fillRect/>
          </a:stretch>
        </p:blipFill>
        <p:spPr>
          <a:xfrm>
            <a:off x="4751750" y="1628375"/>
            <a:ext cx="2857500" cy="2857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6"/>
          <p:cNvSpPr txBox="1"/>
          <p:nvPr>
            <p:ph type="title"/>
          </p:nvPr>
        </p:nvSpPr>
        <p:spPr>
          <a:xfrm>
            <a:off x="265500" y="238625"/>
            <a:ext cx="4115700" cy="24768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GB"/>
              <a:t>Upcoming Sessions</a:t>
            </a:r>
            <a:endParaRPr/>
          </a:p>
        </p:txBody>
      </p:sp>
      <p:sp>
        <p:nvSpPr>
          <p:cNvPr id="149" name="Google Shape;149;p26"/>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What’s up next?</a:t>
            </a:r>
            <a:endParaRPr/>
          </a:p>
          <a:p>
            <a:pPr indent="0" lvl="0" marL="0" rtl="0" algn="ctr">
              <a:spcBef>
                <a:spcPts val="0"/>
              </a:spcBef>
              <a:spcAft>
                <a:spcPts val="0"/>
              </a:spcAft>
              <a:buNone/>
            </a:pPr>
            <a:r>
              <a:rPr lang="en-GB" sz="1900">
                <a:solidFill>
                  <a:srgbClr val="09CECE"/>
                </a:solidFill>
              </a:rPr>
              <a:t>www.shefesh.com/sessions</a:t>
            </a:r>
            <a:endParaRPr sz="1900">
              <a:solidFill>
                <a:srgbClr val="09CECE"/>
              </a:solidFill>
            </a:endParaRPr>
          </a:p>
        </p:txBody>
      </p:sp>
      <p:sp>
        <p:nvSpPr>
          <p:cNvPr id="150" name="Google Shape;150;p26"/>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a:t>Guest Lecture - Prosanta Gope</a:t>
            </a:r>
            <a:endParaRPr/>
          </a:p>
          <a:p>
            <a:pPr indent="0" lvl="0" marL="0" rtl="0" algn="l">
              <a:spcBef>
                <a:spcPts val="1600"/>
              </a:spcBef>
              <a:spcAft>
                <a:spcPts val="0"/>
              </a:spcAft>
              <a:buClr>
                <a:schemeClr val="dk1"/>
              </a:buClr>
              <a:buSzPts val="1100"/>
              <a:buFont typeface="Arial"/>
              <a:buNone/>
            </a:pPr>
            <a:r>
              <a:rPr b="1" lang="en-GB" u="sng"/>
              <a:t>Lecture Theatre 7 </a:t>
            </a:r>
            <a:endParaRPr b="1" u="sng"/>
          </a:p>
          <a:p>
            <a:pPr indent="0" lvl="0" marL="0" rtl="0" algn="l">
              <a:spcBef>
                <a:spcPts val="1600"/>
              </a:spcBef>
              <a:spcAft>
                <a:spcPts val="0"/>
              </a:spcAft>
              <a:buClr>
                <a:schemeClr val="dk1"/>
              </a:buClr>
              <a:buSzPts val="1100"/>
              <a:buFont typeface="Arial"/>
              <a:buNone/>
            </a:pPr>
            <a:r>
              <a:rPr lang="en-GB"/>
              <a:t>Monday 12th May</a:t>
            </a:r>
            <a:endParaRPr/>
          </a:p>
          <a:p>
            <a:pPr indent="0" lvl="0" marL="0" rtl="0" algn="l">
              <a:spcBef>
                <a:spcPts val="1600"/>
              </a:spcBef>
              <a:spcAft>
                <a:spcPts val="1600"/>
              </a:spcAft>
              <a:buClr>
                <a:schemeClr val="dk1"/>
              </a:buClr>
              <a:buSzPts val="1100"/>
              <a:buFont typeface="Arial"/>
              <a:buNone/>
            </a:pPr>
            <a:r>
              <a:rPr lang="en-GB"/>
              <a:t>Please sign up if you are going!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Any Questions?</a:t>
            </a:r>
            <a:endParaRPr/>
          </a:p>
        </p:txBody>
      </p:sp>
      <p:sp>
        <p:nvSpPr>
          <p:cNvPr id="156" name="Google Shape;156;p27"/>
          <p:cNvSpPr txBox="1"/>
          <p:nvPr/>
        </p:nvSpPr>
        <p:spPr>
          <a:xfrm>
            <a:off x="2740350" y="4208475"/>
            <a:ext cx="3663300" cy="576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GB" sz="2300">
                <a:solidFill>
                  <a:srgbClr val="09CECE"/>
                </a:solidFill>
                <a:latin typeface="Roboto"/>
                <a:ea typeface="Roboto"/>
                <a:cs typeface="Roboto"/>
                <a:sym typeface="Roboto"/>
              </a:rPr>
              <a:t>www.shefesh.com</a:t>
            </a:r>
            <a:endParaRPr sz="2300">
              <a:solidFill>
                <a:srgbClr val="09CECE"/>
              </a:solidFill>
              <a:latin typeface="Roboto"/>
              <a:ea typeface="Roboto"/>
              <a:cs typeface="Roboto"/>
              <a:sym typeface="Roboto"/>
            </a:endParaRPr>
          </a:p>
          <a:p>
            <a:pPr indent="0" lvl="0" marL="0" rtl="0" algn="ctr">
              <a:spcBef>
                <a:spcPts val="0"/>
              </a:spcBef>
              <a:spcAft>
                <a:spcPts val="0"/>
              </a:spcAft>
              <a:buNone/>
            </a:pPr>
            <a:r>
              <a:rPr lang="en-GB" sz="1800">
                <a:solidFill>
                  <a:schemeClr val="lt1"/>
                </a:solidFill>
                <a:latin typeface="Roboto"/>
                <a:ea typeface="Roboto"/>
                <a:cs typeface="Roboto"/>
                <a:sym typeface="Roboto"/>
              </a:rPr>
              <a:t>Thanks for coming!</a:t>
            </a:r>
            <a:endParaRPr sz="1800">
              <a:solidFill>
                <a:schemeClr val="lt1"/>
              </a:solidFill>
              <a:latin typeface="Roboto"/>
              <a:ea typeface="Roboto"/>
              <a:cs typeface="Roboto"/>
              <a:sym typeface="Roboto"/>
            </a:endParaRPr>
          </a:p>
        </p:txBody>
      </p:sp>
      <p:pic>
        <p:nvPicPr>
          <p:cNvPr id="157" name="Google Shape;157;p27"/>
          <p:cNvPicPr preferRelativeResize="0"/>
          <p:nvPr/>
        </p:nvPicPr>
        <p:blipFill>
          <a:blip r:embed="rId3">
            <a:alphaModFix/>
          </a:blip>
          <a:stretch>
            <a:fillRect/>
          </a:stretch>
        </p:blipFill>
        <p:spPr>
          <a:xfrm>
            <a:off x="3225075" y="1285325"/>
            <a:ext cx="2693850" cy="269960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The skills taught in these sessions allow identification and exploitation of security vulnerabilities in systems. We strive to give you a place to practice legally, and can point you to other places to practice. These skills should not be used on systems where you do not have explicit permission from the owner of the system. It is </a:t>
            </a:r>
            <a:r>
              <a:rPr lang="en-GB" u="sng">
                <a:solidFill>
                  <a:srgbClr val="09CECE"/>
                </a:solidFill>
              </a:rPr>
              <a:t>VERY</a:t>
            </a:r>
            <a:r>
              <a:rPr lang="en-GB"/>
              <a:t> easy to end up in breach of relevant laws, and we can accept no responsibility for anything you do with the skills learnt here. </a:t>
            </a:r>
            <a:br>
              <a:rPr lang="en-GB"/>
            </a:br>
            <a:endParaRPr/>
          </a:p>
          <a:p>
            <a:pPr indent="-317500" lvl="0" marL="457200" rtl="0" algn="l">
              <a:spcBef>
                <a:spcPts val="0"/>
              </a:spcBef>
              <a:spcAft>
                <a:spcPts val="0"/>
              </a:spcAft>
              <a:buSzPts val="1400"/>
              <a:buChar char="●"/>
            </a:pPr>
            <a:r>
              <a:rPr lang="en-GB"/>
              <a:t>If we have reason to believe that you are utilising these skills against systems where you are not authorised you will be banned from our events, and if necessary the relevant authorities will be alerted. </a:t>
            </a:r>
            <a:br>
              <a:rPr lang="en-GB"/>
            </a:br>
            <a:endParaRPr/>
          </a:p>
          <a:p>
            <a:pPr indent="-317500" lvl="0" marL="457200" rtl="0" algn="l">
              <a:spcBef>
                <a:spcPts val="0"/>
              </a:spcBef>
              <a:spcAft>
                <a:spcPts val="0"/>
              </a:spcAft>
              <a:buSzPts val="1400"/>
              <a:buChar char="●"/>
            </a:pPr>
            <a:r>
              <a:rPr lang="en-GB"/>
              <a:t>Remember, if you have any doubts as to if something is legal or authorised, just don't do it until you are able to confirm you are allowed to.</a:t>
            </a:r>
            <a:br>
              <a:rPr lang="en-GB"/>
            </a:br>
            <a:endParaRPr/>
          </a:p>
          <a:p>
            <a:pPr indent="-317500" lvl="0" marL="457200" rtl="0" algn="l">
              <a:spcBef>
                <a:spcPts val="0"/>
              </a:spcBef>
              <a:spcAft>
                <a:spcPts val="0"/>
              </a:spcAft>
              <a:buSzPts val="1400"/>
              <a:buChar char="●"/>
            </a:pPr>
            <a:r>
              <a:rPr lang="en-GB"/>
              <a:t>Relevant UK Law: </a:t>
            </a:r>
            <a:r>
              <a:rPr lang="en-GB" u="sng">
                <a:solidFill>
                  <a:schemeClr val="accent5"/>
                </a:solidFill>
                <a:hlinkClick r:id="rId3">
                  <a:extLst>
                    <a:ext uri="{A12FA001-AC4F-418D-AE19-62706E023703}">
                      <ahyp:hlinkClr val="tx"/>
                    </a:ext>
                  </a:extLst>
                </a:hlinkClick>
              </a:rPr>
              <a:t>https://www.legislation.gov.uk/ukpga/1990/18/contents</a:t>
            </a:r>
            <a:endParaRPr/>
          </a:p>
          <a:p>
            <a:pPr indent="0" lvl="0" marL="0" rtl="0" algn="l">
              <a:spcBef>
                <a:spcPts val="1600"/>
              </a:spcBef>
              <a:spcAft>
                <a:spcPts val="0"/>
              </a:spcAft>
              <a:buClr>
                <a:schemeClr val="dk1"/>
              </a:buClr>
              <a:buSzPts val="1100"/>
              <a:buFont typeface="Arial"/>
              <a:buNone/>
            </a:pPr>
            <a:r>
              <a:t/>
            </a:r>
            <a:endParaRPr/>
          </a:p>
          <a:p>
            <a:pPr indent="0" lvl="0" marL="0" rtl="0" algn="l">
              <a:spcBef>
                <a:spcPts val="1600"/>
              </a:spcBef>
              <a:spcAft>
                <a:spcPts val="1600"/>
              </a:spcAft>
              <a:buNone/>
            </a:pPr>
            <a:r>
              <a:t/>
            </a:r>
            <a:endParaRPr/>
          </a:p>
        </p:txBody>
      </p:sp>
      <p:sp>
        <p:nvSpPr>
          <p:cNvPr id="63" name="Google Shape;63;p13"/>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Legal Bit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GB"/>
              <a:t>Before proceeding past this point you must read and agree to our Code of Conduct - this is a requirement from the University for us to operate as a society. </a:t>
            </a:r>
            <a:br>
              <a:rPr lang="en-GB"/>
            </a:br>
            <a:endParaRPr/>
          </a:p>
          <a:p>
            <a:pPr indent="-317500" lvl="0" marL="457200" rtl="0" algn="l">
              <a:spcBef>
                <a:spcPts val="0"/>
              </a:spcBef>
              <a:spcAft>
                <a:spcPts val="0"/>
              </a:spcAft>
              <a:buSzPts val="1400"/>
              <a:buChar char="●"/>
            </a:pPr>
            <a:r>
              <a:rPr lang="en-GB"/>
              <a:t>If you have any doubts or need anything clarified, please ask a member of the committee.</a:t>
            </a:r>
            <a:br>
              <a:rPr lang="en-GB"/>
            </a:br>
            <a:endParaRPr/>
          </a:p>
          <a:p>
            <a:pPr indent="-317500" lvl="0" marL="457200" rtl="0" algn="l">
              <a:spcBef>
                <a:spcPts val="0"/>
              </a:spcBef>
              <a:spcAft>
                <a:spcPts val="0"/>
              </a:spcAft>
              <a:buSzPts val="1400"/>
              <a:buChar char="●"/>
            </a:pPr>
            <a:r>
              <a:rPr lang="en-GB"/>
              <a:t>Breaching the Code of Conduct = immediate ejection and further consequences.</a:t>
            </a:r>
            <a:br>
              <a:rPr lang="en-GB"/>
            </a:br>
            <a:endParaRPr/>
          </a:p>
          <a:p>
            <a:pPr indent="-317500" lvl="0" marL="457200" rtl="0" algn="l">
              <a:spcBef>
                <a:spcPts val="0"/>
              </a:spcBef>
              <a:spcAft>
                <a:spcPts val="0"/>
              </a:spcAft>
              <a:buSzPts val="1400"/>
              <a:buChar char="●"/>
            </a:pPr>
            <a:r>
              <a:rPr lang="en-GB"/>
              <a:t>Code of Conduct can be found at </a:t>
            </a:r>
            <a:r>
              <a:rPr b="1" lang="en-GB">
                <a:solidFill>
                  <a:srgbClr val="FFFFFF"/>
                </a:solidFill>
              </a:rPr>
              <a:t>shefesh.com/conduct</a:t>
            </a:r>
            <a:endParaRPr b="1">
              <a:solidFill>
                <a:srgbClr val="FFFFFF"/>
              </a:solidFill>
            </a:endParaRPr>
          </a:p>
          <a:p>
            <a:pPr indent="0" lvl="0" marL="0" rtl="0" algn="l">
              <a:spcBef>
                <a:spcPts val="1600"/>
              </a:spcBef>
              <a:spcAft>
                <a:spcPts val="1600"/>
              </a:spcAft>
              <a:buNone/>
            </a:pPr>
            <a:r>
              <a:t/>
            </a:r>
            <a:endParaRPr/>
          </a:p>
        </p:txBody>
      </p:sp>
      <p:sp>
        <p:nvSpPr>
          <p:cNvPr id="69" name="Google Shape;69;p14"/>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Code of Conduct</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Road to XSS</a:t>
            </a:r>
            <a:endParaRPr b="1">
              <a:latin typeface="Roboto Mono"/>
              <a:ea typeface="Roboto Mono"/>
              <a:cs typeface="Roboto Mono"/>
              <a:sym typeface="Roboto Mono"/>
            </a:endParaRPr>
          </a:p>
        </p:txBody>
      </p:sp>
      <p:sp>
        <p:nvSpPr>
          <p:cNvPr id="75" name="Google Shape;75;p15"/>
          <p:cNvSpPr txBox="1"/>
          <p:nvPr>
            <p:ph idx="1" type="body"/>
          </p:nvPr>
        </p:nvSpPr>
        <p:spPr>
          <a:xfrm>
            <a:off x="311700" y="1152475"/>
            <a:ext cx="3965400" cy="3416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GB" sz="1500"/>
              <a:t>Websites let you input data all over the place</a:t>
            </a:r>
            <a:endParaRPr sz="1500"/>
          </a:p>
          <a:p>
            <a:pPr indent="-323850" lvl="0" marL="457200" rtl="0" algn="l">
              <a:lnSpc>
                <a:spcPct val="115000"/>
              </a:lnSpc>
              <a:spcBef>
                <a:spcPts val="1600"/>
              </a:spcBef>
              <a:spcAft>
                <a:spcPts val="0"/>
              </a:spcAft>
              <a:buSzPts val="1500"/>
              <a:buChar char="●"/>
            </a:pPr>
            <a:r>
              <a:rPr lang="en-GB" sz="1500"/>
              <a:t>Comments</a:t>
            </a:r>
            <a:endParaRPr sz="1500"/>
          </a:p>
          <a:p>
            <a:pPr indent="-323850" lvl="0" marL="457200" rtl="0" algn="l">
              <a:lnSpc>
                <a:spcPct val="115000"/>
              </a:lnSpc>
              <a:spcBef>
                <a:spcPts val="0"/>
              </a:spcBef>
              <a:spcAft>
                <a:spcPts val="0"/>
              </a:spcAft>
              <a:buSzPts val="1500"/>
              <a:buChar char="●"/>
            </a:pPr>
            <a:r>
              <a:rPr lang="en-GB" sz="1500"/>
              <a:t>File uploads</a:t>
            </a:r>
            <a:endParaRPr sz="1500"/>
          </a:p>
          <a:p>
            <a:pPr indent="-323850" lvl="0" marL="457200" rtl="0" algn="l">
              <a:lnSpc>
                <a:spcPct val="115000"/>
              </a:lnSpc>
              <a:spcBef>
                <a:spcPts val="0"/>
              </a:spcBef>
              <a:spcAft>
                <a:spcPts val="0"/>
              </a:spcAft>
              <a:buSzPts val="1500"/>
              <a:buChar char="●"/>
            </a:pPr>
            <a:r>
              <a:rPr lang="en-GB" sz="1500"/>
              <a:t>URLs</a:t>
            </a:r>
            <a:endParaRPr sz="1500"/>
          </a:p>
          <a:p>
            <a:pPr indent="-323850" lvl="0" marL="457200" rtl="0" algn="l">
              <a:lnSpc>
                <a:spcPct val="115000"/>
              </a:lnSpc>
              <a:spcBef>
                <a:spcPts val="0"/>
              </a:spcBef>
              <a:spcAft>
                <a:spcPts val="0"/>
              </a:spcAft>
              <a:buSzPts val="1500"/>
              <a:buChar char="●"/>
            </a:pPr>
            <a:r>
              <a:rPr lang="en-GB" sz="1500"/>
              <a:t>Search bars </a:t>
            </a:r>
            <a:endParaRPr sz="1500"/>
          </a:p>
          <a:p>
            <a:pPr indent="-323850" lvl="0" marL="457200" rtl="0" algn="l">
              <a:lnSpc>
                <a:spcPct val="115000"/>
              </a:lnSpc>
              <a:spcBef>
                <a:spcPts val="0"/>
              </a:spcBef>
              <a:spcAft>
                <a:spcPts val="0"/>
              </a:spcAft>
              <a:buSzPts val="1500"/>
              <a:buChar char="●"/>
            </a:pPr>
            <a:r>
              <a:rPr lang="en-GB" sz="1500"/>
              <a:t>Etc</a:t>
            </a:r>
            <a:endParaRPr sz="1500"/>
          </a:p>
          <a:p>
            <a:pPr indent="0" lvl="0" marL="0" rtl="0" algn="l">
              <a:lnSpc>
                <a:spcPct val="115000"/>
              </a:lnSpc>
              <a:spcBef>
                <a:spcPts val="1600"/>
              </a:spcBef>
              <a:spcAft>
                <a:spcPts val="0"/>
              </a:spcAft>
              <a:buNone/>
            </a:pPr>
            <a:r>
              <a:rPr lang="en-GB" sz="1500"/>
              <a:t>Every single one is a potential attack vector</a:t>
            </a:r>
            <a:endParaRPr sz="1500"/>
          </a:p>
          <a:p>
            <a:pPr indent="0" lvl="0" marL="0" rtl="0" algn="l">
              <a:spcBef>
                <a:spcPts val="1600"/>
              </a:spcBef>
              <a:spcAft>
                <a:spcPts val="1600"/>
              </a:spcAft>
              <a:buNone/>
            </a:pPr>
            <a:r>
              <a:t/>
            </a:r>
            <a:endParaRPr sz="1500"/>
          </a:p>
        </p:txBody>
      </p:sp>
      <p:pic>
        <p:nvPicPr>
          <p:cNvPr id="76" name="Google Shape;76;p15"/>
          <p:cNvPicPr preferRelativeResize="0"/>
          <p:nvPr/>
        </p:nvPicPr>
        <p:blipFill>
          <a:blip r:embed="rId3">
            <a:alphaModFix/>
          </a:blip>
          <a:stretch>
            <a:fillRect/>
          </a:stretch>
        </p:blipFill>
        <p:spPr>
          <a:xfrm>
            <a:off x="4922700" y="1152475"/>
            <a:ext cx="3217650" cy="32176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The road continues… </a:t>
            </a:r>
            <a:endParaRPr b="1">
              <a:latin typeface="Roboto Mono"/>
              <a:ea typeface="Roboto Mono"/>
              <a:cs typeface="Roboto Mono"/>
              <a:sym typeface="Roboto Mono"/>
            </a:endParaRPr>
          </a:p>
        </p:txBody>
      </p:sp>
      <p:sp>
        <p:nvSpPr>
          <p:cNvPr id="82" name="Google Shape;82;p16"/>
          <p:cNvSpPr txBox="1"/>
          <p:nvPr>
            <p:ph idx="1" type="body"/>
          </p:nvPr>
        </p:nvSpPr>
        <p:spPr>
          <a:xfrm>
            <a:off x="311700" y="1152475"/>
            <a:ext cx="38031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Data is stored to be used and rendered to the user</a:t>
            </a:r>
            <a:endParaRPr sz="1500"/>
          </a:p>
          <a:p>
            <a:pPr indent="0" lvl="0" marL="0" rtl="0" algn="l">
              <a:spcBef>
                <a:spcPts val="1600"/>
              </a:spcBef>
              <a:spcAft>
                <a:spcPts val="0"/>
              </a:spcAft>
              <a:buNone/>
            </a:pPr>
            <a:r>
              <a:rPr lang="en-GB" sz="1500"/>
              <a:t>So lets get exploiting that</a:t>
            </a:r>
            <a:endParaRPr sz="1500"/>
          </a:p>
          <a:p>
            <a:pPr indent="0" lvl="0" marL="0" rtl="0" algn="l">
              <a:spcBef>
                <a:spcPts val="1600"/>
              </a:spcBef>
              <a:spcAft>
                <a:spcPts val="0"/>
              </a:spcAft>
              <a:buNone/>
            </a:pPr>
            <a:r>
              <a:t/>
            </a:r>
            <a:endParaRPr sz="1500"/>
          </a:p>
          <a:p>
            <a:pPr indent="0" lvl="0" marL="0" rtl="0" algn="l">
              <a:spcBef>
                <a:spcPts val="1600"/>
              </a:spcBef>
              <a:spcAft>
                <a:spcPts val="0"/>
              </a:spcAft>
              <a:buNone/>
            </a:pPr>
            <a:r>
              <a:rPr lang="en-GB" sz="1500"/>
              <a:t>Cross site scripting (XSS) is about getting the website to execute code where it displays this data.</a:t>
            </a:r>
            <a:endParaRPr sz="1500"/>
          </a:p>
          <a:p>
            <a:pPr indent="0" lvl="0" marL="0" rtl="0" algn="l">
              <a:spcBef>
                <a:spcPts val="1600"/>
              </a:spcBef>
              <a:spcAft>
                <a:spcPts val="1600"/>
              </a:spcAft>
              <a:buNone/>
            </a:pPr>
            <a:r>
              <a:t/>
            </a:r>
            <a:endParaRPr sz="1500"/>
          </a:p>
        </p:txBody>
      </p:sp>
      <p:pic>
        <p:nvPicPr>
          <p:cNvPr id="83" name="Google Shape;83;p16"/>
          <p:cNvPicPr preferRelativeResize="0"/>
          <p:nvPr/>
        </p:nvPicPr>
        <p:blipFill>
          <a:blip r:embed="rId3">
            <a:alphaModFix/>
          </a:blip>
          <a:stretch>
            <a:fillRect/>
          </a:stretch>
        </p:blipFill>
        <p:spPr>
          <a:xfrm>
            <a:off x="4478575" y="1364275"/>
            <a:ext cx="4221525" cy="28092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7"/>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XSS</a:t>
            </a:r>
            <a:endParaRPr b="1">
              <a:latin typeface="Roboto Mono"/>
              <a:ea typeface="Roboto Mono"/>
              <a:cs typeface="Roboto Mono"/>
              <a:sym typeface="Roboto Mono"/>
            </a:endParaRPr>
          </a:p>
        </p:txBody>
      </p:sp>
      <p:sp>
        <p:nvSpPr>
          <p:cNvPr id="89" name="Google Shape;89;p1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XSS has three main types:</a:t>
            </a:r>
            <a:endParaRPr sz="1500"/>
          </a:p>
          <a:p>
            <a:pPr indent="-323850" lvl="0" marL="457200" rtl="0" algn="l">
              <a:spcBef>
                <a:spcPts val="1600"/>
              </a:spcBef>
              <a:spcAft>
                <a:spcPts val="0"/>
              </a:spcAft>
              <a:buSzPts val="1500"/>
              <a:buChar char="●"/>
            </a:pPr>
            <a:r>
              <a:rPr lang="en-GB" sz="1500"/>
              <a:t>Reflected</a:t>
            </a:r>
            <a:endParaRPr sz="1500"/>
          </a:p>
          <a:p>
            <a:pPr indent="-323850" lvl="0" marL="457200" rtl="0" algn="l">
              <a:spcBef>
                <a:spcPts val="0"/>
              </a:spcBef>
              <a:spcAft>
                <a:spcPts val="0"/>
              </a:spcAft>
              <a:buSzPts val="1500"/>
              <a:buChar char="●"/>
            </a:pPr>
            <a:r>
              <a:rPr lang="en-GB" sz="1500"/>
              <a:t>Stored</a:t>
            </a:r>
            <a:endParaRPr sz="1500"/>
          </a:p>
          <a:p>
            <a:pPr indent="-323850" lvl="1" marL="914400" rtl="0" algn="l">
              <a:spcBef>
                <a:spcPts val="0"/>
              </a:spcBef>
              <a:spcAft>
                <a:spcPts val="0"/>
              </a:spcAft>
              <a:buSzPts val="1500"/>
              <a:buChar char="○"/>
            </a:pPr>
            <a:r>
              <a:rPr lang="en-GB" sz="1500"/>
              <a:t>Blind </a:t>
            </a:r>
            <a:endParaRPr sz="1500"/>
          </a:p>
          <a:p>
            <a:pPr indent="-323850" lvl="0" marL="457200" rtl="0" algn="l">
              <a:spcBef>
                <a:spcPts val="0"/>
              </a:spcBef>
              <a:spcAft>
                <a:spcPts val="0"/>
              </a:spcAft>
              <a:buSzPts val="1500"/>
              <a:buChar char="●"/>
            </a:pPr>
            <a:r>
              <a:rPr lang="en-GB" sz="1500"/>
              <a:t>DOM based</a:t>
            </a:r>
            <a:endParaRPr sz="1500"/>
          </a:p>
          <a:p>
            <a:pPr indent="0" lvl="0" marL="0" rtl="0" algn="l">
              <a:spcBef>
                <a:spcPts val="1600"/>
              </a:spcBef>
              <a:spcAft>
                <a:spcPts val="0"/>
              </a:spcAft>
              <a:buNone/>
            </a:pPr>
            <a:r>
              <a:rPr lang="en-GB" sz="1500"/>
              <a:t>All of them use dynamic content loaded by the website to execute HTML, javascript, or any other code that the website will/can execute.</a:t>
            </a:r>
            <a:endParaRPr sz="1500"/>
          </a:p>
          <a:p>
            <a:pPr indent="0" lvl="0" marL="457200" rtl="0" algn="l">
              <a:spcBef>
                <a:spcPts val="1600"/>
              </a:spcBef>
              <a:spcAft>
                <a:spcPts val="1600"/>
              </a:spcAft>
              <a:buNone/>
            </a:pPr>
            <a:r>
              <a:t/>
            </a:r>
            <a:endParaRPr sz="15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Reflected</a:t>
            </a:r>
            <a:endParaRPr b="1">
              <a:latin typeface="Roboto Mono"/>
              <a:ea typeface="Roboto Mono"/>
              <a:cs typeface="Roboto Mono"/>
              <a:sym typeface="Roboto Mono"/>
            </a:endParaRPr>
          </a:p>
        </p:txBody>
      </p:sp>
      <p:sp>
        <p:nvSpPr>
          <p:cNvPr id="95" name="Google Shape;95;p18"/>
          <p:cNvSpPr txBox="1"/>
          <p:nvPr>
            <p:ph idx="1" type="body"/>
          </p:nvPr>
        </p:nvSpPr>
        <p:spPr>
          <a:xfrm>
            <a:off x="311700" y="8635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This type is non-persistent</a:t>
            </a:r>
            <a:endParaRPr sz="1500"/>
          </a:p>
          <a:p>
            <a:pPr indent="0" lvl="0" marL="0" rtl="0" algn="l">
              <a:spcBef>
                <a:spcPts val="1600"/>
              </a:spcBef>
              <a:spcAft>
                <a:spcPts val="0"/>
              </a:spcAft>
              <a:buNone/>
            </a:pPr>
            <a:r>
              <a:rPr lang="en-GB" sz="1500"/>
              <a:t>Often in search results or error messages</a:t>
            </a:r>
            <a:endParaRPr sz="1500"/>
          </a:p>
          <a:p>
            <a:pPr indent="0" lvl="0" marL="0" rtl="0" algn="l">
              <a:lnSpc>
                <a:spcPct val="100000"/>
              </a:lnSpc>
              <a:spcBef>
                <a:spcPts val="1600"/>
              </a:spcBef>
              <a:spcAft>
                <a:spcPts val="0"/>
              </a:spcAft>
              <a:buNone/>
            </a:pPr>
            <a:r>
              <a:rPr lang="en-GB" sz="1500"/>
              <a:t>Its anywhere that the message to the server is reflected back to the user in the </a:t>
            </a:r>
            <a:r>
              <a:rPr lang="en-GB" sz="1500"/>
              <a:t>response.             </a:t>
            </a:r>
            <a:r>
              <a:rPr lang="en-GB" sz="1300"/>
              <a:t>This is an example for educational, demonstrative purposes.</a:t>
            </a:r>
            <a:endParaRPr sz="1300"/>
          </a:p>
          <a:p>
            <a:pPr indent="0" lvl="0" marL="0" rtl="0" algn="l">
              <a:spcBef>
                <a:spcPts val="1600"/>
              </a:spcBef>
              <a:spcAft>
                <a:spcPts val="1600"/>
              </a:spcAft>
              <a:buNone/>
            </a:pPr>
            <a:r>
              <a:t/>
            </a:r>
            <a:endParaRPr sz="1500"/>
          </a:p>
        </p:txBody>
      </p:sp>
      <p:pic>
        <p:nvPicPr>
          <p:cNvPr id="96" name="Google Shape;96;p18"/>
          <p:cNvPicPr preferRelativeResize="0"/>
          <p:nvPr/>
        </p:nvPicPr>
        <p:blipFill>
          <a:blip r:embed="rId3">
            <a:alphaModFix/>
          </a:blip>
          <a:stretch>
            <a:fillRect/>
          </a:stretch>
        </p:blipFill>
        <p:spPr>
          <a:xfrm>
            <a:off x="415400" y="2529764"/>
            <a:ext cx="7865350" cy="2301186"/>
          </a:xfrm>
          <a:prstGeom prst="rect">
            <a:avLst/>
          </a:prstGeom>
          <a:noFill/>
          <a:ln>
            <a:noFill/>
          </a:ln>
        </p:spPr>
      </p:pic>
      <p:sp>
        <p:nvSpPr>
          <p:cNvPr id="97" name="Google Shape;97;p18"/>
          <p:cNvSpPr/>
          <p:nvPr/>
        </p:nvSpPr>
        <p:spPr>
          <a:xfrm>
            <a:off x="1252700" y="2429300"/>
            <a:ext cx="1305000" cy="4023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
        <p:nvSpPr>
          <p:cNvPr id="98" name="Google Shape;98;p18"/>
          <p:cNvSpPr/>
          <p:nvPr/>
        </p:nvSpPr>
        <p:spPr>
          <a:xfrm>
            <a:off x="4572000" y="4166575"/>
            <a:ext cx="714900" cy="402300"/>
          </a:xfrm>
          <a:prstGeom prst="frame">
            <a:avLst>
              <a:gd fmla="val 12500" name="adj1"/>
            </a:avLst>
          </a:prstGeom>
          <a:solidFill>
            <a:srgbClr val="00FF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19"/>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Stored XSS</a:t>
            </a:r>
            <a:endParaRPr b="1">
              <a:latin typeface="Roboto Mono"/>
              <a:ea typeface="Roboto Mono"/>
              <a:cs typeface="Roboto Mono"/>
              <a:sym typeface="Roboto Mono"/>
            </a:endParaRPr>
          </a:p>
        </p:txBody>
      </p:sp>
      <p:sp>
        <p:nvSpPr>
          <p:cNvPr id="104" name="Google Shape;104;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Stored attacks store the </a:t>
            </a:r>
            <a:r>
              <a:rPr lang="en-GB" sz="1500"/>
              <a:t>malicious</a:t>
            </a:r>
            <a:r>
              <a:rPr lang="en-GB" sz="1500"/>
              <a:t> code on the database or server</a:t>
            </a:r>
            <a:endParaRPr sz="1500"/>
          </a:p>
          <a:p>
            <a:pPr indent="0" lvl="0" marL="0" rtl="0" algn="l">
              <a:spcBef>
                <a:spcPts val="1600"/>
              </a:spcBef>
              <a:spcAft>
                <a:spcPts val="0"/>
              </a:spcAft>
              <a:buNone/>
            </a:pPr>
            <a:r>
              <a:rPr lang="en-GB" sz="1500"/>
              <a:t>The code is then </a:t>
            </a:r>
            <a:r>
              <a:rPr lang="en-GB" sz="1500"/>
              <a:t>executed</a:t>
            </a:r>
            <a:r>
              <a:rPr lang="en-GB" sz="1500"/>
              <a:t> at a later date</a:t>
            </a:r>
            <a:endParaRPr sz="1500"/>
          </a:p>
          <a:p>
            <a:pPr indent="0" lvl="0" marL="0" rtl="0" algn="l">
              <a:spcBef>
                <a:spcPts val="1600"/>
              </a:spcBef>
              <a:spcAft>
                <a:spcPts val="0"/>
              </a:spcAft>
              <a:buNone/>
            </a:pPr>
            <a:r>
              <a:rPr lang="en-GB" sz="1500"/>
              <a:t>E.g.</a:t>
            </a:r>
            <a:endParaRPr sz="1500"/>
          </a:p>
          <a:p>
            <a:pPr indent="0" lvl="0" marL="0" rtl="0" algn="l">
              <a:spcBef>
                <a:spcPts val="1600"/>
              </a:spcBef>
              <a:spcAft>
                <a:spcPts val="0"/>
              </a:spcAft>
              <a:buNone/>
            </a:pPr>
            <a:r>
              <a:rPr lang="en-GB" sz="1500"/>
              <a:t>Enter malicious code into a message on a message board</a:t>
            </a:r>
            <a:endParaRPr sz="1500"/>
          </a:p>
          <a:p>
            <a:pPr indent="0" lvl="0" marL="0" rtl="0" algn="l">
              <a:spcBef>
                <a:spcPts val="1600"/>
              </a:spcBef>
              <a:spcAft>
                <a:spcPts val="1600"/>
              </a:spcAft>
              <a:buNone/>
            </a:pPr>
            <a:r>
              <a:rPr lang="en-GB" sz="1500"/>
              <a:t>Everytime a user loads that message - the code is executed</a:t>
            </a:r>
            <a:endParaRPr sz="15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0"/>
          <p:cNvSpPr txBox="1"/>
          <p:nvPr>
            <p:ph type="title"/>
          </p:nvPr>
        </p:nvSpPr>
        <p:spPr>
          <a:xfrm>
            <a:off x="863250" y="95700"/>
            <a:ext cx="7417500" cy="576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GB"/>
              <a:t>Blind XSS</a:t>
            </a:r>
            <a:endParaRPr b="1">
              <a:latin typeface="Roboto Mono"/>
              <a:ea typeface="Roboto Mono"/>
              <a:cs typeface="Roboto Mono"/>
              <a:sym typeface="Roboto Mono"/>
            </a:endParaRPr>
          </a:p>
        </p:txBody>
      </p:sp>
      <p:sp>
        <p:nvSpPr>
          <p:cNvPr id="110" name="Google Shape;110;p20"/>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500"/>
              <a:t>Blind XSS is a subset of Stored XSS</a:t>
            </a:r>
            <a:endParaRPr sz="1500"/>
          </a:p>
          <a:p>
            <a:pPr indent="0" lvl="0" marL="0" rtl="0" algn="l">
              <a:spcBef>
                <a:spcPts val="1600"/>
              </a:spcBef>
              <a:spcAft>
                <a:spcPts val="0"/>
              </a:spcAft>
              <a:buNone/>
            </a:pPr>
            <a:r>
              <a:rPr lang="en-GB" sz="1500"/>
              <a:t>It affects admin rather than </a:t>
            </a:r>
            <a:r>
              <a:rPr lang="en-GB" sz="1500"/>
              <a:t>normal</a:t>
            </a:r>
            <a:r>
              <a:rPr lang="en-GB" sz="1500"/>
              <a:t> users</a:t>
            </a:r>
            <a:endParaRPr sz="1500"/>
          </a:p>
          <a:p>
            <a:pPr indent="0" lvl="0" marL="0" rtl="0" algn="l">
              <a:spcBef>
                <a:spcPts val="1600"/>
              </a:spcBef>
              <a:spcAft>
                <a:spcPts val="0"/>
              </a:spcAft>
              <a:buNone/>
            </a:pPr>
            <a:r>
              <a:rPr lang="en-GB" sz="1500"/>
              <a:t>E.g.</a:t>
            </a:r>
            <a:endParaRPr sz="1500"/>
          </a:p>
          <a:p>
            <a:pPr indent="0" lvl="0" marL="0" rtl="0" algn="l">
              <a:spcBef>
                <a:spcPts val="1600"/>
              </a:spcBef>
              <a:spcAft>
                <a:spcPts val="0"/>
              </a:spcAft>
              <a:buNone/>
            </a:pPr>
            <a:r>
              <a:rPr lang="en-GB" sz="1500"/>
              <a:t>Enter malicious code into a feedback form</a:t>
            </a:r>
            <a:endParaRPr sz="1500"/>
          </a:p>
          <a:p>
            <a:pPr indent="0" lvl="0" marL="0" rtl="0" algn="l">
              <a:spcBef>
                <a:spcPts val="1600"/>
              </a:spcBef>
              <a:spcAft>
                <a:spcPts val="0"/>
              </a:spcAft>
              <a:buNone/>
            </a:pPr>
            <a:r>
              <a:rPr lang="en-GB" sz="1500"/>
              <a:t>Code is then executed when an admin/staff member looks at the form results</a:t>
            </a:r>
            <a:endParaRPr sz="1500"/>
          </a:p>
          <a:p>
            <a:pPr indent="0" lvl="0" marL="0" rtl="0" algn="l">
              <a:spcBef>
                <a:spcPts val="1600"/>
              </a:spcBef>
              <a:spcAft>
                <a:spcPts val="0"/>
              </a:spcAft>
              <a:buNone/>
            </a:pPr>
            <a:r>
              <a:t/>
            </a:r>
            <a:endParaRPr sz="1500"/>
          </a:p>
          <a:p>
            <a:pPr indent="0" lvl="0" marL="0" rtl="0" algn="l">
              <a:spcBef>
                <a:spcPts val="1600"/>
              </a:spcBef>
              <a:spcAft>
                <a:spcPts val="1600"/>
              </a:spcAft>
              <a:buNone/>
            </a:pPr>
            <a:r>
              <a:rPr lang="en-GB" sz="1500"/>
              <a:t>Hard to know if its been completed - but potentially devastating for company internal systems</a:t>
            </a:r>
            <a:endParaRPr sz="15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