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6" roundtripDataSignature="AMtx7mh26J5X+7x9I7cOE8I8UREgu1U+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b6e3d4fab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30b6e3d4fab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b6e3d4fab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30b6e3d4fab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8e9a4fe9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308e9a4fe9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b6e3d4fab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30b6e3d4fa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b6e3d4fab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30b6e3d4fa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b6e3d4fab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30b6e3d4fa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8"/>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8"/>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9"/>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Mono"/>
              <a:ea typeface="Roboto Mono"/>
              <a:cs typeface="Roboto Mono"/>
              <a:sym typeface="Roboto Mono"/>
            </a:endParaRPr>
          </a:p>
        </p:txBody>
      </p:sp>
      <p:sp>
        <p:nvSpPr>
          <p:cNvPr id="16" name="Google Shape;16;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Roboto"/>
              <a:buChar char="●"/>
              <a:defRPr>
                <a:latin typeface="Roboto"/>
                <a:ea typeface="Roboto"/>
                <a:cs typeface="Roboto"/>
                <a:sym typeface="Roboto"/>
              </a:defRPr>
            </a:lvl1pPr>
            <a:lvl2pPr indent="-317500" lvl="1" marL="914400" algn="l">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gn="l">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gn="l">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gn="l">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gn="l">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gn="l">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gn="l">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gn="l">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19"/>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9"/>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 name="Shape 19"/>
        <p:cNvGrpSpPr/>
        <p:nvPr/>
      </p:nvGrpSpPr>
      <p:grpSpPr>
        <a:xfrm>
          <a:off x="0" y="0"/>
          <a:ext cx="0" cy="0"/>
          <a:chOff x="0" y="0"/>
          <a:chExt cx="0" cy="0"/>
        </a:xfrm>
      </p:grpSpPr>
      <p:sp>
        <p:nvSpPr>
          <p:cNvPr id="20" name="Google Shape;20;p20"/>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3354B"/>
              </a:solidFill>
              <a:latin typeface="Arial"/>
              <a:ea typeface="Arial"/>
              <a:cs typeface="Arial"/>
              <a:sym typeface="Arial"/>
            </a:endParaRPr>
          </a:p>
        </p:txBody>
      </p:sp>
      <p:sp>
        <p:nvSpPr>
          <p:cNvPr id="21" name="Google Shape;21;p20"/>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0"/>
          <p:cNvSpPr txBox="1"/>
          <p:nvPr>
            <p:ph type="title"/>
          </p:nvPr>
        </p:nvSpPr>
        <p:spPr>
          <a:xfrm>
            <a:off x="265500" y="238625"/>
            <a:ext cx="4115700" cy="247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3" name="Google Shape;23;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4" name="Google Shape;24;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20"/>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0"/>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21"/>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1"/>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 name="Google Shape;31;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21"/>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22"/>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2"/>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2"/>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23"/>
          <p:cNvSpPr txBox="1"/>
          <p:nvPr>
            <p:ph idx="1" type="body"/>
          </p:nvPr>
        </p:nvSpPr>
        <p:spPr>
          <a:xfrm>
            <a:off x="298450" y="11510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2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3"/>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24"/>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4"/>
          <p:cNvSpPr txBox="1"/>
          <p:nvPr>
            <p:ph type="title"/>
          </p:nvPr>
        </p:nvSpPr>
        <p:spPr>
          <a:xfrm>
            <a:off x="490250" y="450150"/>
            <a:ext cx="6367800" cy="3096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5" name="Google Shape;45;p24"/>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SzPts val="14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9CECE"/>
              </a:buClr>
              <a:buSzPts val="2800"/>
              <a:buFont typeface="Roboto Mono"/>
              <a:buNone/>
              <a:defRPr b="1" i="0" sz="2800" u="none" cap="none" strike="noStrike">
                <a:solidFill>
                  <a:srgbClr val="09CECE"/>
                </a:solidFill>
                <a:latin typeface="Roboto Mono"/>
                <a:ea typeface="Roboto Mono"/>
                <a:cs typeface="Roboto Mono"/>
                <a:sym typeface="Roboto Mon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pic>
        <p:nvPicPr>
          <p:cNvPr id="8" name="Google Shape;8;p17"/>
          <p:cNvPicPr preferRelativeResize="0"/>
          <p:nvPr/>
        </p:nvPicPr>
        <p:blipFill rotWithShape="1">
          <a:blip r:embed="rId1">
            <a:alphaModFix/>
          </a:blip>
          <a:srcRect b="0" l="0" r="0" t="0"/>
          <a:stretch/>
        </p:blipFill>
        <p:spPr>
          <a:xfrm>
            <a:off x="8280750" y="4290075"/>
            <a:ext cx="769849" cy="771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hefesh.com/session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auth0.com/blog/adding-salt-to-hashing-a-better-way-to-store-passwords/" TargetMode="External"/><Relationship Id="rId4" Type="http://schemas.openxmlformats.org/officeDocument/2006/relationships/hyperlink" Target="https://hashcat.net/wiki/doku.php?id=example_hash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tryhackme.com/r/room/crackthehas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legislation.gov.uk/ukpga/1990/18/conten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security.stackexchange.com/questions/92865/what-is-the-difference-between-a-hash-table-and-a-rainbow-table-and-how-are-th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tryhackme.com/r/room/crackthehas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GB" sz="4600"/>
              <a:t>Ethical Student Hackers</a:t>
            </a:r>
            <a:endParaRPr sz="4600"/>
          </a:p>
        </p:txBody>
      </p:sp>
      <p:sp>
        <p:nvSpPr>
          <p:cNvPr id="57" name="Google Shape;57;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Password Cracking</a:t>
            </a:r>
            <a:endParaRPr/>
          </a:p>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rPr lang="en-GB"/>
              <a:t>Slides: </a:t>
            </a:r>
            <a:r>
              <a:rPr lang="en-GB" u="sng">
                <a:solidFill>
                  <a:schemeClr val="hlink"/>
                </a:solidFill>
                <a:hlinkClick r:id="rId3"/>
              </a:rPr>
              <a:t>shefesh.com/sessions</a:t>
            </a:r>
            <a:r>
              <a:rPr lang="en-GB"/>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30b6e3d4fab_0_27"/>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82550" rtl="0" algn="l">
              <a:lnSpc>
                <a:spcPct val="115000"/>
              </a:lnSpc>
              <a:spcBef>
                <a:spcPts val="0"/>
              </a:spcBef>
              <a:spcAft>
                <a:spcPts val="0"/>
              </a:spcAft>
              <a:buSzPts val="2300"/>
              <a:buNone/>
            </a:pPr>
            <a:r>
              <a:rPr lang="en-GB" sz="2300"/>
              <a:t>Once the attackbox has loaded. You will be greeted with a terminal. Press enter to close the terminal and you will see a GUI. Double click the terminal shortcut to open a blank terminal. Run hashcat from there.</a:t>
            </a:r>
            <a:endParaRPr sz="2300"/>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Copy and pasting:</a:t>
            </a:r>
            <a:endParaRPr sz="2300"/>
          </a:p>
          <a:p>
            <a:pPr indent="0" lvl="0" marL="82550" rtl="0" algn="l">
              <a:lnSpc>
                <a:spcPct val="115000"/>
              </a:lnSpc>
              <a:spcBef>
                <a:spcPts val="0"/>
              </a:spcBef>
              <a:spcAft>
                <a:spcPts val="0"/>
              </a:spcAft>
              <a:buSzPts val="2300"/>
              <a:buNone/>
            </a:pPr>
            <a:r>
              <a:rPr lang="en-GB" sz="2300"/>
              <a:t>Crtl-Shift-C/V</a:t>
            </a:r>
            <a:endParaRPr sz="2300"/>
          </a:p>
          <a:p>
            <a:pPr indent="0" lvl="0" marL="82550" rtl="0" algn="l">
              <a:lnSpc>
                <a:spcPct val="115000"/>
              </a:lnSpc>
              <a:spcBef>
                <a:spcPts val="0"/>
              </a:spcBef>
              <a:spcAft>
                <a:spcPts val="0"/>
              </a:spcAft>
              <a:buSzPts val="2300"/>
              <a:buNone/>
            </a:pPr>
            <a:r>
              <a:rPr lang="en-GB" sz="2300"/>
              <a:t>May need to enable copy and paste in the browser.</a:t>
            </a:r>
            <a:endParaRPr sz="2300"/>
          </a:p>
        </p:txBody>
      </p:sp>
      <p:sp>
        <p:nvSpPr>
          <p:cNvPr id="113" name="Google Shape;113;g30b6e3d4fab_0_27"/>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Using TryHackMe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0b6e3d4fab_0_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2300"/>
              <a:t>awk -b 'length == 4' /usr/share/wordlists/rockyou.txt &gt; new.txt</a:t>
            </a:r>
            <a:endParaRPr sz="2300"/>
          </a:p>
          <a:p>
            <a:pPr indent="0" lvl="0" marL="0" rtl="0" algn="l">
              <a:lnSpc>
                <a:spcPct val="115000"/>
              </a:lnSpc>
              <a:spcBef>
                <a:spcPts val="0"/>
              </a:spcBef>
              <a:spcAft>
                <a:spcPts val="0"/>
              </a:spcAft>
              <a:buSzPts val="1400"/>
              <a:buNone/>
            </a:pPr>
            <a:r>
              <a:t/>
            </a:r>
            <a:endParaRPr sz="2300"/>
          </a:p>
          <a:p>
            <a:pPr indent="0" lvl="0" marL="0" rtl="0" algn="l">
              <a:lnSpc>
                <a:spcPct val="115000"/>
              </a:lnSpc>
              <a:spcBef>
                <a:spcPts val="0"/>
              </a:spcBef>
              <a:spcAft>
                <a:spcPts val="0"/>
              </a:spcAft>
              <a:buSzPts val="1400"/>
              <a:buNone/>
            </a:pPr>
            <a:r>
              <a:rPr lang="en-GB" sz="2300">
                <a:solidFill>
                  <a:srgbClr val="09CECE"/>
                </a:solidFill>
              </a:rPr>
              <a:t>This creates a new file (new.txt) with all the passwords of length equal to 4. This is put wherever your active directory is.</a:t>
            </a:r>
            <a:endParaRPr sz="2300">
              <a:solidFill>
                <a:srgbClr val="09CECE"/>
              </a:solidFill>
            </a:endParaRPr>
          </a:p>
        </p:txBody>
      </p:sp>
      <p:sp>
        <p:nvSpPr>
          <p:cNvPr id="119" name="Google Shape;119;g30b6e3d4fab_0_22"/>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Working through No.4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82550" rtl="0" algn="l">
              <a:lnSpc>
                <a:spcPct val="115000"/>
              </a:lnSpc>
              <a:spcBef>
                <a:spcPts val="0"/>
              </a:spcBef>
              <a:spcAft>
                <a:spcPts val="0"/>
              </a:spcAft>
              <a:buSzPts val="2300"/>
              <a:buNone/>
            </a:pPr>
            <a:r>
              <a:rPr lang="en-GB" sz="2300"/>
              <a:t>A salt is a random string of characters. This is added to each password before it is hashed.</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This protects against brute force attacks as each password now has a random element to it, thus hash and rainbow tables cannot be generated to match them. </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You can prepend or append a salt to a password</a:t>
            </a:r>
            <a:endParaRPr/>
          </a:p>
          <a:p>
            <a:pPr indent="-196850" lvl="0" marL="4254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t/>
            </a:r>
            <a:endParaRPr sz="2300"/>
          </a:p>
        </p:txBody>
      </p:sp>
      <p:sp>
        <p:nvSpPr>
          <p:cNvPr id="125" name="Google Shape;125;p8"/>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Protecting against attacks - salt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82550" rtl="0" algn="l">
              <a:lnSpc>
                <a:spcPct val="115000"/>
              </a:lnSpc>
              <a:spcBef>
                <a:spcPts val="0"/>
              </a:spcBef>
              <a:spcAft>
                <a:spcPts val="0"/>
              </a:spcAft>
              <a:buSzPts val="2300"/>
              <a:buNone/>
            </a:pPr>
            <a:r>
              <a:rPr lang="en-GB" sz="2300"/>
              <a:t>A ‘pepper’ is the same as a salt, but not unique for each password.</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A website would use the same random string for each password.</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A pepper is not stored with the passwords, so is kept secret so if a password is salted and peppered, it cannot be cracked without knowing the pepper</a:t>
            </a:r>
            <a:endParaRPr/>
          </a:p>
          <a:p>
            <a:pPr indent="0" lvl="0" marL="82550" rtl="0" algn="l">
              <a:lnSpc>
                <a:spcPct val="115000"/>
              </a:lnSpc>
              <a:spcBef>
                <a:spcPts val="0"/>
              </a:spcBef>
              <a:spcAft>
                <a:spcPts val="0"/>
              </a:spcAft>
              <a:buSzPts val="2300"/>
              <a:buNone/>
            </a:pPr>
            <a:r>
              <a:t/>
            </a:r>
            <a:endParaRPr sz="2300"/>
          </a:p>
        </p:txBody>
      </p:sp>
      <p:sp>
        <p:nvSpPr>
          <p:cNvPr id="131" name="Google Shape;131;p9"/>
          <p:cNvSpPr txBox="1"/>
          <p:nvPr>
            <p:ph type="title"/>
          </p:nvPr>
        </p:nvSpPr>
        <p:spPr>
          <a:xfrm>
            <a:off x="863249" y="95700"/>
            <a:ext cx="7681143"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Protecting against attacks - pepper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08e9a4fe9f_0_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82550" rtl="0" algn="l">
              <a:lnSpc>
                <a:spcPct val="115000"/>
              </a:lnSpc>
              <a:spcBef>
                <a:spcPts val="0"/>
              </a:spcBef>
              <a:spcAft>
                <a:spcPts val="0"/>
              </a:spcAft>
              <a:buSzPts val="2300"/>
              <a:buNone/>
            </a:pPr>
            <a:r>
              <a:rPr lang="en-GB" sz="2300"/>
              <a:t>Base: frog = 938c2cc0dcc05f2b68c4287040cfcf71</a:t>
            </a:r>
            <a:endParaRPr sz="2300"/>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Salted: frog = </a:t>
            </a:r>
            <a:r>
              <a:rPr lang="en-GB" sz="2300">
                <a:solidFill>
                  <a:srgbClr val="09CECE"/>
                </a:solidFill>
              </a:rPr>
              <a:t>585f85</a:t>
            </a:r>
            <a:r>
              <a:rPr lang="en-GB" sz="2300"/>
              <a:t>938c2cc0dcc05f2b68c4287040cfcf71</a:t>
            </a:r>
            <a:endParaRPr sz="2300"/>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Peppered: </a:t>
            </a:r>
            <a:endParaRPr sz="2300"/>
          </a:p>
          <a:p>
            <a:pPr indent="0" lvl="0" marL="82550" rtl="0" algn="l">
              <a:lnSpc>
                <a:spcPct val="115000"/>
              </a:lnSpc>
              <a:spcBef>
                <a:spcPts val="0"/>
              </a:spcBef>
              <a:spcAft>
                <a:spcPts val="0"/>
              </a:spcAft>
              <a:buSzPts val="2300"/>
              <a:buNone/>
            </a:pPr>
            <a:r>
              <a:rPr lang="en-GB" sz="2300"/>
              <a:t>frog = </a:t>
            </a:r>
            <a:r>
              <a:rPr lang="en-GB" sz="2300">
                <a:solidFill>
                  <a:srgbClr val="EB3C68"/>
                </a:solidFill>
              </a:rPr>
              <a:t>598t5g</a:t>
            </a:r>
            <a:r>
              <a:rPr lang="en-GB" sz="2300"/>
              <a:t>938c2cc0dcc05f2b68c4287040cfcf71</a:t>
            </a:r>
            <a:endParaRPr sz="2300"/>
          </a:p>
          <a:p>
            <a:pPr indent="0" lvl="0" marL="82550" rtl="0" algn="l">
              <a:lnSpc>
                <a:spcPct val="115000"/>
              </a:lnSpc>
              <a:spcBef>
                <a:spcPts val="0"/>
              </a:spcBef>
              <a:spcAft>
                <a:spcPts val="0"/>
              </a:spcAft>
              <a:buSzPts val="2300"/>
              <a:buNone/>
            </a:pPr>
            <a:r>
              <a:rPr lang="en-GB" sz="2300"/>
              <a:t>Salt and Peppered:</a:t>
            </a:r>
            <a:endParaRPr sz="2300"/>
          </a:p>
          <a:p>
            <a:pPr indent="0" lvl="0" marL="82550" rtl="0" algn="l">
              <a:lnSpc>
                <a:spcPct val="115000"/>
              </a:lnSpc>
              <a:spcBef>
                <a:spcPts val="0"/>
              </a:spcBef>
              <a:spcAft>
                <a:spcPts val="0"/>
              </a:spcAft>
              <a:buSzPts val="2300"/>
              <a:buNone/>
            </a:pPr>
            <a:r>
              <a:rPr lang="en-GB" sz="2300"/>
              <a:t>robot = </a:t>
            </a:r>
            <a:r>
              <a:rPr lang="en-GB" sz="2300">
                <a:solidFill>
                  <a:srgbClr val="EB3C68"/>
                </a:solidFill>
              </a:rPr>
              <a:t>598t5g</a:t>
            </a:r>
            <a:r>
              <a:rPr lang="en-GB" sz="2300"/>
              <a:t>87b7cb79481f317bde90c116cf36084b</a:t>
            </a:r>
            <a:r>
              <a:rPr lang="en-GB" sz="2300">
                <a:solidFill>
                  <a:srgbClr val="09CECE"/>
                </a:solidFill>
              </a:rPr>
              <a:t>47df5df</a:t>
            </a:r>
            <a:endParaRPr sz="2300">
              <a:solidFill>
                <a:srgbClr val="09CECE"/>
              </a:solidFill>
            </a:endParaRPr>
          </a:p>
        </p:txBody>
      </p:sp>
      <p:sp>
        <p:nvSpPr>
          <p:cNvPr id="137" name="Google Shape;137;g308e9a4fe9f_0_2"/>
          <p:cNvSpPr txBox="1"/>
          <p:nvPr>
            <p:ph type="title"/>
          </p:nvPr>
        </p:nvSpPr>
        <p:spPr>
          <a:xfrm>
            <a:off x="863249" y="95700"/>
            <a:ext cx="76812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Salt and Pepper Examples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82550" rtl="0" algn="l">
              <a:lnSpc>
                <a:spcPct val="115000"/>
              </a:lnSpc>
              <a:spcBef>
                <a:spcPts val="0"/>
              </a:spcBef>
              <a:spcAft>
                <a:spcPts val="0"/>
              </a:spcAft>
              <a:buSzPts val="2300"/>
              <a:buNone/>
            </a:pPr>
            <a:r>
              <a:rPr lang="en-GB" sz="2300"/>
              <a:t>Most algorithms are designed to be fast. Usually as fast as possible.</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Hashing is different, as brute force attacks are the only feasible way of cracking a password.</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So hashing algorithms are designed to be slow.</a:t>
            </a:r>
            <a:endParaRPr sz="2300"/>
          </a:p>
        </p:txBody>
      </p:sp>
      <p:sp>
        <p:nvSpPr>
          <p:cNvPr id="143" name="Google Shape;143;p10"/>
          <p:cNvSpPr txBox="1"/>
          <p:nvPr>
            <p:ph type="title"/>
          </p:nvPr>
        </p:nvSpPr>
        <p:spPr>
          <a:xfrm>
            <a:off x="863249" y="95700"/>
            <a:ext cx="7681143"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Protecting against attacks - speed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82550" rtl="0" algn="l">
              <a:lnSpc>
                <a:spcPct val="115000"/>
              </a:lnSpc>
              <a:spcBef>
                <a:spcPts val="0"/>
              </a:spcBef>
              <a:spcAft>
                <a:spcPts val="0"/>
              </a:spcAft>
              <a:buSzPts val="2300"/>
              <a:buNone/>
            </a:pPr>
            <a:r>
              <a:rPr lang="en-GB" sz="2300"/>
              <a:t>Salting completely cancels out hash and rainbow tables, along with any other pre-computed tables of hashes.</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This means the only attack method is computing a hash ‘at runtime’.</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Therefore, by having a slow algorithm it takes a very long time for a human/robot to try hundreds or thousands of passwords</a:t>
            </a:r>
            <a:endParaRPr sz="2300"/>
          </a:p>
        </p:txBody>
      </p:sp>
      <p:sp>
        <p:nvSpPr>
          <p:cNvPr id="149" name="Google Shape;149;p11"/>
          <p:cNvSpPr txBox="1"/>
          <p:nvPr>
            <p:ph type="title"/>
          </p:nvPr>
        </p:nvSpPr>
        <p:spPr>
          <a:xfrm>
            <a:off x="863249" y="95700"/>
            <a:ext cx="7681143"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Why being slow matters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82550" rtl="0" algn="l">
              <a:lnSpc>
                <a:spcPct val="115000"/>
              </a:lnSpc>
              <a:spcBef>
                <a:spcPts val="0"/>
              </a:spcBef>
              <a:spcAft>
                <a:spcPts val="0"/>
              </a:spcAft>
              <a:buSzPts val="2300"/>
              <a:buNone/>
            </a:pPr>
            <a:r>
              <a:rPr lang="en-GB" sz="2300"/>
              <a:t>Really good explanation of hashing and reasons for needing salt: </a:t>
            </a:r>
            <a:r>
              <a:rPr lang="en-GB" sz="2300" u="sng">
                <a:solidFill>
                  <a:schemeClr val="hlink"/>
                </a:solidFill>
                <a:hlinkClick r:id="rId3"/>
              </a:rPr>
              <a:t>https://auth0.com/blog/adding-salt-to-hashing-a-better-way-to-store-passwords/</a:t>
            </a:r>
            <a:r>
              <a:rPr lang="en-GB" sz="2300"/>
              <a:t> </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A List of hashing algorithms and codes for hashcat</a:t>
            </a:r>
            <a:endParaRPr sz="2300"/>
          </a:p>
          <a:p>
            <a:pPr indent="0" lvl="0" marL="82550" rtl="0" algn="l">
              <a:lnSpc>
                <a:spcPct val="115000"/>
              </a:lnSpc>
              <a:spcBef>
                <a:spcPts val="0"/>
              </a:spcBef>
              <a:spcAft>
                <a:spcPts val="0"/>
              </a:spcAft>
              <a:buSzPts val="2300"/>
              <a:buNone/>
            </a:pPr>
            <a:r>
              <a:rPr lang="en-GB" sz="2300" u="sng">
                <a:solidFill>
                  <a:schemeClr val="hlink"/>
                </a:solidFill>
                <a:hlinkClick r:id="rId4"/>
              </a:rPr>
              <a:t>https://hashcat.net/wiki/doku.php?id=example_hashes</a:t>
            </a:r>
            <a:r>
              <a:rPr lang="en-GB" sz="2300"/>
              <a:t> </a:t>
            </a:r>
            <a:endParaRPr sz="2300"/>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t/>
            </a:r>
            <a:endParaRPr sz="2300"/>
          </a:p>
        </p:txBody>
      </p:sp>
      <p:sp>
        <p:nvSpPr>
          <p:cNvPr id="155" name="Google Shape;155;p12"/>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Extra Reading/Support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82550" rtl="0" algn="l">
              <a:lnSpc>
                <a:spcPct val="115000"/>
              </a:lnSpc>
              <a:spcBef>
                <a:spcPts val="0"/>
              </a:spcBef>
              <a:spcAft>
                <a:spcPts val="0"/>
              </a:spcAft>
              <a:buSzPts val="2300"/>
              <a:buNone/>
            </a:pPr>
            <a:r>
              <a:rPr lang="en-GB" sz="2300"/>
              <a:t>Hashcat is a password cracker. The command below will crack a </a:t>
            </a:r>
            <a:r>
              <a:rPr b="1" lang="en-GB" sz="2300" u="sng"/>
              <a:t>salted</a:t>
            </a:r>
            <a:r>
              <a:rPr lang="en-GB" sz="2300"/>
              <a:t> hash</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1600"/>
              <a:t>hashcat -m 0 -a 0 &lt;your hash&gt;:&lt;your salt&gt; /usr/share/wordlists/rockyou.txt</a:t>
            </a:r>
            <a:endParaRPr/>
          </a:p>
          <a:p>
            <a:pPr indent="0" lvl="0" marL="82550" rtl="0" algn="l">
              <a:lnSpc>
                <a:spcPct val="115000"/>
              </a:lnSpc>
              <a:spcBef>
                <a:spcPts val="0"/>
              </a:spcBef>
              <a:spcAft>
                <a:spcPts val="0"/>
              </a:spcAft>
              <a:buSzPts val="2300"/>
              <a:buNone/>
            </a:pPr>
            <a:r>
              <a:t/>
            </a:r>
            <a:endParaRPr sz="1600"/>
          </a:p>
          <a:p>
            <a:pPr indent="0" lvl="0" marL="82550" rtl="0" algn="l">
              <a:lnSpc>
                <a:spcPct val="115000"/>
              </a:lnSpc>
              <a:spcBef>
                <a:spcPts val="0"/>
              </a:spcBef>
              <a:spcAft>
                <a:spcPts val="0"/>
              </a:spcAft>
              <a:buSzPts val="2300"/>
              <a:buNone/>
            </a:pPr>
            <a:r>
              <a:rPr lang="en-GB" sz="1600"/>
              <a:t>hashcat – the main command for running hashcat</a:t>
            </a:r>
            <a:endParaRPr sz="1600"/>
          </a:p>
          <a:p>
            <a:pPr indent="0" lvl="0" marL="82550" rtl="0" algn="l">
              <a:lnSpc>
                <a:spcPct val="115000"/>
              </a:lnSpc>
              <a:spcBef>
                <a:spcPts val="0"/>
              </a:spcBef>
              <a:spcAft>
                <a:spcPts val="0"/>
              </a:spcAft>
              <a:buSzPts val="2300"/>
              <a:buNone/>
            </a:pPr>
            <a:r>
              <a:rPr lang="en-GB" sz="1600"/>
              <a:t>-m 0 – the ‘-m’ denotes the hash algorithm, 0 is evaluated to be MD5</a:t>
            </a:r>
            <a:endParaRPr/>
          </a:p>
          <a:p>
            <a:pPr indent="0" lvl="0" marL="82550" rtl="0" algn="l">
              <a:lnSpc>
                <a:spcPct val="115000"/>
              </a:lnSpc>
              <a:spcBef>
                <a:spcPts val="0"/>
              </a:spcBef>
              <a:spcAft>
                <a:spcPts val="0"/>
              </a:spcAft>
              <a:buSzPts val="2300"/>
              <a:buNone/>
            </a:pPr>
            <a:r>
              <a:rPr lang="en-GB" sz="1600"/>
              <a:t>-a 0 – the ‘-a’ denotes the type of attack, 0 is evaluated to be a dictionary attack</a:t>
            </a:r>
            <a:endParaRPr/>
          </a:p>
          <a:p>
            <a:pPr indent="0" lvl="0" marL="82550" rtl="0" algn="l">
              <a:lnSpc>
                <a:spcPct val="115000"/>
              </a:lnSpc>
              <a:spcBef>
                <a:spcPts val="0"/>
              </a:spcBef>
              <a:spcAft>
                <a:spcPts val="0"/>
              </a:spcAft>
              <a:buSzPts val="2300"/>
              <a:buNone/>
            </a:pPr>
            <a:r>
              <a:rPr lang="en-GB" sz="1600"/>
              <a:t>&lt;your hash&gt; -- the hash that you want to crack</a:t>
            </a:r>
            <a:endParaRPr/>
          </a:p>
          <a:p>
            <a:pPr indent="0" lvl="0" marL="82550" rtl="0" algn="l">
              <a:lnSpc>
                <a:spcPct val="115000"/>
              </a:lnSpc>
              <a:spcBef>
                <a:spcPts val="0"/>
              </a:spcBef>
              <a:spcAft>
                <a:spcPts val="0"/>
              </a:spcAft>
              <a:buSzPts val="2300"/>
              <a:buNone/>
            </a:pPr>
            <a:r>
              <a:rPr lang="en-GB" sz="1600"/>
              <a:t>/usr/share/wordlists/rockyou.txt – the absolute path for the dictionary that is pre-installed on many linux distros. </a:t>
            </a:r>
            <a:endParaRPr/>
          </a:p>
          <a:p>
            <a:pPr indent="0" lvl="0" marL="82550" rtl="0" algn="l">
              <a:lnSpc>
                <a:spcPct val="115000"/>
              </a:lnSpc>
              <a:spcBef>
                <a:spcPts val="0"/>
              </a:spcBef>
              <a:spcAft>
                <a:spcPts val="0"/>
              </a:spcAft>
              <a:buSzPts val="2300"/>
              <a:buNone/>
            </a:pPr>
            <a:r>
              <a:t/>
            </a:r>
            <a:endParaRPr sz="1600"/>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t/>
            </a:r>
            <a:endParaRPr sz="2300"/>
          </a:p>
        </p:txBody>
      </p:sp>
      <p:sp>
        <p:nvSpPr>
          <p:cNvPr id="161" name="Google Shape;161;p13"/>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Cracking in practice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0b6e3d4fab_0_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82550" rtl="0" algn="l">
              <a:lnSpc>
                <a:spcPct val="115000"/>
              </a:lnSpc>
              <a:spcBef>
                <a:spcPts val="0"/>
              </a:spcBef>
              <a:spcAft>
                <a:spcPts val="0"/>
              </a:spcAft>
              <a:buSzPts val="2300"/>
              <a:buNone/>
            </a:pPr>
            <a:r>
              <a:rPr lang="en-GB" sz="2300"/>
              <a:t>Cracking is most easily done on Linux, as hashcat and rockyou.txt are already installed</a:t>
            </a:r>
            <a:endParaRPr/>
          </a:p>
          <a:p>
            <a:pPr indent="0" lvl="0" marL="82550" rtl="0" algn="l">
              <a:lnSpc>
                <a:spcPct val="115000"/>
              </a:lnSpc>
              <a:spcBef>
                <a:spcPts val="0"/>
              </a:spcBef>
              <a:spcAft>
                <a:spcPts val="0"/>
              </a:spcAft>
              <a:buSzPts val="2300"/>
              <a:buNone/>
            </a:pPr>
            <a:r>
              <a:rPr lang="en-GB" sz="2300"/>
              <a:t>With that in mind, </a:t>
            </a:r>
            <a:endParaRPr/>
          </a:p>
          <a:p>
            <a:pPr indent="0" lvl="0" marL="82550" rtl="0" algn="l">
              <a:lnSpc>
                <a:spcPct val="115000"/>
              </a:lnSpc>
              <a:spcBef>
                <a:spcPts val="0"/>
              </a:spcBef>
              <a:spcAft>
                <a:spcPts val="0"/>
              </a:spcAft>
              <a:buSzPts val="2300"/>
              <a:buNone/>
            </a:pPr>
            <a:r>
              <a:rPr lang="en-GB" sz="2300" u="sng">
                <a:solidFill>
                  <a:schemeClr val="hlink"/>
                </a:solidFill>
                <a:hlinkClick r:id="rId3"/>
              </a:rPr>
              <a:t>https://tryhackme.com/r/room/crackthehash</a:t>
            </a:r>
            <a:r>
              <a:rPr lang="en-GB" sz="2300"/>
              <a:t> </a:t>
            </a:r>
            <a:endParaRPr/>
          </a:p>
          <a:p>
            <a:pPr indent="0" lvl="0" marL="82550" rtl="0" algn="l">
              <a:lnSpc>
                <a:spcPct val="115000"/>
              </a:lnSpc>
              <a:spcBef>
                <a:spcPts val="0"/>
              </a:spcBef>
              <a:spcAft>
                <a:spcPts val="0"/>
              </a:spcAft>
              <a:buSzPts val="2300"/>
              <a:buNone/>
            </a:pPr>
            <a:r>
              <a:rPr lang="en-GB" sz="2300"/>
              <a:t>Try hack me uses a virtual box that runs the Ubuntu distro of linux</a:t>
            </a:r>
            <a:endParaRPr sz="2300"/>
          </a:p>
          <a:p>
            <a:pPr indent="0" lvl="0" marL="82550" rtl="0" algn="l">
              <a:lnSpc>
                <a:spcPct val="115000"/>
              </a:lnSpc>
              <a:spcBef>
                <a:spcPts val="0"/>
              </a:spcBef>
              <a:spcAft>
                <a:spcPts val="0"/>
              </a:spcAft>
              <a:buSzPts val="2300"/>
              <a:buNone/>
            </a:pPr>
            <a:r>
              <a:rPr lang="en-GB" sz="2300"/>
              <a:t>You will need to create an account if you don’t already have one, then click on start attackbox.</a:t>
            </a:r>
            <a:endParaRPr sz="2300"/>
          </a:p>
          <a:p>
            <a:pPr indent="0" lvl="0" marL="82550" rtl="0" algn="l">
              <a:lnSpc>
                <a:spcPct val="115000"/>
              </a:lnSpc>
              <a:spcBef>
                <a:spcPts val="0"/>
              </a:spcBef>
              <a:spcAft>
                <a:spcPts val="0"/>
              </a:spcAft>
              <a:buSzPts val="2300"/>
              <a:buNone/>
            </a:pPr>
            <a:r>
              <a:rPr lang="en-GB" sz="2300"/>
              <a:t>Once running hashcat command, type s to get status info</a:t>
            </a:r>
            <a:endParaRPr sz="2300"/>
          </a:p>
        </p:txBody>
      </p:sp>
      <p:sp>
        <p:nvSpPr>
          <p:cNvPr id="167" name="Google Shape;167;g30b6e3d4fab_0_10"/>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Practice Cracking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09CECE"/>
                </a:solidFill>
              </a:rPr>
              <a:t>VERY</a:t>
            </a:r>
            <a:r>
              <a:rPr lang="en-GB"/>
              <a:t> easy to end up in breach of relevant laws, and we can accept no responsibility for anything you do with the skills learnt here. </a:t>
            </a:r>
            <a:br>
              <a:rPr lang="en-GB"/>
            </a:br>
            <a:endParaRPr/>
          </a:p>
          <a:p>
            <a:pPr indent="-317500" lvl="0" marL="457200" rtl="0" algn="l">
              <a:lnSpc>
                <a:spcPct val="115000"/>
              </a:lnSpc>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lnSpc>
                <a:spcPct val="115000"/>
              </a:lnSpc>
              <a:spcBef>
                <a:spcPts val="0"/>
              </a:spcBef>
              <a:spcAft>
                <a:spcPts val="0"/>
              </a:spcAft>
              <a:buSzPts val="1400"/>
              <a:buChar char="●"/>
            </a:pPr>
            <a:r>
              <a:rPr lang="en-GB"/>
              <a:t>Remember, if you have any doubts as to if something is legal or authorised, just don't do it until you are able to confirm you are allowed to.</a:t>
            </a:r>
            <a:br>
              <a:rPr lang="en-GB"/>
            </a:br>
            <a:endParaRPr/>
          </a:p>
          <a:p>
            <a:pPr indent="-317500" lvl="0" marL="457200" rtl="0" algn="l">
              <a:lnSpc>
                <a:spcPct val="115000"/>
              </a:lnSpc>
              <a:spcBef>
                <a:spcPts val="0"/>
              </a:spcBef>
              <a:spcAft>
                <a:spcPts val="0"/>
              </a:spcAft>
              <a:buSzPts val="1400"/>
              <a:buChar char="●"/>
            </a:pPr>
            <a:r>
              <a:rPr lang="en-GB"/>
              <a:t>Relevant UK Law: </a:t>
            </a:r>
            <a:r>
              <a:rPr lang="en-GB" u="sng">
                <a:solidFill>
                  <a:schemeClr val="accent5"/>
                </a:solidFill>
                <a:hlinkClick r:id="rId3">
                  <a:extLst>
                    <a:ext uri="{A12FA001-AC4F-418D-AE19-62706E023703}">
                      <ahyp:hlinkClr val="tx"/>
                    </a:ext>
                  </a:extLst>
                </a:hlinkClick>
              </a:rPr>
              <a:t>https://www.legislation.gov.uk/ukpga/1990/18/contents</a:t>
            </a:r>
            <a:endParaRPr/>
          </a:p>
          <a:p>
            <a:pPr indent="0" lvl="0" marL="0" rtl="0" algn="l">
              <a:lnSpc>
                <a:spcPct val="115000"/>
              </a:lnSpc>
              <a:spcBef>
                <a:spcPts val="1600"/>
              </a:spcBef>
              <a:spcAft>
                <a:spcPts val="0"/>
              </a:spcAft>
              <a:buClr>
                <a:schemeClr val="dk1"/>
              </a:buClr>
              <a:buSzPts val="1100"/>
              <a:buFont typeface="Arial"/>
              <a:buNone/>
            </a:pPr>
            <a:r>
              <a:t/>
            </a:r>
            <a:endParaRPr/>
          </a:p>
          <a:p>
            <a:pPr indent="0" lvl="0" marL="0" rtl="0" algn="l">
              <a:lnSpc>
                <a:spcPct val="115000"/>
              </a:lnSpc>
              <a:spcBef>
                <a:spcPts val="1600"/>
              </a:spcBef>
              <a:spcAft>
                <a:spcPts val="1600"/>
              </a:spcAft>
              <a:buSzPts val="1400"/>
              <a:buNone/>
            </a:pPr>
            <a:r>
              <a:t/>
            </a:r>
            <a:endParaRPr/>
          </a:p>
        </p:txBody>
      </p:sp>
      <p:sp>
        <p:nvSpPr>
          <p:cNvPr id="63" name="Google Shape;63;p2"/>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The Legal Bit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0b6e3d4fab_0_16"/>
          <p:cNvSpPr txBox="1"/>
          <p:nvPr>
            <p:ph idx="1" type="body"/>
          </p:nvPr>
        </p:nvSpPr>
        <p:spPr>
          <a:xfrm>
            <a:off x="5672975" y="1117250"/>
            <a:ext cx="3295800" cy="3416400"/>
          </a:xfrm>
          <a:prstGeom prst="rect">
            <a:avLst/>
          </a:prstGeom>
          <a:noFill/>
          <a:ln>
            <a:noFill/>
          </a:ln>
        </p:spPr>
        <p:txBody>
          <a:bodyPr anchorCtr="0" anchor="t" bIns="91425" lIns="91425" spcFirstLastPara="1" rIns="91425" wrap="square" tIns="91425">
            <a:noAutofit/>
          </a:bodyPr>
          <a:lstStyle/>
          <a:p>
            <a:pPr indent="0" lvl="0" marL="82550" rtl="0" algn="l">
              <a:lnSpc>
                <a:spcPct val="115000"/>
              </a:lnSpc>
              <a:spcBef>
                <a:spcPts val="0"/>
              </a:spcBef>
              <a:spcAft>
                <a:spcPts val="0"/>
              </a:spcAft>
              <a:buSzPts val="2300"/>
              <a:buNone/>
            </a:pPr>
            <a:r>
              <a:rPr lang="en-GB" sz="1600"/>
              <a:t>At the top is the hash, then the password it matches.</a:t>
            </a:r>
            <a:endParaRPr sz="1600"/>
          </a:p>
          <a:p>
            <a:pPr indent="0" lvl="0" marL="82550" rtl="0" algn="l">
              <a:lnSpc>
                <a:spcPct val="115000"/>
              </a:lnSpc>
              <a:spcBef>
                <a:spcPts val="0"/>
              </a:spcBef>
              <a:spcAft>
                <a:spcPts val="0"/>
              </a:spcAft>
              <a:buSzPts val="2300"/>
              <a:buNone/>
            </a:pPr>
            <a:r>
              <a:rPr lang="en-GB" sz="1600"/>
              <a:t>Status - cracked or running, show if its doing anything</a:t>
            </a:r>
            <a:endParaRPr sz="1600"/>
          </a:p>
          <a:p>
            <a:pPr indent="0" lvl="0" marL="82550" rtl="0" algn="l">
              <a:lnSpc>
                <a:spcPct val="115000"/>
              </a:lnSpc>
              <a:spcBef>
                <a:spcPts val="0"/>
              </a:spcBef>
              <a:spcAft>
                <a:spcPts val="0"/>
              </a:spcAft>
              <a:buSzPts val="2300"/>
              <a:buNone/>
            </a:pPr>
            <a:r>
              <a:rPr lang="en-GB" sz="1600"/>
              <a:t>Time.estimated - shows how long it may take - if this is greater than 20 mins then Crtl-C to stop hashcat, you have chosen an incorrect mode or attack method. </a:t>
            </a:r>
            <a:endParaRPr sz="1600"/>
          </a:p>
        </p:txBody>
      </p:sp>
      <p:sp>
        <p:nvSpPr>
          <p:cNvPr id="173" name="Google Shape;173;g30b6e3d4fab_0_16"/>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Understanding hashcat</a:t>
            </a:r>
            <a:endParaRPr/>
          </a:p>
        </p:txBody>
      </p:sp>
      <p:pic>
        <p:nvPicPr>
          <p:cNvPr id="174" name="Google Shape;174;g30b6e3d4fab_0_16"/>
          <p:cNvPicPr preferRelativeResize="0"/>
          <p:nvPr/>
        </p:nvPicPr>
        <p:blipFill rotWithShape="1">
          <a:blip r:embed="rId3">
            <a:alphaModFix/>
          </a:blip>
          <a:srcRect b="0" l="0" r="0" t="0"/>
          <a:stretch/>
        </p:blipFill>
        <p:spPr>
          <a:xfrm>
            <a:off x="178500" y="936950"/>
            <a:ext cx="5494476" cy="326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265500" y="238625"/>
            <a:ext cx="4115700" cy="247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GB"/>
              <a:t>Upcoming Sessions</a:t>
            </a:r>
            <a:endParaRPr/>
          </a:p>
        </p:txBody>
      </p:sp>
      <p:sp>
        <p:nvSpPr>
          <p:cNvPr id="180" name="Google Shape;180;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GB"/>
              <a:t>What’s up next?</a:t>
            </a:r>
            <a:endParaRPr/>
          </a:p>
          <a:p>
            <a:pPr indent="0" lvl="0" marL="0" rtl="0" algn="ctr">
              <a:lnSpc>
                <a:spcPct val="100000"/>
              </a:lnSpc>
              <a:spcBef>
                <a:spcPts val="0"/>
              </a:spcBef>
              <a:spcAft>
                <a:spcPts val="0"/>
              </a:spcAft>
              <a:buSzPts val="2100"/>
              <a:buNone/>
            </a:pPr>
            <a:r>
              <a:rPr lang="en-GB" sz="1900">
                <a:solidFill>
                  <a:srgbClr val="09CECE"/>
                </a:solidFill>
              </a:rPr>
              <a:t>www.shefesh.com/sessions</a:t>
            </a:r>
            <a:endParaRPr sz="1900">
              <a:solidFill>
                <a:srgbClr val="09CECE"/>
              </a:solidFill>
            </a:endParaRPr>
          </a:p>
        </p:txBody>
      </p:sp>
      <p:sp>
        <p:nvSpPr>
          <p:cNvPr id="181" name="Google Shape;181;p15"/>
          <p:cNvSpPr txBox="1"/>
          <p:nvPr>
            <p:ph idx="2" type="body"/>
          </p:nvPr>
        </p:nvSpPr>
        <p:spPr>
          <a:xfrm>
            <a:off x="4947700" y="1726950"/>
            <a:ext cx="3837000" cy="168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GB"/>
              <a:t>28th October: Enumeration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Any Questions?</a:t>
            </a:r>
            <a:endParaRPr/>
          </a:p>
        </p:txBody>
      </p:sp>
      <p:sp>
        <p:nvSpPr>
          <p:cNvPr id="187" name="Google Shape;187;p16"/>
          <p:cNvSpPr txBox="1"/>
          <p:nvPr/>
        </p:nvSpPr>
        <p:spPr>
          <a:xfrm>
            <a:off x="2740350" y="4208475"/>
            <a:ext cx="3663300" cy="576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n-GB" sz="2300" u="none" cap="none" strike="noStrike">
                <a:solidFill>
                  <a:srgbClr val="09CECE"/>
                </a:solidFill>
                <a:latin typeface="Roboto"/>
                <a:ea typeface="Roboto"/>
                <a:cs typeface="Roboto"/>
                <a:sym typeface="Roboto"/>
              </a:rPr>
              <a:t>www.shefesh.com</a:t>
            </a:r>
            <a:endParaRPr b="0" i="0" sz="2300" u="none" cap="none" strike="noStrike">
              <a:solidFill>
                <a:srgbClr val="09CECE"/>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Roboto"/>
                <a:ea typeface="Roboto"/>
                <a:cs typeface="Roboto"/>
                <a:sym typeface="Roboto"/>
              </a:rPr>
              <a:t>Thanks for coming!</a:t>
            </a:r>
            <a:endParaRPr b="0" i="0" sz="1800" u="none" cap="none" strike="noStrike">
              <a:solidFill>
                <a:schemeClr val="lt1"/>
              </a:solidFill>
              <a:latin typeface="Roboto"/>
              <a:ea typeface="Roboto"/>
              <a:cs typeface="Roboto"/>
              <a:sym typeface="Roboto"/>
            </a:endParaRPr>
          </a:p>
        </p:txBody>
      </p:sp>
      <p:pic>
        <p:nvPicPr>
          <p:cNvPr id="188" name="Google Shape;188;p16"/>
          <p:cNvPicPr preferRelativeResize="0"/>
          <p:nvPr/>
        </p:nvPicPr>
        <p:blipFill rotWithShape="1">
          <a:blip r:embed="rId3">
            <a:alphaModFix/>
          </a:blip>
          <a:srcRect b="0" l="0" r="0" t="0"/>
          <a:stretch/>
        </p:blipFill>
        <p:spPr>
          <a:xfrm>
            <a:off x="3225075" y="1285325"/>
            <a:ext cx="2693850" cy="26996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lnSpc>
                <a:spcPct val="115000"/>
              </a:lnSpc>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lnSpc>
                <a:spcPct val="115000"/>
              </a:lnSpc>
              <a:spcBef>
                <a:spcPts val="0"/>
              </a:spcBef>
              <a:spcAft>
                <a:spcPts val="0"/>
              </a:spcAft>
              <a:buSzPts val="1400"/>
              <a:buChar char="●"/>
            </a:pPr>
            <a:r>
              <a:rPr lang="en-GB"/>
              <a:t>Breaching the Code of Conduct = immediate ejection and further consequences.</a:t>
            </a:r>
            <a:br>
              <a:rPr lang="en-GB"/>
            </a:br>
            <a:endParaRPr/>
          </a:p>
          <a:p>
            <a:pPr indent="-317500" lvl="0" marL="457200" rtl="0" algn="l">
              <a:lnSpc>
                <a:spcPct val="115000"/>
              </a:lnSpc>
              <a:spcBef>
                <a:spcPts val="0"/>
              </a:spcBef>
              <a:spcAft>
                <a:spcPts val="0"/>
              </a:spcAft>
              <a:buSzPts val="1400"/>
              <a:buChar char="●"/>
            </a:pPr>
            <a:r>
              <a:rPr lang="en-GB"/>
              <a:t>Code of Conduct can be found at </a:t>
            </a:r>
            <a:r>
              <a:rPr lang="en-GB">
                <a:solidFill>
                  <a:srgbClr val="09CECE"/>
                </a:solidFill>
              </a:rPr>
              <a:t>https://shefesh.com/conduct</a:t>
            </a:r>
            <a:endParaRPr>
              <a:solidFill>
                <a:srgbClr val="09CECE"/>
              </a:solidFill>
            </a:endParaRPr>
          </a:p>
          <a:p>
            <a:pPr indent="0" lvl="0" marL="0" rtl="0" algn="l">
              <a:lnSpc>
                <a:spcPct val="115000"/>
              </a:lnSpc>
              <a:spcBef>
                <a:spcPts val="1600"/>
              </a:spcBef>
              <a:spcAft>
                <a:spcPts val="1600"/>
              </a:spcAft>
              <a:buSzPts val="1400"/>
              <a:buNone/>
            </a:pPr>
            <a:r>
              <a:t/>
            </a:r>
            <a:endParaRPr/>
          </a:p>
        </p:txBody>
      </p:sp>
      <p:sp>
        <p:nvSpPr>
          <p:cNvPr id="69" name="Google Shape;69;p3"/>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idx="1" type="body"/>
          </p:nvPr>
        </p:nvSpPr>
        <p:spPr>
          <a:xfrm>
            <a:off x="311700" y="920127"/>
            <a:ext cx="8520600" cy="3416400"/>
          </a:xfrm>
          <a:prstGeom prst="rect">
            <a:avLst/>
          </a:prstGeom>
          <a:noFill/>
          <a:ln>
            <a:noFill/>
          </a:ln>
        </p:spPr>
        <p:txBody>
          <a:bodyPr anchorCtr="0" anchor="t" bIns="91425" lIns="91425" spcFirstLastPara="1" rIns="91425" wrap="square" tIns="91425">
            <a:noAutofit/>
          </a:bodyPr>
          <a:lstStyle/>
          <a:p>
            <a:pPr indent="0" lvl="0" marL="82550" rtl="0" algn="l">
              <a:lnSpc>
                <a:spcPct val="115000"/>
              </a:lnSpc>
              <a:spcBef>
                <a:spcPts val="0"/>
              </a:spcBef>
              <a:spcAft>
                <a:spcPts val="0"/>
              </a:spcAft>
              <a:buSzPts val="2300"/>
              <a:buNone/>
            </a:pPr>
            <a:r>
              <a:rPr lang="en-GB" sz="2300"/>
              <a:t>The password you provide is inputted into a hashing algorithm.</a:t>
            </a:r>
            <a:endParaRPr/>
          </a:p>
          <a:p>
            <a:pPr indent="0" lvl="0" marL="82550" rtl="0" algn="l">
              <a:lnSpc>
                <a:spcPct val="115000"/>
              </a:lnSpc>
              <a:spcBef>
                <a:spcPts val="0"/>
              </a:spcBef>
              <a:spcAft>
                <a:spcPts val="0"/>
              </a:spcAft>
              <a:buSzPts val="2300"/>
              <a:buNone/>
            </a:pPr>
            <a:r>
              <a:rPr lang="en-GB" sz="2300"/>
              <a:t>There are various hashing algorithms, for example, MD5</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The input of “frog” (the pre-image) to the MD5 algorithm produces this hash:</a:t>
            </a:r>
            <a:endParaRPr/>
          </a:p>
          <a:p>
            <a:pPr indent="0" lvl="0" marL="82550" rtl="0" algn="l">
              <a:lnSpc>
                <a:spcPct val="115000"/>
              </a:lnSpc>
              <a:spcBef>
                <a:spcPts val="0"/>
              </a:spcBef>
              <a:spcAft>
                <a:spcPts val="0"/>
              </a:spcAft>
              <a:buSzPts val="2300"/>
              <a:buNone/>
            </a:pPr>
            <a:r>
              <a:rPr lang="en-GB" sz="2300"/>
              <a:t>938c2cc0dcc05f2b68c4287040cfcf71</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The hash is then stored on a server.</a:t>
            </a:r>
            <a:endParaRPr/>
          </a:p>
          <a:p>
            <a:pPr indent="0" lvl="0" marL="82550" rtl="0" algn="l">
              <a:lnSpc>
                <a:spcPct val="115000"/>
              </a:lnSpc>
              <a:spcBef>
                <a:spcPts val="0"/>
              </a:spcBef>
              <a:spcAft>
                <a:spcPts val="0"/>
              </a:spcAft>
              <a:buSzPts val="2300"/>
              <a:buNone/>
            </a:pPr>
            <a:r>
              <a:rPr lang="en-GB" sz="2300"/>
              <a:t>When you type your password into a website, it is put through the same hash algorithm, then the hashes are compared.</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t/>
            </a:r>
            <a:endParaRPr sz="2300"/>
          </a:p>
        </p:txBody>
      </p:sp>
      <p:sp>
        <p:nvSpPr>
          <p:cNvPr id="75" name="Google Shape;75;p4"/>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How are passwords stored?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82550" rtl="0" algn="l">
              <a:lnSpc>
                <a:spcPct val="115000"/>
              </a:lnSpc>
              <a:spcBef>
                <a:spcPts val="0"/>
              </a:spcBef>
              <a:spcAft>
                <a:spcPts val="0"/>
              </a:spcAft>
              <a:buSzPts val="2300"/>
              <a:buNone/>
            </a:pPr>
            <a:r>
              <a:rPr lang="en-GB" sz="2300"/>
              <a:t>Mostly, one unique input = one unique fixed-length output</a:t>
            </a:r>
            <a:endParaRPr/>
          </a:p>
          <a:p>
            <a:pPr indent="0" lvl="0" marL="82550" rtl="0" algn="l">
              <a:lnSpc>
                <a:spcPct val="115000"/>
              </a:lnSpc>
              <a:spcBef>
                <a:spcPts val="0"/>
              </a:spcBef>
              <a:spcAft>
                <a:spcPts val="0"/>
              </a:spcAft>
              <a:buSzPts val="2300"/>
              <a:buNone/>
            </a:pPr>
            <a:r>
              <a:rPr lang="en-GB" sz="2300"/>
              <a:t>Frog will always hash to 938c2cc0dcc05f2b68c4287040cfcf71</a:t>
            </a:r>
            <a:endParaRPr/>
          </a:p>
          <a:p>
            <a:pPr indent="0" lvl="0" marL="82550" rtl="0" algn="l">
              <a:lnSpc>
                <a:spcPct val="115000"/>
              </a:lnSpc>
              <a:spcBef>
                <a:spcPts val="0"/>
              </a:spcBef>
              <a:spcAft>
                <a:spcPts val="0"/>
              </a:spcAft>
              <a:buSzPts val="2300"/>
              <a:buNone/>
            </a:pPr>
            <a:r>
              <a:rPr lang="en-GB" sz="2300"/>
              <a:t>when using the MD5 algorithm.</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The pre-image cannot </a:t>
            </a:r>
            <a:r>
              <a:rPr i="1" lang="en-GB" sz="2300"/>
              <a:t>feasibly </a:t>
            </a:r>
            <a:r>
              <a:rPr lang="en-GB" sz="2300"/>
              <a:t>be worked out from the output of the algorithm. This is called the pre-image resistance strength.</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2300"/>
              <a:t>Forget password cannot show you your password</a:t>
            </a:r>
            <a:endParaRPr sz="2300"/>
          </a:p>
          <a:p>
            <a:pPr indent="0" lvl="0" marL="82550" rtl="0" algn="l">
              <a:lnSpc>
                <a:spcPct val="115000"/>
              </a:lnSpc>
              <a:spcBef>
                <a:spcPts val="0"/>
              </a:spcBef>
              <a:spcAft>
                <a:spcPts val="0"/>
              </a:spcAft>
              <a:buSzPts val="2300"/>
              <a:buNone/>
            </a:pPr>
            <a:r>
              <a:t/>
            </a:r>
            <a:endParaRPr sz="2300"/>
          </a:p>
        </p:txBody>
      </p:sp>
      <p:sp>
        <p:nvSpPr>
          <p:cNvPr id="81" name="Google Shape;81;p5"/>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What makes hashing secure?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idx="1" type="body"/>
          </p:nvPr>
        </p:nvSpPr>
        <p:spPr>
          <a:xfrm>
            <a:off x="244575" y="2998925"/>
            <a:ext cx="8520600" cy="176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300"/>
              <a:buNone/>
            </a:pPr>
            <a:r>
              <a:rPr lang="en-GB" sz="2300"/>
              <a:t>Brute force attack:</a:t>
            </a:r>
            <a:endParaRPr/>
          </a:p>
          <a:p>
            <a:pPr indent="-374650" lvl="0" marL="457200" rtl="0" algn="l">
              <a:lnSpc>
                <a:spcPct val="115000"/>
              </a:lnSpc>
              <a:spcBef>
                <a:spcPts val="0"/>
              </a:spcBef>
              <a:spcAft>
                <a:spcPts val="0"/>
              </a:spcAft>
              <a:buSzPts val="2300"/>
              <a:buChar char="●"/>
            </a:pPr>
            <a:r>
              <a:rPr lang="en-GB" sz="2300"/>
              <a:t>You could try many common passwords to see if any work. This is a valid attack method due to human error/complacency. </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t/>
            </a:r>
            <a:endParaRPr sz="2300"/>
          </a:p>
        </p:txBody>
      </p:sp>
      <p:sp>
        <p:nvSpPr>
          <p:cNvPr id="87" name="Google Shape;87;p6"/>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Potential Issues with Hashing</a:t>
            </a:r>
            <a:endParaRPr/>
          </a:p>
        </p:txBody>
      </p:sp>
      <p:sp>
        <p:nvSpPr>
          <p:cNvPr id="88" name="Google Shape;88;p6"/>
          <p:cNvSpPr txBox="1"/>
          <p:nvPr/>
        </p:nvSpPr>
        <p:spPr>
          <a:xfrm>
            <a:off x="2233575" y="998825"/>
            <a:ext cx="4687200" cy="53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
        <p:nvSpPr>
          <p:cNvPr id="89" name="Google Shape;89;p6"/>
          <p:cNvSpPr txBox="1"/>
          <p:nvPr/>
        </p:nvSpPr>
        <p:spPr>
          <a:xfrm>
            <a:off x="311700" y="896575"/>
            <a:ext cx="7968900" cy="2407800"/>
          </a:xfrm>
          <a:prstGeom prst="rect">
            <a:avLst/>
          </a:prstGeom>
          <a:noFill/>
          <a:ln>
            <a:noFill/>
          </a:ln>
        </p:spPr>
        <p:txBody>
          <a:bodyPr anchorCtr="0" anchor="t" bIns="91425" lIns="91425" spcFirstLastPara="1" rIns="91425" wrap="square" tIns="91425">
            <a:noAutofit/>
          </a:bodyPr>
          <a:lstStyle/>
          <a:p>
            <a:pPr indent="0" lvl="0" marL="82550" marR="0" rtl="0" algn="l">
              <a:lnSpc>
                <a:spcPct val="115000"/>
              </a:lnSpc>
              <a:spcBef>
                <a:spcPts val="0"/>
              </a:spcBef>
              <a:spcAft>
                <a:spcPts val="0"/>
              </a:spcAft>
              <a:buClr>
                <a:schemeClr val="dk1"/>
              </a:buClr>
              <a:buSzPts val="2300"/>
              <a:buFont typeface="Arial"/>
              <a:buNone/>
            </a:pPr>
            <a:r>
              <a:rPr b="0" i="0" lang="en-GB" sz="2300" u="none" cap="none" strike="noStrike">
                <a:solidFill>
                  <a:schemeClr val="lt1"/>
                </a:solidFill>
                <a:latin typeface="Roboto"/>
                <a:ea typeface="Roboto"/>
                <a:cs typeface="Roboto"/>
                <a:sym typeface="Roboto"/>
              </a:rPr>
              <a:t>Collisions:</a:t>
            </a:r>
            <a:endParaRPr b="0" i="0" sz="1400" u="none" cap="none" strike="noStrike">
              <a:solidFill>
                <a:schemeClr val="lt1"/>
              </a:solidFill>
              <a:latin typeface="Roboto"/>
              <a:ea typeface="Roboto"/>
              <a:cs typeface="Roboto"/>
              <a:sym typeface="Roboto"/>
            </a:endParaRPr>
          </a:p>
          <a:p>
            <a:pPr indent="-374650" lvl="0" marL="457200" marR="0" rtl="0" algn="l">
              <a:lnSpc>
                <a:spcPct val="115000"/>
              </a:lnSpc>
              <a:spcBef>
                <a:spcPts val="0"/>
              </a:spcBef>
              <a:spcAft>
                <a:spcPts val="0"/>
              </a:spcAft>
              <a:buClr>
                <a:schemeClr val="lt1"/>
              </a:buClr>
              <a:buSzPts val="2300"/>
              <a:buFont typeface="Roboto"/>
              <a:buChar char="●"/>
            </a:pPr>
            <a:r>
              <a:rPr b="0" i="0" lang="en-GB" sz="2300" u="none" cap="none" strike="noStrike">
                <a:solidFill>
                  <a:schemeClr val="lt1"/>
                </a:solidFill>
                <a:latin typeface="Roboto"/>
                <a:ea typeface="Roboto"/>
                <a:cs typeface="Roboto"/>
                <a:sym typeface="Roboto"/>
              </a:rPr>
              <a:t>where two pre-images (inputs) match to the same image(output)</a:t>
            </a:r>
            <a:endParaRPr b="0" i="0" sz="1400" u="none" cap="none" strike="noStrike">
              <a:solidFill>
                <a:schemeClr val="lt1"/>
              </a:solidFill>
              <a:latin typeface="Roboto"/>
              <a:ea typeface="Roboto"/>
              <a:cs typeface="Roboto"/>
              <a:sym typeface="Roboto"/>
            </a:endParaRPr>
          </a:p>
          <a:p>
            <a:pPr indent="-374650" lvl="0" marL="457200" marR="0" rtl="0" algn="l">
              <a:lnSpc>
                <a:spcPct val="115000"/>
              </a:lnSpc>
              <a:spcBef>
                <a:spcPts val="0"/>
              </a:spcBef>
              <a:spcAft>
                <a:spcPts val="0"/>
              </a:spcAft>
              <a:buClr>
                <a:schemeClr val="lt1"/>
              </a:buClr>
              <a:buSzPts val="2300"/>
              <a:buFont typeface="Roboto"/>
              <a:buChar char="●"/>
            </a:pPr>
            <a:r>
              <a:rPr b="0" i="0" lang="en-GB" sz="2300" u="none" cap="none" strike="noStrike">
                <a:solidFill>
                  <a:schemeClr val="lt1"/>
                </a:solidFill>
                <a:latin typeface="Roboto"/>
                <a:ea typeface="Roboto"/>
                <a:cs typeface="Roboto"/>
                <a:sym typeface="Roboto"/>
              </a:rPr>
              <a:t>MD5 is prone to collisions and is the main reason why it is no longer used.</a:t>
            </a:r>
            <a:endParaRPr b="0"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25450" rtl="0" algn="l">
              <a:lnSpc>
                <a:spcPct val="115000"/>
              </a:lnSpc>
              <a:spcBef>
                <a:spcPts val="0"/>
              </a:spcBef>
              <a:spcAft>
                <a:spcPts val="0"/>
              </a:spcAft>
              <a:buSzPts val="2300"/>
              <a:buChar char="●"/>
            </a:pPr>
            <a:r>
              <a:rPr lang="en-GB" sz="2300">
                <a:solidFill>
                  <a:srgbClr val="09CECE"/>
                </a:solidFill>
              </a:rPr>
              <a:t>Brute force</a:t>
            </a:r>
            <a:r>
              <a:rPr lang="en-GB" sz="2300"/>
              <a:t> – run all possible combinations</a:t>
            </a:r>
            <a:endParaRPr/>
          </a:p>
          <a:p>
            <a:pPr indent="-342900" lvl="0" marL="425450" rtl="0" algn="l">
              <a:lnSpc>
                <a:spcPct val="115000"/>
              </a:lnSpc>
              <a:spcBef>
                <a:spcPts val="0"/>
              </a:spcBef>
              <a:spcAft>
                <a:spcPts val="0"/>
              </a:spcAft>
              <a:buSzPts val="2300"/>
              <a:buChar char="●"/>
            </a:pPr>
            <a:r>
              <a:rPr lang="en-GB" sz="2300">
                <a:solidFill>
                  <a:srgbClr val="09CECE"/>
                </a:solidFill>
              </a:rPr>
              <a:t>Dictionary attacks</a:t>
            </a:r>
            <a:r>
              <a:rPr lang="en-GB" sz="2300"/>
              <a:t> – run all common combinations</a:t>
            </a:r>
            <a:endParaRPr/>
          </a:p>
          <a:p>
            <a:pPr indent="-342900" lvl="0" marL="425450" rtl="0" algn="l">
              <a:lnSpc>
                <a:spcPct val="115000"/>
              </a:lnSpc>
              <a:spcBef>
                <a:spcPts val="0"/>
              </a:spcBef>
              <a:spcAft>
                <a:spcPts val="0"/>
              </a:spcAft>
              <a:buSzPts val="2300"/>
              <a:buChar char="●"/>
            </a:pPr>
            <a:r>
              <a:rPr lang="en-GB" sz="2300">
                <a:solidFill>
                  <a:srgbClr val="09CECE"/>
                </a:solidFill>
              </a:rPr>
              <a:t>Hash Table</a:t>
            </a:r>
            <a:r>
              <a:rPr lang="en-GB" sz="2300"/>
              <a:t> – key-value pairs for passwords and their associated hash, for a particular hashing algorithm</a:t>
            </a:r>
            <a:endParaRPr/>
          </a:p>
          <a:p>
            <a:pPr indent="-342900" lvl="0" marL="425450" rtl="0" algn="l">
              <a:lnSpc>
                <a:spcPct val="115000"/>
              </a:lnSpc>
              <a:spcBef>
                <a:spcPts val="0"/>
              </a:spcBef>
              <a:spcAft>
                <a:spcPts val="0"/>
              </a:spcAft>
              <a:buSzPts val="2300"/>
              <a:buChar char="●"/>
            </a:pPr>
            <a:r>
              <a:rPr lang="en-GB" sz="2300">
                <a:solidFill>
                  <a:srgbClr val="09CECE"/>
                </a:solidFill>
              </a:rPr>
              <a:t>Rainbow table</a:t>
            </a:r>
            <a:r>
              <a:rPr lang="en-GB" sz="2300"/>
              <a:t> – in the end a slower version of a hash table, but significantly less storage space requirements</a:t>
            </a:r>
            <a:endParaRPr/>
          </a:p>
          <a:p>
            <a:pPr indent="0" lvl="0" marL="82550" rtl="0" algn="l">
              <a:lnSpc>
                <a:spcPct val="115000"/>
              </a:lnSpc>
              <a:spcBef>
                <a:spcPts val="0"/>
              </a:spcBef>
              <a:spcAft>
                <a:spcPts val="0"/>
              </a:spcAft>
              <a:buSzPts val="2300"/>
              <a:buNone/>
            </a:pPr>
            <a:r>
              <a:rPr lang="en-GB" sz="1600"/>
              <a:t>(want to know more? This is a good starting point: </a:t>
            </a:r>
            <a:r>
              <a:rPr lang="en-GB" sz="1600" u="sng">
                <a:solidFill>
                  <a:schemeClr val="hlink"/>
                </a:solidFill>
                <a:hlinkClick r:id="rId3"/>
              </a:rPr>
              <a:t>https://security.stackexchange.com/questions/92865/what-is-the-difference-between-a-hash-table-and-a-rainbow-table-and-how-are-the</a:t>
            </a:r>
            <a:r>
              <a:rPr lang="en-GB" sz="1600"/>
              <a:t> )</a:t>
            </a:r>
            <a:endParaRPr/>
          </a:p>
          <a:p>
            <a:pPr indent="-196850" lvl="0" marL="4254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t/>
            </a:r>
            <a:endParaRPr sz="2300"/>
          </a:p>
        </p:txBody>
      </p:sp>
      <p:sp>
        <p:nvSpPr>
          <p:cNvPr id="95" name="Google Shape;95;p7"/>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Cracking a Hash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30b6e3d4fab_0_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82550" rtl="0" algn="l">
              <a:lnSpc>
                <a:spcPct val="115000"/>
              </a:lnSpc>
              <a:spcBef>
                <a:spcPts val="0"/>
              </a:spcBef>
              <a:spcAft>
                <a:spcPts val="0"/>
              </a:spcAft>
              <a:buSzPts val="2300"/>
              <a:buNone/>
            </a:pPr>
            <a:r>
              <a:rPr lang="en-GB" sz="2300"/>
              <a:t>Hashcat is a password cracker. The command below will crack a hash.</a:t>
            </a:r>
            <a:endParaRPr/>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rPr lang="en-GB" sz="1600"/>
              <a:t>hashcat -m 0 -a 0 &lt;your hash&gt; /usr/share/wordlists/rockyou.txt</a:t>
            </a:r>
            <a:endParaRPr/>
          </a:p>
          <a:p>
            <a:pPr indent="0" lvl="0" marL="82550" rtl="0" algn="l">
              <a:lnSpc>
                <a:spcPct val="115000"/>
              </a:lnSpc>
              <a:spcBef>
                <a:spcPts val="0"/>
              </a:spcBef>
              <a:spcAft>
                <a:spcPts val="0"/>
              </a:spcAft>
              <a:buSzPts val="2300"/>
              <a:buNone/>
            </a:pPr>
            <a:r>
              <a:t/>
            </a:r>
            <a:endParaRPr sz="1600"/>
          </a:p>
          <a:p>
            <a:pPr indent="0" lvl="0" marL="82550" rtl="0" algn="l">
              <a:lnSpc>
                <a:spcPct val="115000"/>
              </a:lnSpc>
              <a:spcBef>
                <a:spcPts val="0"/>
              </a:spcBef>
              <a:spcAft>
                <a:spcPts val="0"/>
              </a:spcAft>
              <a:buSzPts val="2300"/>
              <a:buNone/>
            </a:pPr>
            <a:r>
              <a:rPr lang="en-GB" sz="1600"/>
              <a:t>hashcat – the main command for running hashcat</a:t>
            </a:r>
            <a:endParaRPr sz="1600"/>
          </a:p>
          <a:p>
            <a:pPr indent="0" lvl="0" marL="82550" rtl="0" algn="l">
              <a:lnSpc>
                <a:spcPct val="115000"/>
              </a:lnSpc>
              <a:spcBef>
                <a:spcPts val="0"/>
              </a:spcBef>
              <a:spcAft>
                <a:spcPts val="0"/>
              </a:spcAft>
              <a:buSzPts val="2300"/>
              <a:buNone/>
            </a:pPr>
            <a:r>
              <a:rPr lang="en-GB" sz="1600"/>
              <a:t>-m 0 – the ‘-m’ denotes the hash algorithm, 0 is evaluated to be MD5</a:t>
            </a:r>
            <a:endParaRPr/>
          </a:p>
          <a:p>
            <a:pPr indent="0" lvl="0" marL="82550" rtl="0" algn="l">
              <a:lnSpc>
                <a:spcPct val="115000"/>
              </a:lnSpc>
              <a:spcBef>
                <a:spcPts val="0"/>
              </a:spcBef>
              <a:spcAft>
                <a:spcPts val="0"/>
              </a:spcAft>
              <a:buSzPts val="2300"/>
              <a:buNone/>
            </a:pPr>
            <a:r>
              <a:rPr lang="en-GB" sz="1600"/>
              <a:t>-a 0 – the ‘-a’ denotes the type of attack, 0 is evaluated to be a dictionary attack</a:t>
            </a:r>
            <a:endParaRPr/>
          </a:p>
          <a:p>
            <a:pPr indent="0" lvl="0" marL="82550" rtl="0" algn="l">
              <a:lnSpc>
                <a:spcPct val="115000"/>
              </a:lnSpc>
              <a:spcBef>
                <a:spcPts val="0"/>
              </a:spcBef>
              <a:spcAft>
                <a:spcPts val="0"/>
              </a:spcAft>
              <a:buSzPts val="2300"/>
              <a:buNone/>
            </a:pPr>
            <a:r>
              <a:rPr lang="en-GB" sz="1600"/>
              <a:t>&lt;your hash&gt; -- the hash that you want to crack</a:t>
            </a:r>
            <a:endParaRPr/>
          </a:p>
          <a:p>
            <a:pPr indent="0" lvl="0" marL="82550" rtl="0" algn="l">
              <a:lnSpc>
                <a:spcPct val="115000"/>
              </a:lnSpc>
              <a:spcBef>
                <a:spcPts val="0"/>
              </a:spcBef>
              <a:spcAft>
                <a:spcPts val="0"/>
              </a:spcAft>
              <a:buSzPts val="2300"/>
              <a:buNone/>
            </a:pPr>
            <a:r>
              <a:rPr lang="en-GB" sz="1600"/>
              <a:t>/usr/share/wordlists/rockyou.txt – the absolute path for the dictionary that is pre-installed on many linux distros. </a:t>
            </a:r>
            <a:endParaRPr/>
          </a:p>
          <a:p>
            <a:pPr indent="0" lvl="0" marL="82550" rtl="0" algn="l">
              <a:lnSpc>
                <a:spcPct val="115000"/>
              </a:lnSpc>
              <a:spcBef>
                <a:spcPts val="0"/>
              </a:spcBef>
              <a:spcAft>
                <a:spcPts val="0"/>
              </a:spcAft>
              <a:buSzPts val="2300"/>
              <a:buNone/>
            </a:pPr>
            <a:r>
              <a:t/>
            </a:r>
            <a:endParaRPr sz="1600"/>
          </a:p>
          <a:p>
            <a:pPr indent="0" lvl="0" marL="82550" rtl="0" algn="l">
              <a:lnSpc>
                <a:spcPct val="115000"/>
              </a:lnSpc>
              <a:spcBef>
                <a:spcPts val="0"/>
              </a:spcBef>
              <a:spcAft>
                <a:spcPts val="0"/>
              </a:spcAft>
              <a:buSzPts val="2300"/>
              <a:buNone/>
            </a:pPr>
            <a:r>
              <a:t/>
            </a:r>
            <a:endParaRPr sz="2300"/>
          </a:p>
          <a:p>
            <a:pPr indent="0" lvl="0" marL="82550" rtl="0" algn="l">
              <a:lnSpc>
                <a:spcPct val="115000"/>
              </a:lnSpc>
              <a:spcBef>
                <a:spcPts val="0"/>
              </a:spcBef>
              <a:spcAft>
                <a:spcPts val="0"/>
              </a:spcAft>
              <a:buSzPts val="2300"/>
              <a:buNone/>
            </a:pPr>
            <a:r>
              <a:t/>
            </a:r>
            <a:endParaRPr sz="2300"/>
          </a:p>
        </p:txBody>
      </p:sp>
      <p:sp>
        <p:nvSpPr>
          <p:cNvPr id="101" name="Google Shape;101;g30b6e3d4fab_0_5"/>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Cracking in Practice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82550" rtl="0" algn="l">
              <a:lnSpc>
                <a:spcPct val="115000"/>
              </a:lnSpc>
              <a:spcBef>
                <a:spcPts val="0"/>
              </a:spcBef>
              <a:spcAft>
                <a:spcPts val="0"/>
              </a:spcAft>
              <a:buSzPts val="2300"/>
              <a:buNone/>
            </a:pPr>
            <a:r>
              <a:rPr lang="en-GB" sz="2300"/>
              <a:t>Cracking is most easily done on Linux, as hashcat and rockyou.txt are already installed.</a:t>
            </a:r>
            <a:endParaRPr/>
          </a:p>
          <a:p>
            <a:pPr indent="0" lvl="0" marL="82550" rtl="0" algn="l">
              <a:lnSpc>
                <a:spcPct val="115000"/>
              </a:lnSpc>
              <a:spcBef>
                <a:spcPts val="0"/>
              </a:spcBef>
              <a:spcAft>
                <a:spcPts val="0"/>
              </a:spcAft>
              <a:buSzPts val="2300"/>
              <a:buNone/>
            </a:pPr>
            <a:r>
              <a:rPr lang="en-GB" sz="2300"/>
              <a:t>With that in mind, </a:t>
            </a:r>
            <a:endParaRPr/>
          </a:p>
          <a:p>
            <a:pPr indent="0" lvl="0" marL="82550" rtl="0" algn="l">
              <a:lnSpc>
                <a:spcPct val="115000"/>
              </a:lnSpc>
              <a:spcBef>
                <a:spcPts val="0"/>
              </a:spcBef>
              <a:spcAft>
                <a:spcPts val="0"/>
              </a:spcAft>
              <a:buSzPts val="2300"/>
              <a:buNone/>
            </a:pPr>
            <a:r>
              <a:rPr lang="en-GB" sz="2300" u="sng">
                <a:solidFill>
                  <a:schemeClr val="hlink"/>
                </a:solidFill>
                <a:hlinkClick r:id="rId3"/>
              </a:rPr>
              <a:t>https://tryhackme.com/r/room/crackthehash</a:t>
            </a:r>
            <a:r>
              <a:rPr lang="en-GB" sz="2300"/>
              <a:t> </a:t>
            </a:r>
            <a:endParaRPr/>
          </a:p>
          <a:p>
            <a:pPr indent="0" lvl="0" marL="82550" rtl="0" algn="l">
              <a:lnSpc>
                <a:spcPct val="115000"/>
              </a:lnSpc>
              <a:spcBef>
                <a:spcPts val="0"/>
              </a:spcBef>
              <a:spcAft>
                <a:spcPts val="0"/>
              </a:spcAft>
              <a:buSzPts val="2300"/>
              <a:buNone/>
            </a:pPr>
            <a:r>
              <a:rPr lang="en-GB" sz="2300"/>
              <a:t>Try hack me uses a virtual box that runs the Ubuntu distro of linux</a:t>
            </a:r>
            <a:endParaRPr sz="2300"/>
          </a:p>
          <a:p>
            <a:pPr indent="0" lvl="0" marL="82550" rtl="0" algn="l">
              <a:lnSpc>
                <a:spcPct val="115000"/>
              </a:lnSpc>
              <a:spcBef>
                <a:spcPts val="0"/>
              </a:spcBef>
              <a:spcAft>
                <a:spcPts val="0"/>
              </a:spcAft>
              <a:buSzPts val="2300"/>
              <a:buNone/>
            </a:pPr>
            <a:r>
              <a:rPr lang="en-GB" sz="2300"/>
              <a:t>You will need to create an account if you don’t already have one, then click on start attackbox.</a:t>
            </a:r>
            <a:endParaRPr sz="2300"/>
          </a:p>
          <a:p>
            <a:pPr indent="0" lvl="0" marL="82550" rtl="0" algn="l">
              <a:lnSpc>
                <a:spcPct val="115000"/>
              </a:lnSpc>
              <a:spcBef>
                <a:spcPts val="0"/>
              </a:spcBef>
              <a:spcAft>
                <a:spcPts val="0"/>
              </a:spcAft>
              <a:buSzPts val="2300"/>
              <a:buNone/>
            </a:pPr>
            <a:r>
              <a:rPr lang="en-GB" sz="2300"/>
              <a:t>Once running hashcat command, type s (and press enter) to get status info</a:t>
            </a:r>
            <a:endParaRPr sz="2300"/>
          </a:p>
        </p:txBody>
      </p:sp>
      <p:sp>
        <p:nvSpPr>
          <p:cNvPr id="107" name="Google Shape;107;p14"/>
          <p:cNvSpPr txBox="1"/>
          <p:nvPr>
            <p:ph type="title"/>
          </p:nvPr>
        </p:nvSpPr>
        <p:spPr>
          <a:xfrm>
            <a:off x="863250" y="95700"/>
            <a:ext cx="74175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Practice Cracking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joshua rylance</dc:creator>
</cp:coreProperties>
</file>