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arriecito" charset="1" panose="00000500000000000000"/>
      <p:regular r:id="rId19"/>
    </p:embeddedFont>
    <p:embeddedFont>
      <p:font typeface="Maven Pro" charset="1" panose="00000500000000000000"/>
      <p:regular r:id="rId20"/>
    </p:embeddedFont>
    <p:embeddedFont>
      <p:font typeface="Maven Pro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110" y="1222004"/>
            <a:ext cx="15331821" cy="5394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98"/>
              </a:lnSpc>
            </a:pPr>
            <a:r>
              <a:rPr lang="en-US" sz="16997">
                <a:solidFill>
                  <a:srgbClr val="252930"/>
                </a:solidFill>
                <a:latin typeface="Barriecito"/>
                <a:ea typeface="Barriecito"/>
                <a:cs typeface="Barriecito"/>
                <a:sym typeface="Barriecito"/>
              </a:rPr>
              <a:t>SPOTIFY SENTIMENT ANALYSIS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35984"/>
            <a:ext cx="10864763" cy="190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By:</a:t>
            </a:r>
          </a:p>
          <a:p>
            <a:pPr algn="just" marL="806667" indent="-403333" lvl="1">
              <a:lnSpc>
                <a:spcPts val="3736"/>
              </a:lnSpc>
              <a:buFont typeface="Arial"/>
              <a:buChar char="•"/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Shefali(500120337)</a:t>
            </a:r>
          </a:p>
          <a:p>
            <a:pPr algn="just" marL="806667" indent="-403333" lvl="1">
              <a:lnSpc>
                <a:spcPts val="3736"/>
              </a:lnSpc>
              <a:buFont typeface="Arial"/>
              <a:buChar char="•"/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Shivansh(500124854)</a:t>
            </a:r>
          </a:p>
          <a:p>
            <a:pPr algn="just" marL="806667" indent="-403333" lvl="1">
              <a:lnSpc>
                <a:spcPts val="3736"/>
              </a:lnSpc>
              <a:buFont typeface="Arial"/>
              <a:buChar char="•"/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Kartik(500120358)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7533" y="1035219"/>
            <a:ext cx="12113608" cy="91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b="true" sz="812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STREAMLIT APP DEMO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4979" y="2340233"/>
            <a:ext cx="7539021" cy="6059488"/>
          </a:xfrm>
          <a:custGeom>
            <a:avLst/>
            <a:gdLst/>
            <a:ahLst/>
            <a:cxnLst/>
            <a:rect r="r" b="b" t="t" l="l"/>
            <a:pathLst>
              <a:path h="6059488" w="7539021">
                <a:moveTo>
                  <a:pt x="0" y="0"/>
                </a:moveTo>
                <a:lnTo>
                  <a:pt x="7539021" y="0"/>
                </a:lnTo>
                <a:lnTo>
                  <a:pt x="7539021" y="6059488"/>
                </a:lnTo>
                <a:lnTo>
                  <a:pt x="0" y="60594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63146" y="2271700"/>
            <a:ext cx="8124854" cy="8495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9666" indent="-364833" lvl="1">
              <a:lnSpc>
                <a:spcPts val="6759"/>
              </a:lnSpc>
              <a:buFont typeface="Arial"/>
              <a:buChar char="•"/>
            </a:pPr>
            <a:r>
              <a:rPr lang="en-US" sz="337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Analyze lyrics or playlist descriptions in real-time</a:t>
            </a:r>
          </a:p>
          <a:p>
            <a:pPr algn="l" marL="729666" indent="-364833" lvl="1">
              <a:lnSpc>
                <a:spcPts val="6759"/>
              </a:lnSpc>
              <a:buFont typeface="Arial"/>
              <a:buChar char="•"/>
            </a:pPr>
            <a:r>
              <a:rPr lang="en-US" sz="337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Upload CSV for batch sentiment prediction</a:t>
            </a:r>
          </a:p>
          <a:p>
            <a:pPr algn="l" marL="729666" indent="-364833" lvl="1">
              <a:lnSpc>
                <a:spcPts val="6759"/>
              </a:lnSpc>
              <a:buFont typeface="Arial"/>
              <a:buChar char="•"/>
            </a:pPr>
            <a:r>
              <a:rPr lang="en-US" sz="337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Choose sentiment model: VADER, TextBlob, or ML Classifier</a:t>
            </a:r>
          </a:p>
          <a:p>
            <a:pPr algn="l" marL="729666" indent="-364833" lvl="1">
              <a:lnSpc>
                <a:spcPts val="6759"/>
              </a:lnSpc>
              <a:buFont typeface="Arial"/>
              <a:buChar char="•"/>
            </a:pPr>
            <a:r>
              <a:rPr lang="en-US" sz="337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37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View results with charts and sentiment labels</a:t>
            </a:r>
          </a:p>
          <a:p>
            <a:pPr algn="l" marL="729666" indent="-364833" lvl="1">
              <a:lnSpc>
                <a:spcPts val="6759"/>
              </a:lnSpc>
              <a:buFont typeface="Arial"/>
              <a:buChar char="•"/>
            </a:pPr>
            <a:r>
              <a:rPr lang="en-US" sz="337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Download results (CSV)</a:t>
            </a:r>
          </a:p>
          <a:p>
            <a:pPr algn="l">
              <a:lnSpc>
                <a:spcPts val="6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9836" y="800869"/>
            <a:ext cx="13063881" cy="197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b="true" sz="91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 SUMMARY</a:t>
            </a:r>
          </a:p>
          <a:p>
            <a:pPr algn="ctr">
              <a:lnSpc>
                <a:spcPts val="733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52838" y="625453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8427" y="2466681"/>
            <a:ext cx="6793349" cy="481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740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Visuals Recapped</a:t>
            </a:r>
          </a:p>
          <a:p>
            <a:pPr algn="ctr" marL="872740" indent="-436370" lvl="1">
              <a:lnSpc>
                <a:spcPts val="8084"/>
              </a:lnSpc>
              <a:buAutoNum type="arabicPeriod" startAt="1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combined_sentiment.xlsx</a:t>
            </a:r>
          </a:p>
          <a:p>
            <a:pPr algn="ctr" marL="872740" indent="-436370" lvl="1">
              <a:lnSpc>
                <a:spcPts val="8084"/>
              </a:lnSpc>
              <a:buAutoNum type="arabicPeriod" startAt="1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lyrics_sentiment.xlsx</a:t>
            </a:r>
          </a:p>
          <a:p>
            <a:pPr algn="ctr" marL="872740" indent="-436370" lvl="1">
              <a:lnSpc>
                <a:spcPts val="8084"/>
              </a:lnSpc>
              <a:buAutoNum type="arabicPeriod" startAt="1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playlists_sentiment.xlsx</a:t>
            </a:r>
          </a:p>
          <a:p>
            <a:pPr algn="ctr">
              <a:lnSpc>
                <a:spcPts val="525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671098" y="1835221"/>
            <a:ext cx="7356627" cy="8047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740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Overall Accuracy: ~83% (ML Model)</a:t>
            </a:r>
          </a:p>
          <a:p>
            <a:pPr algn="l" marL="872740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Sentiment Trends: Music is mostly positive, especially in lyrics</a:t>
            </a:r>
          </a:p>
          <a:p>
            <a:pPr algn="l" marL="872740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User Insight: Genre and mood alignment is clear</a:t>
            </a:r>
          </a:p>
          <a:p>
            <a:pPr algn="l">
              <a:lnSpc>
                <a:spcPts val="80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8901" y="1096458"/>
            <a:ext cx="13740399" cy="154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b="true" sz="72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 &amp; FUTURE SCOPE</a:t>
            </a:r>
          </a:p>
          <a:p>
            <a:pPr algn="ctr">
              <a:lnSpc>
                <a:spcPts val="576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878614"/>
            <a:ext cx="16230600" cy="2617054"/>
            <a:chOff x="0" y="0"/>
            <a:chExt cx="4274726" cy="689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689265"/>
            </a:xfrm>
            <a:custGeom>
              <a:avLst/>
              <a:gdLst/>
              <a:ahLst/>
              <a:cxnLst/>
              <a:rect r="r" b="b" t="t" l="l"/>
              <a:pathLst>
                <a:path h="68926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664938"/>
                  </a:lnTo>
                  <a:cubicBezTo>
                    <a:pt x="4274726" y="678374"/>
                    <a:pt x="4263834" y="689265"/>
                    <a:pt x="4250399" y="689265"/>
                  </a:cubicBezTo>
                  <a:lnTo>
                    <a:pt x="24327" y="689265"/>
                  </a:lnTo>
                  <a:cubicBezTo>
                    <a:pt x="10891" y="689265"/>
                    <a:pt x="0" y="678374"/>
                    <a:pt x="0" y="66493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727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61403" y="2802414"/>
            <a:ext cx="8691937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Achievements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Processed over 59k+ records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Applied dual NLP models + ML classifier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Built a full working Streamlit app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Created 12+ visualization charts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905243"/>
            <a:ext cx="16230600" cy="3851145"/>
            <a:chOff x="0" y="0"/>
            <a:chExt cx="4274726" cy="1014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1014293"/>
            </a:xfrm>
            <a:custGeom>
              <a:avLst/>
              <a:gdLst/>
              <a:ahLst/>
              <a:cxnLst/>
              <a:rect r="r" b="b" t="t" l="l"/>
              <a:pathLst>
                <a:path h="10142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89967"/>
                  </a:lnTo>
                  <a:cubicBezTo>
                    <a:pt x="4274726" y="1003402"/>
                    <a:pt x="4263834" y="1014293"/>
                    <a:pt x="4250399" y="1014293"/>
                  </a:cubicBezTo>
                  <a:lnTo>
                    <a:pt x="24327" y="1014293"/>
                  </a:lnTo>
                  <a:cubicBezTo>
                    <a:pt x="10891" y="1014293"/>
                    <a:pt x="0" y="1003402"/>
                    <a:pt x="0" y="98996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4726" cy="1052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1403" y="5829043"/>
            <a:ext cx="8691937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Future Work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 real-time Spotify API support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Support other languages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 audio feature analysis (tempo, genre tags)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 BERT or LSTM for deep sentiment learning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7324" y="3960171"/>
            <a:ext cx="6600079" cy="4269429"/>
            <a:chOff x="0" y="0"/>
            <a:chExt cx="8800105" cy="56925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66700"/>
              <a:ext cx="8800105" cy="944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7640" indent="-363820" lvl="1">
                <a:lnSpc>
                  <a:spcPts val="6740"/>
                </a:lnSpc>
                <a:buFont typeface="Arial"/>
                <a:buChar char="•"/>
              </a:pPr>
              <a:r>
                <a:rPr lang="en-US" sz="337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Problem statement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26717"/>
              <a:ext cx="8800105" cy="944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7640" indent="-363820" lvl="1">
                <a:lnSpc>
                  <a:spcPts val="6740"/>
                </a:lnSpc>
                <a:buFont typeface="Arial"/>
                <a:buChar char="•"/>
              </a:pPr>
              <a:r>
                <a:rPr lang="en-US" sz="337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Datasets used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320134"/>
              <a:ext cx="8800105" cy="9445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7640" indent="-363820" lvl="1">
                <a:lnSpc>
                  <a:spcPts val="6740"/>
                </a:lnSpc>
                <a:buFont typeface="Arial"/>
                <a:buChar char="•"/>
              </a:pPr>
              <a:r>
                <a:rPr lang="en-US" sz="337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Tools &amp; Techniques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13551"/>
              <a:ext cx="8800105" cy="2079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7640" indent="-363820" lvl="1">
                <a:lnSpc>
                  <a:spcPts val="6740"/>
                </a:lnSpc>
                <a:buFont typeface="Arial"/>
                <a:buChar char="•"/>
              </a:pPr>
              <a:r>
                <a:rPr lang="en-US" sz="337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Vaider sentiment analysis</a:t>
              </a:r>
            </a:p>
            <a:p>
              <a:pPr algn="just" marL="727640" indent="-363820" lvl="1">
                <a:lnSpc>
                  <a:spcPts val="6740"/>
                </a:lnSpc>
                <a:buFont typeface="Arial"/>
                <a:buChar char="•"/>
              </a:pPr>
              <a:r>
                <a:rPr lang="en-US" sz="3370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Textblob Analysis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901810" y="4010025"/>
            <a:ext cx="6357133" cy="5014959"/>
            <a:chOff x="0" y="0"/>
            <a:chExt cx="8476177" cy="668661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55582" y="-266700"/>
              <a:ext cx="8320595" cy="946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9667" indent="-364834" lvl="1">
                <a:lnSpc>
                  <a:spcPts val="6759"/>
                </a:lnSpc>
                <a:buFont typeface="Arial"/>
                <a:buChar char="•"/>
              </a:pPr>
              <a:r>
                <a:rPr lang="en-US" sz="3379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User Behaviour &amp;mood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7791" y="1030321"/>
              <a:ext cx="8320595" cy="946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9667" indent="-364834" lvl="1">
                <a:lnSpc>
                  <a:spcPts val="6759"/>
                </a:lnSpc>
                <a:buFont typeface="Arial"/>
                <a:buChar char="•"/>
              </a:pPr>
              <a:r>
                <a:rPr lang="en-US" sz="3379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Correlation Insights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27342"/>
              <a:ext cx="8320595" cy="4359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29667" indent="-364834" lvl="1">
                <a:lnSpc>
                  <a:spcPts val="6759"/>
                </a:lnSpc>
                <a:buFont typeface="Arial"/>
                <a:buChar char="•"/>
              </a:pPr>
              <a:r>
                <a:rPr lang="en-US" sz="3379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Streamlit App demo</a:t>
              </a:r>
            </a:p>
            <a:p>
              <a:pPr algn="just" marL="729667" indent="-364834" lvl="1">
                <a:lnSpc>
                  <a:spcPts val="6759"/>
                </a:lnSpc>
                <a:buFont typeface="Arial"/>
                <a:buChar char="•"/>
              </a:pPr>
              <a:r>
                <a:rPr lang="en-US" sz="3379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Results Summary</a:t>
              </a:r>
            </a:p>
            <a:p>
              <a:pPr algn="just" marL="729667" indent="-364834" lvl="1">
                <a:lnSpc>
                  <a:spcPts val="6759"/>
                </a:lnSpc>
                <a:buFont typeface="Arial"/>
                <a:buChar char="•"/>
              </a:pPr>
              <a:r>
                <a:rPr lang="en-US" sz="3379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 &amp; Future Scope</a:t>
              </a:r>
            </a:p>
            <a:p>
              <a:pPr algn="just">
                <a:lnSpc>
                  <a:spcPts val="67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26652" y="1812666"/>
            <a:ext cx="13174490" cy="132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b="true" sz="61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 TO SENTIMENT ANALYSIS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56017"/>
            <a:ext cx="706710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596087" y="1912981"/>
            <a:ext cx="11476347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567157"/>
            <a:ext cx="8115300" cy="497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9"/>
              </a:lnSpc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❓ Objective</a:t>
            </a:r>
          </a:p>
          <a:p>
            <a:pPr algn="l">
              <a:lnSpc>
                <a:spcPts val="5659"/>
              </a:lnSpc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To analyze and understand the emotional impact of music using sentiment analysis techniques.</a:t>
            </a:r>
          </a:p>
          <a:p>
            <a:pPr algn="l">
              <a:lnSpc>
                <a:spcPts val="5659"/>
              </a:lnSpc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Explore how user-generated content like lyrics, playlist names, and behavior reflects mood.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58350" y="3567157"/>
            <a:ext cx="8115300" cy="6189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9"/>
              </a:lnSpc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🧠 Why It Matters</a:t>
            </a:r>
          </a:p>
          <a:p>
            <a:pPr algn="l" marL="872740" indent="-436370" lvl="1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Music directly affects emotions, productivity, and mental health.</a:t>
            </a:r>
          </a:p>
          <a:p>
            <a:pPr algn="l" marL="872740" indent="-436370" lvl="1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Platforms like Spotify use personalization—our project aims to uncover patterns behind this personalization.</a:t>
            </a:r>
          </a:p>
          <a:p>
            <a:pPr algn="l">
              <a:lnSpc>
                <a:spcPts val="226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3589" y="2306030"/>
            <a:ext cx="15341724" cy="779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📁 1. Lyrics Dataset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Source: Kaggle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Fields: Song, Artist, Lyrics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for emotional tone detection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📁 2. Playlist Dataset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Source: GIthub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Fields: Title, Description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Reflects how users tag and group songs by mood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📁 3. User Behavior Dataset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Source: Kaggle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Fields: Age, Mood, Genre, Time of Listening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Helps relate personal context to sentiment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1115215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DATASETS USED: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6859" y="1323975"/>
            <a:ext cx="10839744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TOOLS &amp;TECHNIQUES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87966" y="5634529"/>
            <a:ext cx="11206575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3409" y="2604038"/>
            <a:ext cx="14039970" cy="6654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740" indent="-436370" lvl="1">
              <a:lnSpc>
                <a:spcPts val="5255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Programming &amp; Libraries</a:t>
            </a:r>
          </a:p>
          <a:p>
            <a:pPr algn="l">
              <a:lnSpc>
                <a:spcPts val="5255"/>
              </a:lnSpc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Python, Pandas, NumPy, Seaborn, Matplotlib</a:t>
            </a:r>
          </a:p>
          <a:p>
            <a:pPr algn="l" marL="872740" indent="-436370" lvl="1">
              <a:lnSpc>
                <a:spcPts val="5255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NLP &amp; ML Models</a:t>
            </a:r>
          </a:p>
          <a:p>
            <a:pPr algn="l">
              <a:lnSpc>
                <a:spcPts val="5255"/>
              </a:lnSpc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TextBlob &amp; VADER (Lexicon-based sentiment analysis)</a:t>
            </a:r>
          </a:p>
          <a:p>
            <a:pPr algn="l">
              <a:lnSpc>
                <a:spcPts val="5255"/>
              </a:lnSpc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TF-IDF + Logistic Regression (ML model, ~83% accuracy)</a:t>
            </a:r>
          </a:p>
          <a:p>
            <a:pPr algn="l" marL="872740" indent="-436370" lvl="1">
              <a:lnSpc>
                <a:spcPts val="5255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Visualization</a:t>
            </a:r>
          </a:p>
          <a:p>
            <a:pPr algn="l">
              <a:lnSpc>
                <a:spcPts val="5255"/>
              </a:lnSpc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Bar charts, Pie charts, Box plots, Heatmaps</a:t>
            </a:r>
          </a:p>
          <a:p>
            <a:pPr algn="l">
              <a:lnSpc>
                <a:spcPts val="5255"/>
              </a:lnSpc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</a:t>
            </a: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Built using Matplotlib &amp; Seaborn</a:t>
            </a:r>
          </a:p>
          <a:p>
            <a:pPr algn="l" marL="872740" indent="-436370" lvl="1">
              <a:lnSpc>
                <a:spcPts val="5255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Deployment</a:t>
            </a:r>
          </a:p>
          <a:p>
            <a:pPr algn="l">
              <a:lnSpc>
                <a:spcPts val="5255"/>
              </a:lnSpc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Streamlit for web app 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9800" y="899857"/>
            <a:ext cx="15413850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VADER SENTIMENT ANALYSIS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125511" y="2288540"/>
            <a:ext cx="12052111" cy="336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Key Insights</a:t>
            </a:r>
          </a:p>
          <a:p>
            <a:pPr algn="just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High occurrence of positive sentiment</a:t>
            </a:r>
          </a:p>
          <a:p>
            <a:pPr algn="just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Lyrics more emotionally expressive</a:t>
            </a:r>
          </a:p>
          <a:p>
            <a:pPr algn="just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Playlists slightly neutral/uplifting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Visuals Include: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919" y="5919662"/>
            <a:ext cx="7137276" cy="4107198"/>
          </a:xfrm>
          <a:custGeom>
            <a:avLst/>
            <a:gdLst/>
            <a:ahLst/>
            <a:cxnLst/>
            <a:rect r="r" b="b" t="t" l="l"/>
            <a:pathLst>
              <a:path h="4107198" w="7137276">
                <a:moveTo>
                  <a:pt x="0" y="0"/>
                </a:moveTo>
                <a:lnTo>
                  <a:pt x="7137276" y="0"/>
                </a:lnTo>
                <a:lnTo>
                  <a:pt x="7137276" y="4107199"/>
                </a:lnTo>
                <a:lnTo>
                  <a:pt x="0" y="41071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70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78484" y="6138660"/>
            <a:ext cx="3888200" cy="3888200"/>
          </a:xfrm>
          <a:custGeom>
            <a:avLst/>
            <a:gdLst/>
            <a:ahLst/>
            <a:cxnLst/>
            <a:rect r="r" b="b" t="t" l="l"/>
            <a:pathLst>
              <a:path h="3888200" w="3888200">
                <a:moveTo>
                  <a:pt x="0" y="0"/>
                </a:moveTo>
                <a:lnTo>
                  <a:pt x="3888200" y="0"/>
                </a:lnTo>
                <a:lnTo>
                  <a:pt x="3888200" y="3888201"/>
                </a:lnTo>
                <a:lnTo>
                  <a:pt x="0" y="38882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09093" y="6133475"/>
            <a:ext cx="6522668" cy="3893386"/>
          </a:xfrm>
          <a:custGeom>
            <a:avLst/>
            <a:gdLst/>
            <a:ahLst/>
            <a:cxnLst/>
            <a:rect r="r" b="b" t="t" l="l"/>
            <a:pathLst>
              <a:path h="3893386" w="6522668">
                <a:moveTo>
                  <a:pt x="0" y="0"/>
                </a:moveTo>
                <a:lnTo>
                  <a:pt x="6522667" y="0"/>
                </a:lnTo>
                <a:lnTo>
                  <a:pt x="6522667" y="3893386"/>
                </a:lnTo>
                <a:lnTo>
                  <a:pt x="0" y="3893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353" r="0" b="-235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14338" y="602947"/>
            <a:ext cx="10441907" cy="1732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TEXTBLOB ANALYSIS</a:t>
            </a:r>
          </a:p>
          <a:p>
            <a:pPr algn="ctr">
              <a:lnSpc>
                <a:spcPts val="6426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516220" y="1594207"/>
            <a:ext cx="6664575" cy="3434842"/>
            <a:chOff x="0" y="0"/>
            <a:chExt cx="1755279" cy="9046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55279" cy="904650"/>
            </a:xfrm>
            <a:custGeom>
              <a:avLst/>
              <a:gdLst/>
              <a:ahLst/>
              <a:cxnLst/>
              <a:rect r="r" b="b" t="t" l="l"/>
              <a:pathLst>
                <a:path h="904650" w="1755279">
                  <a:moveTo>
                    <a:pt x="59244" y="0"/>
                  </a:moveTo>
                  <a:lnTo>
                    <a:pt x="1696035" y="0"/>
                  </a:lnTo>
                  <a:cubicBezTo>
                    <a:pt x="1728755" y="0"/>
                    <a:pt x="1755279" y="26525"/>
                    <a:pt x="1755279" y="59244"/>
                  </a:cubicBezTo>
                  <a:lnTo>
                    <a:pt x="1755279" y="845406"/>
                  </a:lnTo>
                  <a:cubicBezTo>
                    <a:pt x="1755279" y="861118"/>
                    <a:pt x="1749037" y="876187"/>
                    <a:pt x="1737927" y="887298"/>
                  </a:cubicBezTo>
                  <a:cubicBezTo>
                    <a:pt x="1726816" y="898408"/>
                    <a:pt x="1711747" y="904650"/>
                    <a:pt x="1696035" y="904650"/>
                  </a:cubicBezTo>
                  <a:lnTo>
                    <a:pt x="59244" y="904650"/>
                  </a:lnTo>
                  <a:cubicBezTo>
                    <a:pt x="26525" y="904650"/>
                    <a:pt x="0" y="878125"/>
                    <a:pt x="0" y="845406"/>
                  </a:cubicBezTo>
                  <a:lnTo>
                    <a:pt x="0" y="59244"/>
                  </a:lnTo>
                  <a:cubicBezTo>
                    <a:pt x="0" y="26525"/>
                    <a:pt x="26525" y="0"/>
                    <a:pt x="59244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55279" cy="94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1792" y="1321346"/>
            <a:ext cx="6368906" cy="3980566"/>
          </a:xfrm>
          <a:custGeom>
            <a:avLst/>
            <a:gdLst/>
            <a:ahLst/>
            <a:cxnLst/>
            <a:rect r="r" b="b" t="t" l="l"/>
            <a:pathLst>
              <a:path h="3980566" w="6368906">
                <a:moveTo>
                  <a:pt x="0" y="0"/>
                </a:moveTo>
                <a:lnTo>
                  <a:pt x="6368905" y="0"/>
                </a:lnTo>
                <a:lnTo>
                  <a:pt x="6368905" y="3980566"/>
                </a:lnTo>
                <a:lnTo>
                  <a:pt x="0" y="39805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53189" y="5752896"/>
            <a:ext cx="7006111" cy="4003492"/>
          </a:xfrm>
          <a:custGeom>
            <a:avLst/>
            <a:gdLst/>
            <a:ahLst/>
            <a:cxnLst/>
            <a:rect r="r" b="b" t="t" l="l"/>
            <a:pathLst>
              <a:path h="4003492" w="7006111">
                <a:moveTo>
                  <a:pt x="0" y="0"/>
                </a:moveTo>
                <a:lnTo>
                  <a:pt x="7006111" y="0"/>
                </a:lnTo>
                <a:lnTo>
                  <a:pt x="7006111" y="4003492"/>
                </a:lnTo>
                <a:lnTo>
                  <a:pt x="0" y="40034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79425" y="5591028"/>
            <a:ext cx="6664575" cy="4165359"/>
          </a:xfrm>
          <a:custGeom>
            <a:avLst/>
            <a:gdLst/>
            <a:ahLst/>
            <a:cxnLst/>
            <a:rect r="r" b="b" t="t" l="l"/>
            <a:pathLst>
              <a:path h="4165359" w="6664575">
                <a:moveTo>
                  <a:pt x="0" y="0"/>
                </a:moveTo>
                <a:lnTo>
                  <a:pt x="6664575" y="0"/>
                </a:lnTo>
                <a:lnTo>
                  <a:pt x="6664575" y="4165360"/>
                </a:lnTo>
                <a:lnTo>
                  <a:pt x="0" y="41653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7002" y="1862911"/>
            <a:ext cx="6016031" cy="2859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8"/>
              </a:lnSpc>
            </a:pPr>
            <a:r>
              <a:rPr lang="en-US" sz="356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Key Features</a:t>
            </a:r>
          </a:p>
          <a:p>
            <a:pPr algn="ctr" marL="770608" indent="-385304" lvl="1">
              <a:lnSpc>
                <a:spcPts val="4568"/>
              </a:lnSpc>
              <a:buFont typeface="Arial"/>
              <a:buChar char="•"/>
            </a:pPr>
            <a:r>
              <a:rPr lang="en-US" sz="356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Polarity Score: -1 to +1 (Emotion)</a:t>
            </a:r>
          </a:p>
          <a:p>
            <a:pPr algn="ctr" marL="770608" indent="-385304" lvl="1">
              <a:lnSpc>
                <a:spcPts val="4568"/>
              </a:lnSpc>
              <a:buFont typeface="Arial"/>
              <a:buChar char="•"/>
            </a:pPr>
            <a:r>
              <a:rPr lang="en-US" sz="356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Subjectivity Score: 0 to 1 (Opinion-based)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060" y="2105025"/>
            <a:ext cx="8219327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Findings from Survey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Pop, Lo-fi, Indie = top genres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Listeners prefer music during Morning &amp; Night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Music influences both mood and concentration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4034" y="5410905"/>
            <a:ext cx="7579496" cy="4547697"/>
          </a:xfrm>
          <a:custGeom>
            <a:avLst/>
            <a:gdLst/>
            <a:ahLst/>
            <a:cxnLst/>
            <a:rect r="r" b="b" t="t" l="l"/>
            <a:pathLst>
              <a:path h="4547697" w="7579496">
                <a:moveTo>
                  <a:pt x="0" y="0"/>
                </a:moveTo>
                <a:lnTo>
                  <a:pt x="7579496" y="0"/>
                </a:lnTo>
                <a:lnTo>
                  <a:pt x="7579496" y="4547697"/>
                </a:lnTo>
                <a:lnTo>
                  <a:pt x="0" y="45476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74405" y="5192070"/>
            <a:ext cx="8061366" cy="4836819"/>
          </a:xfrm>
          <a:custGeom>
            <a:avLst/>
            <a:gdLst/>
            <a:ahLst/>
            <a:cxnLst/>
            <a:rect r="r" b="b" t="t" l="l"/>
            <a:pathLst>
              <a:path h="4836819" w="8061366">
                <a:moveTo>
                  <a:pt x="0" y="0"/>
                </a:moveTo>
                <a:lnTo>
                  <a:pt x="8061366" y="0"/>
                </a:lnTo>
                <a:lnTo>
                  <a:pt x="8061366" y="4836820"/>
                </a:lnTo>
                <a:lnTo>
                  <a:pt x="0" y="48368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13822" y="828435"/>
            <a:ext cx="13521949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USER BEHAVIOR &amp; MOOD</a:t>
            </a:r>
          </a:p>
          <a:p>
            <a:pPr algn="ctr">
              <a:lnSpc>
                <a:spcPts val="64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83657" y="4554438"/>
            <a:ext cx="7675643" cy="5117095"/>
          </a:xfrm>
          <a:custGeom>
            <a:avLst/>
            <a:gdLst/>
            <a:ahLst/>
            <a:cxnLst/>
            <a:rect r="r" b="b" t="t" l="l"/>
            <a:pathLst>
              <a:path h="5117095" w="7675643">
                <a:moveTo>
                  <a:pt x="0" y="0"/>
                </a:moveTo>
                <a:lnTo>
                  <a:pt x="7675643" y="0"/>
                </a:lnTo>
                <a:lnTo>
                  <a:pt x="7675643" y="5117095"/>
                </a:lnTo>
                <a:lnTo>
                  <a:pt x="0" y="51170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6220" y="4554438"/>
            <a:ext cx="8346147" cy="5216342"/>
          </a:xfrm>
          <a:custGeom>
            <a:avLst/>
            <a:gdLst/>
            <a:ahLst/>
            <a:cxnLst/>
            <a:rect r="r" b="b" t="t" l="l"/>
            <a:pathLst>
              <a:path h="5216342" w="8346147">
                <a:moveTo>
                  <a:pt x="0" y="0"/>
                </a:moveTo>
                <a:lnTo>
                  <a:pt x="8346147" y="0"/>
                </a:lnTo>
                <a:lnTo>
                  <a:pt x="8346147" y="5216342"/>
                </a:lnTo>
                <a:lnTo>
                  <a:pt x="0" y="52163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857375"/>
            <a:ext cx="14691626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Sentiment Score vs. Data Source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Combined all three datasets for broader sentiment correlation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Insight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Lyrics and playlists contribute differently to overall mood prediction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17297" y="906151"/>
            <a:ext cx="13017839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CORRELATION INSIGHTS</a:t>
            </a:r>
          </a:p>
          <a:p>
            <a:pPr algn="ctr">
              <a:lnSpc>
                <a:spcPts val="6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DAGkXpunNZ4</dc:identifier>
  <dcterms:modified xsi:type="dcterms:W3CDTF">2011-08-01T06:04:30Z</dcterms:modified>
  <cp:revision>1</cp:revision>
  <dc:title>Project presentation</dc:title>
</cp:coreProperties>
</file>