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1"/>
  </p:sldMasterIdLst>
  <p:notesMasterIdLst>
    <p:notesMasterId r:id="rId22"/>
  </p:notesMasterIdLst>
  <p:sldIdLst>
    <p:sldId id="256" r:id="rId2"/>
    <p:sldId id="257" r:id="rId3"/>
    <p:sldId id="258" r:id="rId4"/>
    <p:sldId id="274" r:id="rId5"/>
    <p:sldId id="271" r:id="rId6"/>
    <p:sldId id="270" r:id="rId7"/>
    <p:sldId id="272" r:id="rId8"/>
    <p:sldId id="259" r:id="rId9"/>
    <p:sldId id="260" r:id="rId10"/>
    <p:sldId id="261" r:id="rId11"/>
    <p:sldId id="269" r:id="rId12"/>
    <p:sldId id="262" r:id="rId13"/>
    <p:sldId id="264" r:id="rId14"/>
    <p:sldId id="263" r:id="rId15"/>
    <p:sldId id="267" r:id="rId16"/>
    <p:sldId id="266" r:id="rId17"/>
    <p:sldId id="265" r:id="rId18"/>
    <p:sldId id="268" r:id="rId19"/>
    <p:sldId id="275"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7"/>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78145-8181-0146-BA62-77B9016ED132}" type="datetimeFigureOut">
              <a:rPr lang="en-US" smtClean="0"/>
              <a:t>8/14/22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7E497-942F-AB4E-93F1-3799F26D2CBE}" type="slidenum">
              <a:rPr lang="en-US" smtClean="0"/>
              <a:t>‹#›</a:t>
            </a:fld>
            <a:endParaRPr lang="en-US"/>
          </a:p>
        </p:txBody>
      </p:sp>
    </p:spTree>
    <p:extLst>
      <p:ext uri="{BB962C8B-B14F-4D97-AF65-F5344CB8AC3E}">
        <p14:creationId xmlns:p14="http://schemas.microsoft.com/office/powerpoint/2010/main" val="3225745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87E497-942F-AB4E-93F1-3799F26D2CBE}" type="slidenum">
              <a:rPr lang="en-US" smtClean="0"/>
              <a:t>18</a:t>
            </a:fld>
            <a:endParaRPr lang="en-US"/>
          </a:p>
        </p:txBody>
      </p:sp>
    </p:spTree>
    <p:extLst>
      <p:ext uri="{BB962C8B-B14F-4D97-AF65-F5344CB8AC3E}">
        <p14:creationId xmlns:p14="http://schemas.microsoft.com/office/powerpoint/2010/main" val="2159198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E7404A4-DE62-1844-B366-5A77FBA9A58E}" type="datetimeFigureOut">
              <a:rPr lang="en-US" smtClean="0"/>
              <a:t>8/14/22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73B64F-C9CC-4243-B975-CE0DFE55C5EC}" type="slidenum">
              <a:rPr lang="en-US" smtClean="0"/>
              <a:t>‹#›</a:t>
            </a:fld>
            <a:endParaRPr lang="en-US"/>
          </a:p>
        </p:txBody>
      </p:sp>
    </p:spTree>
    <p:extLst>
      <p:ext uri="{BB962C8B-B14F-4D97-AF65-F5344CB8AC3E}">
        <p14:creationId xmlns:p14="http://schemas.microsoft.com/office/powerpoint/2010/main" val="42202116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404A4-DE62-1844-B366-5A77FBA9A58E}" type="datetimeFigureOut">
              <a:rPr lang="en-US" smtClean="0"/>
              <a:t>8/14/22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B64F-C9CC-4243-B975-CE0DFE55C5EC}" type="slidenum">
              <a:rPr lang="en-US" smtClean="0"/>
              <a:t>‹#›</a:t>
            </a:fld>
            <a:endParaRPr lang="en-US"/>
          </a:p>
        </p:txBody>
      </p:sp>
    </p:spTree>
    <p:extLst>
      <p:ext uri="{BB962C8B-B14F-4D97-AF65-F5344CB8AC3E}">
        <p14:creationId xmlns:p14="http://schemas.microsoft.com/office/powerpoint/2010/main" val="204954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404A4-DE62-1844-B366-5A77FBA9A58E}" type="datetimeFigureOut">
              <a:rPr lang="en-US" smtClean="0"/>
              <a:t>8/14/22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B64F-C9CC-4243-B975-CE0DFE55C5EC}" type="slidenum">
              <a:rPr lang="en-US" smtClean="0"/>
              <a:t>‹#›</a:t>
            </a:fld>
            <a:endParaRPr lang="en-US"/>
          </a:p>
        </p:txBody>
      </p:sp>
    </p:spTree>
    <p:extLst>
      <p:ext uri="{BB962C8B-B14F-4D97-AF65-F5344CB8AC3E}">
        <p14:creationId xmlns:p14="http://schemas.microsoft.com/office/powerpoint/2010/main" val="2056111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404A4-DE62-1844-B366-5A77FBA9A58E}" type="datetimeFigureOut">
              <a:rPr lang="en-US" smtClean="0"/>
              <a:t>8/14/22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73B64F-C9CC-4243-B975-CE0DFE55C5EC}" type="slidenum">
              <a:rPr lang="en-US" smtClean="0"/>
              <a:t>‹#›</a:t>
            </a:fld>
            <a:endParaRPr lang="en-US"/>
          </a:p>
        </p:txBody>
      </p:sp>
    </p:spTree>
    <p:extLst>
      <p:ext uri="{BB962C8B-B14F-4D97-AF65-F5344CB8AC3E}">
        <p14:creationId xmlns:p14="http://schemas.microsoft.com/office/powerpoint/2010/main" val="51764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E7404A4-DE62-1844-B366-5A77FBA9A58E}" type="datetimeFigureOut">
              <a:rPr lang="en-US" smtClean="0"/>
              <a:t>8/14/22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73B64F-C9CC-4243-B975-CE0DFE55C5EC}" type="slidenum">
              <a:rPr lang="en-US" smtClean="0"/>
              <a:t>‹#›</a:t>
            </a:fld>
            <a:endParaRPr lang="en-US"/>
          </a:p>
        </p:txBody>
      </p:sp>
    </p:spTree>
    <p:extLst>
      <p:ext uri="{BB962C8B-B14F-4D97-AF65-F5344CB8AC3E}">
        <p14:creationId xmlns:p14="http://schemas.microsoft.com/office/powerpoint/2010/main" val="38119743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E7404A4-DE62-1844-B366-5A77FBA9A58E}" type="datetimeFigureOut">
              <a:rPr lang="en-US" smtClean="0"/>
              <a:t>8/14/22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B73B64F-C9CC-4243-B975-CE0DFE55C5EC}" type="slidenum">
              <a:rPr lang="en-US" smtClean="0"/>
              <a:t>‹#›</a:t>
            </a:fld>
            <a:endParaRPr lang="en-US"/>
          </a:p>
        </p:txBody>
      </p:sp>
    </p:spTree>
    <p:extLst>
      <p:ext uri="{BB962C8B-B14F-4D97-AF65-F5344CB8AC3E}">
        <p14:creationId xmlns:p14="http://schemas.microsoft.com/office/powerpoint/2010/main" val="397639756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E7404A4-DE62-1844-B366-5A77FBA9A58E}" type="datetimeFigureOut">
              <a:rPr lang="en-US" smtClean="0"/>
              <a:t>8/14/22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73B64F-C9CC-4243-B975-CE0DFE55C5E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5830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7404A4-DE62-1844-B366-5A77FBA9A58E}" type="datetimeFigureOut">
              <a:rPr lang="en-US" smtClean="0"/>
              <a:t>8/14/22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73B64F-C9CC-4243-B975-CE0DFE55C5EC}" type="slidenum">
              <a:rPr lang="en-US" smtClean="0"/>
              <a:t>‹#›</a:t>
            </a:fld>
            <a:endParaRPr lang="en-US"/>
          </a:p>
        </p:txBody>
      </p:sp>
    </p:spTree>
    <p:extLst>
      <p:ext uri="{BB962C8B-B14F-4D97-AF65-F5344CB8AC3E}">
        <p14:creationId xmlns:p14="http://schemas.microsoft.com/office/powerpoint/2010/main" val="61128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404A4-DE62-1844-B366-5A77FBA9A58E}" type="datetimeFigureOut">
              <a:rPr lang="en-US" smtClean="0"/>
              <a:t>8/14/22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73B64F-C9CC-4243-B975-CE0DFE55C5EC}" type="slidenum">
              <a:rPr lang="en-US" smtClean="0"/>
              <a:t>‹#›</a:t>
            </a:fld>
            <a:endParaRPr lang="en-US"/>
          </a:p>
        </p:txBody>
      </p:sp>
    </p:spTree>
    <p:extLst>
      <p:ext uri="{BB962C8B-B14F-4D97-AF65-F5344CB8AC3E}">
        <p14:creationId xmlns:p14="http://schemas.microsoft.com/office/powerpoint/2010/main" val="56601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E7404A4-DE62-1844-B366-5A77FBA9A58E}" type="datetimeFigureOut">
              <a:rPr lang="en-US" smtClean="0"/>
              <a:t>8/14/22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B73B64F-C9CC-4243-B975-CE0DFE55C5EC}" type="slidenum">
              <a:rPr lang="en-US" smtClean="0"/>
              <a:t>‹#›</a:t>
            </a:fld>
            <a:endParaRPr lang="en-US"/>
          </a:p>
        </p:txBody>
      </p:sp>
    </p:spTree>
    <p:extLst>
      <p:ext uri="{BB962C8B-B14F-4D97-AF65-F5344CB8AC3E}">
        <p14:creationId xmlns:p14="http://schemas.microsoft.com/office/powerpoint/2010/main" val="328607944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E7404A4-DE62-1844-B366-5A77FBA9A58E}" type="datetimeFigureOut">
              <a:rPr lang="en-US" smtClean="0"/>
              <a:t>8/14/22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B73B64F-C9CC-4243-B975-CE0DFE55C5EC}" type="slidenum">
              <a:rPr lang="en-US" smtClean="0"/>
              <a:t>‹#›</a:t>
            </a:fld>
            <a:endParaRPr lang="en-US"/>
          </a:p>
        </p:txBody>
      </p:sp>
    </p:spTree>
    <p:extLst>
      <p:ext uri="{BB962C8B-B14F-4D97-AF65-F5344CB8AC3E}">
        <p14:creationId xmlns:p14="http://schemas.microsoft.com/office/powerpoint/2010/main" val="145365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E7404A4-DE62-1844-B366-5A77FBA9A58E}" type="datetimeFigureOut">
              <a:rPr lang="en-US" smtClean="0"/>
              <a:t>8/14/22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B73B64F-C9CC-4243-B975-CE0DFE55C5EC}" type="slidenum">
              <a:rPr lang="en-US" smtClean="0"/>
              <a:t>‹#›</a:t>
            </a:fld>
            <a:endParaRPr lang="en-US"/>
          </a:p>
        </p:txBody>
      </p:sp>
    </p:spTree>
    <p:extLst>
      <p:ext uri="{BB962C8B-B14F-4D97-AF65-F5344CB8AC3E}">
        <p14:creationId xmlns:p14="http://schemas.microsoft.com/office/powerpoint/2010/main" val="3543788335"/>
      </p:ext>
    </p:extLst>
  </p:cSld>
  <p:clrMap bg1="lt1" tx1="dk1" bg2="lt2" tx2="dk2" accent1="accent1" accent2="accent2" accent3="accent3" accent4="accent4" accent5="accent5" accent6="accent6" hlink="hlink" folHlink="folHlink"/>
  <p:sldLayoutIdLst>
    <p:sldLayoutId id="2147484476" r:id="rId1"/>
    <p:sldLayoutId id="2147484477" r:id="rId2"/>
    <p:sldLayoutId id="2147484478" r:id="rId3"/>
    <p:sldLayoutId id="2147484479" r:id="rId4"/>
    <p:sldLayoutId id="2147484480" r:id="rId5"/>
    <p:sldLayoutId id="2147484481" r:id="rId6"/>
    <p:sldLayoutId id="2147484482" r:id="rId7"/>
    <p:sldLayoutId id="2147484483" r:id="rId8"/>
    <p:sldLayoutId id="2147484484" r:id="rId9"/>
    <p:sldLayoutId id="2147484485" r:id="rId10"/>
    <p:sldLayoutId id="214748448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owardsdatascience.com/train-test-split-and-cross-validation-in-python-80b61beca4b6"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BD754F-EDE6-C1AE-4CE4-AD74DF61DB3E}"/>
              </a:ext>
            </a:extLst>
          </p:cNvPr>
          <p:cNvPicPr>
            <a:picLocks noChangeAspect="1"/>
          </p:cNvPicPr>
          <p:nvPr/>
        </p:nvPicPr>
        <p:blipFill rotWithShape="1">
          <a:blip r:embed="rId2">
            <a:duotone>
              <a:schemeClr val="accent2">
                <a:shade val="45000"/>
                <a:satMod val="135000"/>
              </a:schemeClr>
              <a:prstClr val="white"/>
            </a:duotone>
            <a:alphaModFix amt="50000"/>
          </a:blip>
          <a:srcRect t="29696" b="12612"/>
          <a:stretch/>
        </p:blipFill>
        <p:spPr>
          <a:xfrm>
            <a:off x="0" y="332520"/>
            <a:ext cx="12191980" cy="6857990"/>
          </a:xfrm>
          <a:prstGeom prst="rect">
            <a:avLst/>
          </a:prstGeom>
        </p:spPr>
      </p:pic>
      <p:sp>
        <p:nvSpPr>
          <p:cNvPr id="2" name="Title 1">
            <a:extLst>
              <a:ext uri="{FF2B5EF4-FFF2-40B4-BE49-F238E27FC236}">
                <a16:creationId xmlns:a16="http://schemas.microsoft.com/office/drawing/2014/main" id="{2062D68D-7515-9152-0162-9753D8DAA62E}"/>
              </a:ext>
            </a:extLst>
          </p:cNvPr>
          <p:cNvSpPr>
            <a:spLocks noGrp="1"/>
          </p:cNvSpPr>
          <p:nvPr>
            <p:ph type="ctrTitle"/>
          </p:nvPr>
        </p:nvSpPr>
        <p:spPr>
          <a:xfrm>
            <a:off x="1600200" y="2386744"/>
            <a:ext cx="8991600" cy="1645920"/>
          </a:xfrm>
        </p:spPr>
        <p:txBody>
          <a:bodyPr>
            <a:normAutofit/>
          </a:bodyPr>
          <a:lstStyle/>
          <a:p>
            <a:r>
              <a:rPr lang="en-US" dirty="0"/>
              <a:t>Linear regression model</a:t>
            </a:r>
            <a:br>
              <a:rPr lang="en-US" dirty="0"/>
            </a:br>
            <a:r>
              <a:rPr lang="en-US" dirty="0"/>
              <a:t>market timing</a:t>
            </a:r>
          </a:p>
        </p:txBody>
      </p:sp>
      <p:sp>
        <p:nvSpPr>
          <p:cNvPr id="3" name="Subtitle 2">
            <a:extLst>
              <a:ext uri="{FF2B5EF4-FFF2-40B4-BE49-F238E27FC236}">
                <a16:creationId xmlns:a16="http://schemas.microsoft.com/office/drawing/2014/main" id="{8C8BFFB1-3D67-8E23-0E85-D7CDCEDEF292}"/>
              </a:ext>
            </a:extLst>
          </p:cNvPr>
          <p:cNvSpPr>
            <a:spLocks noGrp="1"/>
          </p:cNvSpPr>
          <p:nvPr>
            <p:ph type="subTitle" idx="1"/>
          </p:nvPr>
        </p:nvSpPr>
        <p:spPr>
          <a:xfrm>
            <a:off x="1600200" y="4352544"/>
            <a:ext cx="9325099" cy="1977004"/>
          </a:xfrm>
        </p:spPr>
        <p:txBody>
          <a:bodyPr>
            <a:normAutofit lnSpcReduction="10000"/>
          </a:bodyPr>
          <a:lstStyle/>
          <a:p>
            <a:r>
              <a:rPr lang="en-US" b="1" dirty="0">
                <a:solidFill>
                  <a:schemeClr val="bg1"/>
                </a:solidFill>
              </a:rPr>
              <a:t>FIN 9891-Machine Learning in Investments (Group 6)</a:t>
            </a:r>
          </a:p>
          <a:p>
            <a:r>
              <a:rPr lang="en-US" b="1" dirty="0">
                <a:solidFill>
                  <a:schemeClr val="bg1"/>
                </a:solidFill>
              </a:rPr>
              <a:t>Shefali Katoch</a:t>
            </a:r>
          </a:p>
          <a:p>
            <a:r>
              <a:rPr lang="en-US" b="1" dirty="0">
                <a:solidFill>
                  <a:schemeClr val="bg1"/>
                </a:solidFill>
              </a:rPr>
              <a:t>Luke Rhodes</a:t>
            </a:r>
          </a:p>
          <a:p>
            <a:r>
              <a:rPr lang="en-US" b="1" dirty="0">
                <a:solidFill>
                  <a:schemeClr val="bg1"/>
                </a:solidFill>
              </a:rPr>
              <a:t>Jake Johnson</a:t>
            </a:r>
          </a:p>
          <a:p>
            <a:r>
              <a:rPr lang="en-US" b="1" dirty="0">
                <a:solidFill>
                  <a:schemeClr val="bg1"/>
                </a:solidFill>
              </a:rPr>
              <a:t>Sharif Rashid</a:t>
            </a:r>
          </a:p>
        </p:txBody>
      </p:sp>
    </p:spTree>
    <p:extLst>
      <p:ext uri="{BB962C8B-B14F-4D97-AF65-F5344CB8AC3E}">
        <p14:creationId xmlns:p14="http://schemas.microsoft.com/office/powerpoint/2010/main" val="2409778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1500"/>
                                  </p:stCondLst>
                                  <p:iterate>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7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1500"/>
                                  </p:stCondLst>
                                  <p:iterate>
                                    <p:tmPct val="100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7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1500"/>
                                  </p:stCondLst>
                                  <p:iterate>
                                    <p:tmPct val="10000"/>
                                  </p:iterate>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7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057DF1BB-0B59-7875-FBA7-D594AEC652FF}"/>
              </a:ext>
            </a:extLst>
          </p:cNvPr>
          <p:cNvPicPr>
            <a:picLocks noChangeAspect="1"/>
          </p:cNvPicPr>
          <p:nvPr/>
        </p:nvPicPr>
        <p:blipFill rotWithShape="1">
          <a:blip r:embed="rId2"/>
          <a:srcRect l="7125"/>
          <a:stretch/>
        </p:blipFill>
        <p:spPr>
          <a:xfrm>
            <a:off x="29271" y="411925"/>
            <a:ext cx="5303984" cy="2914650"/>
          </a:xfrm>
          <a:prstGeom prst="rect">
            <a:avLst/>
          </a:prstGeom>
        </p:spPr>
      </p:pic>
      <p:sp>
        <p:nvSpPr>
          <p:cNvPr id="17" name="Rectangle 16">
            <a:extLst>
              <a:ext uri="{FF2B5EF4-FFF2-40B4-BE49-F238E27FC236}">
                <a16:creationId xmlns:a16="http://schemas.microsoft.com/office/drawing/2014/main" id="{DCD3F51F-E0F2-41F0-9EAD-111C87DFF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DDF13-BC5D-0CDF-9703-6070B6925DD3}"/>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en-US"/>
              <a:t>sAVING</a:t>
            </a:r>
            <a:r>
              <a:rPr lang="en-US" dirty="0"/>
              <a:t> AND LOADING IN PICKLE FILE</a:t>
            </a:r>
          </a:p>
        </p:txBody>
      </p:sp>
      <p:pic>
        <p:nvPicPr>
          <p:cNvPr id="7" name="Picture 6" descr="Graphical user interface, text, application&#10;&#10;Description automatically generated">
            <a:extLst>
              <a:ext uri="{FF2B5EF4-FFF2-40B4-BE49-F238E27FC236}">
                <a16:creationId xmlns:a16="http://schemas.microsoft.com/office/drawing/2014/main" id="{6D537837-C903-D4E2-4278-ED34CE1290F7}"/>
              </a:ext>
            </a:extLst>
          </p:cNvPr>
          <p:cNvPicPr>
            <a:picLocks noChangeAspect="1"/>
          </p:cNvPicPr>
          <p:nvPr/>
        </p:nvPicPr>
        <p:blipFill rotWithShape="1">
          <a:blip r:embed="rId3"/>
          <a:srcRect l="8882"/>
          <a:stretch/>
        </p:blipFill>
        <p:spPr>
          <a:xfrm>
            <a:off x="105525" y="3960049"/>
            <a:ext cx="5024615" cy="1491865"/>
          </a:xfrm>
          <a:prstGeom prst="rect">
            <a:avLst/>
          </a:prstGeom>
        </p:spPr>
      </p:pic>
      <p:sp>
        <p:nvSpPr>
          <p:cNvPr id="3" name="Content Placeholder 2">
            <a:extLst>
              <a:ext uri="{FF2B5EF4-FFF2-40B4-BE49-F238E27FC236}">
                <a16:creationId xmlns:a16="http://schemas.microsoft.com/office/drawing/2014/main" id="{73418A48-8810-53BF-0A1A-0B01D50085FB}"/>
              </a:ext>
            </a:extLst>
          </p:cNvPr>
          <p:cNvSpPr>
            <a:spLocks noGrp="1"/>
          </p:cNvSpPr>
          <p:nvPr>
            <p:ph idx="1"/>
          </p:nvPr>
        </p:nvSpPr>
        <p:spPr>
          <a:xfrm>
            <a:off x="6119732" y="2858703"/>
            <a:ext cx="5285791" cy="3042547"/>
          </a:xfrm>
        </p:spPr>
        <p:txBody>
          <a:bodyPr>
            <a:normAutofit/>
          </a:bodyPr>
          <a:lstStyle/>
          <a:p>
            <a:r>
              <a:rPr lang="en-US">
                <a:solidFill>
                  <a:srgbClr val="FFFFFF"/>
                </a:solidFill>
              </a:rPr>
              <a:t>The cons of train test splits that the it's highly dependant on which dataset is trained and tested. One way to approach this problem is to train multiple models and get the highest accuracy model.</a:t>
            </a:r>
          </a:p>
          <a:p>
            <a:endParaRPr lang="en-US">
              <a:solidFill>
                <a:srgbClr val="FFFFFF"/>
              </a:solidFill>
            </a:endParaRPr>
          </a:p>
        </p:txBody>
      </p:sp>
    </p:spTree>
    <p:extLst>
      <p:ext uri="{BB962C8B-B14F-4D97-AF65-F5344CB8AC3E}">
        <p14:creationId xmlns:p14="http://schemas.microsoft.com/office/powerpoint/2010/main" val="3821429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F8FD-E7C9-4175-6F70-683D197CB19F}"/>
              </a:ext>
            </a:extLst>
          </p:cNvPr>
          <p:cNvSpPr>
            <a:spLocks noGrp="1"/>
          </p:cNvSpPr>
          <p:nvPr>
            <p:ph type="title"/>
          </p:nvPr>
        </p:nvSpPr>
        <p:spPr>
          <a:xfrm>
            <a:off x="5498590" y="988741"/>
            <a:ext cx="5888754" cy="4880518"/>
          </a:xfrm>
          <a:noFill/>
          <a:ln>
            <a:noFill/>
          </a:ln>
        </p:spPr>
        <p:txBody>
          <a:bodyPr vert="horz" wrap="square" lIns="274320" tIns="182880" rIns="274320" bIns="182880" rtlCol="0" anchor="ctr" anchorCtr="1">
            <a:normAutofit/>
          </a:bodyPr>
          <a:lstStyle/>
          <a:p>
            <a:pPr algn="l"/>
            <a:r>
              <a:rPr lang="en-US" sz="4800" kern="1200" cap="all" spc="200" baseline="0">
                <a:solidFill>
                  <a:schemeClr val="tx1"/>
                </a:solidFill>
                <a:latin typeface="+mj-lt"/>
                <a:ea typeface="+mj-ea"/>
                <a:cs typeface="+mj-cs"/>
              </a:rPr>
              <a:t>Performance summary</a:t>
            </a:r>
            <a:endParaRPr lang="en-US" sz="4800" kern="1200" cap="all" spc="200" baseline="0" dirty="0">
              <a:solidFill>
                <a:schemeClr val="tx1"/>
              </a:solidFill>
              <a:latin typeface="+mj-lt"/>
              <a:ea typeface="+mj-ea"/>
              <a:cs typeface="+mj-cs"/>
            </a:endParaRPr>
          </a:p>
        </p:txBody>
      </p:sp>
      <p:sp>
        <p:nvSpPr>
          <p:cNvPr id="30" name="Rectangle 25">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1" name="Rectangle 27">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24337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8D7570-2154-0102-8265-B077378F36AF}"/>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chor="ctr">
            <a:normAutofit/>
          </a:bodyPr>
          <a:lstStyle/>
          <a:p>
            <a:r>
              <a:rPr lang="en-US" dirty="0"/>
              <a:t>model accuracy</a:t>
            </a:r>
          </a:p>
        </p:txBody>
      </p:sp>
      <p:sp>
        <p:nvSpPr>
          <p:cNvPr id="5" name="TextBox 4">
            <a:extLst>
              <a:ext uri="{FF2B5EF4-FFF2-40B4-BE49-F238E27FC236}">
                <a16:creationId xmlns:a16="http://schemas.microsoft.com/office/drawing/2014/main" id="{064A128B-465D-1DB9-D0F6-56215CEAB433}"/>
              </a:ext>
            </a:extLst>
          </p:cNvPr>
          <p:cNvSpPr txBox="1"/>
          <p:nvPr/>
        </p:nvSpPr>
        <p:spPr>
          <a:xfrm>
            <a:off x="804672" y="2858703"/>
            <a:ext cx="4475892" cy="3042547"/>
          </a:xfrm>
          <a:prstGeom prst="rect">
            <a:avLst/>
          </a:prstGeom>
        </p:spPr>
        <p:txBody>
          <a:bodyPr vert="horz" lIns="91440" tIns="45720" rIns="91440" bIns="45720" rtlCol="0">
            <a:normAutofit/>
          </a:bodyPr>
          <a:lstStyle>
            <a:defPPr>
              <a:defRPr lang="en-US"/>
            </a:defPPr>
            <a:lvl1pPr>
              <a:defRPr b="1" i="0" u="none" strike="noStrike">
                <a:solidFill>
                  <a:schemeClr val="bg1"/>
                </a:solidFill>
                <a:effectLst/>
                <a:latin typeface="-apple-system"/>
              </a:defRPr>
            </a:lvl1pPr>
          </a:lstStyle>
          <a:p>
            <a:pPr defTabSz="914400">
              <a:spcBef>
                <a:spcPts val="1000"/>
              </a:spcBef>
              <a:buClr>
                <a:schemeClr val="accent2"/>
              </a:buClr>
            </a:pPr>
            <a:r>
              <a:rPr lang="en-US" dirty="0">
                <a:solidFill>
                  <a:srgbClr val="FFFFFF"/>
                </a:solidFill>
                <a:latin typeface="+mn-lt"/>
              </a:rPr>
              <a:t>An average accuracy score of 50%+ suggests that the classifier model is effective.</a:t>
            </a:r>
          </a:p>
        </p:txBody>
      </p:sp>
      <p:sp>
        <p:nvSpPr>
          <p:cNvPr id="26" name="Rectangle 25">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7">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4246C759-434B-84E3-06C8-9F47ABC02D3F}"/>
              </a:ext>
            </a:extLst>
          </p:cNvPr>
          <p:cNvGraphicFramePr>
            <a:graphicFrameLocks noGrp="1"/>
          </p:cNvGraphicFramePr>
          <p:nvPr>
            <p:ph idx="1"/>
            <p:extLst>
              <p:ext uri="{D42A27DB-BD31-4B8C-83A1-F6EECF244321}">
                <p14:modId xmlns:p14="http://schemas.microsoft.com/office/powerpoint/2010/main" val="2057774710"/>
              </p:ext>
            </p:extLst>
          </p:nvPr>
        </p:nvGraphicFramePr>
        <p:xfrm>
          <a:off x="7231144" y="970949"/>
          <a:ext cx="3826665" cy="4599435"/>
        </p:xfrm>
        <a:graphic>
          <a:graphicData uri="http://schemas.openxmlformats.org/drawingml/2006/table">
            <a:tbl>
              <a:tblPr firstRow="1" bandRow="1">
                <a:tableStyleId>{00A15C55-8517-42AA-B614-E9B94910E393}</a:tableStyleId>
              </a:tblPr>
              <a:tblGrid>
                <a:gridCol w="1654135">
                  <a:extLst>
                    <a:ext uri="{9D8B030D-6E8A-4147-A177-3AD203B41FA5}">
                      <a16:colId xmlns:a16="http://schemas.microsoft.com/office/drawing/2014/main" val="3318867197"/>
                    </a:ext>
                  </a:extLst>
                </a:gridCol>
                <a:gridCol w="2172530">
                  <a:extLst>
                    <a:ext uri="{9D8B030D-6E8A-4147-A177-3AD203B41FA5}">
                      <a16:colId xmlns:a16="http://schemas.microsoft.com/office/drawing/2014/main" val="1126352308"/>
                    </a:ext>
                  </a:extLst>
                </a:gridCol>
              </a:tblGrid>
              <a:tr h="1172410">
                <a:tc>
                  <a:txBody>
                    <a:bodyPr/>
                    <a:lstStyle/>
                    <a:p>
                      <a:r>
                        <a:rPr lang="en-US" sz="3200" b="1" i="0" u="none" strike="noStrike" kern="1200">
                          <a:solidFill>
                            <a:schemeClr val="bg1"/>
                          </a:solidFill>
                          <a:effectLst/>
                          <a:latin typeface="-apple-system"/>
                          <a:ea typeface="+mn-ea"/>
                          <a:cs typeface="+mn-cs"/>
                        </a:rPr>
                        <a:t>Stock</a:t>
                      </a:r>
                    </a:p>
                  </a:txBody>
                  <a:tcPr marL="161874" marR="161874" marT="80937" marB="80937">
                    <a:solidFill>
                      <a:schemeClr val="accent2"/>
                    </a:solidFill>
                  </a:tcPr>
                </a:tc>
                <a:tc>
                  <a:txBody>
                    <a:bodyPr/>
                    <a:lstStyle/>
                    <a:p>
                      <a:r>
                        <a:rPr lang="en-US" sz="3200">
                          <a:solidFill>
                            <a:schemeClr val="bg1"/>
                          </a:solidFill>
                        </a:rPr>
                        <a:t>Accuracy </a:t>
                      </a:r>
                      <a:r>
                        <a:rPr lang="en-US" sz="3200" b="1" i="0" u="none" strike="noStrike" kern="1200">
                          <a:solidFill>
                            <a:schemeClr val="bg1"/>
                          </a:solidFill>
                          <a:effectLst/>
                          <a:latin typeface="-apple-system"/>
                          <a:ea typeface="+mn-ea"/>
                          <a:cs typeface="+mn-cs"/>
                        </a:rPr>
                        <a:t>score</a:t>
                      </a:r>
                    </a:p>
                  </a:txBody>
                  <a:tcPr marL="161874" marR="161874" marT="80937" marB="80937">
                    <a:solidFill>
                      <a:schemeClr val="accent2"/>
                    </a:solidFill>
                  </a:tcPr>
                </a:tc>
                <a:extLst>
                  <a:ext uri="{0D108BD9-81ED-4DB2-BD59-A6C34878D82A}">
                    <a16:rowId xmlns:a16="http://schemas.microsoft.com/office/drawing/2014/main" val="1435372486"/>
                  </a:ext>
                </a:extLst>
              </a:tr>
              <a:tr h="685405">
                <a:tc>
                  <a:txBody>
                    <a:bodyPr/>
                    <a:lstStyle/>
                    <a:p>
                      <a:r>
                        <a:rPr lang="en-US" sz="3200">
                          <a:solidFill>
                            <a:schemeClr val="bg1"/>
                          </a:solidFill>
                        </a:rPr>
                        <a:t>AAPL</a:t>
                      </a:r>
                    </a:p>
                  </a:txBody>
                  <a:tcPr marL="161874" marR="161874" marT="80937" marB="80937">
                    <a:solidFill>
                      <a:schemeClr val="accent2"/>
                    </a:solidFill>
                  </a:tcPr>
                </a:tc>
                <a:tc>
                  <a:txBody>
                    <a:bodyPr/>
                    <a:lstStyle/>
                    <a:p>
                      <a:r>
                        <a:rPr lang="en-US" sz="3200">
                          <a:solidFill>
                            <a:schemeClr val="bg1"/>
                          </a:solidFill>
                        </a:rPr>
                        <a:t>79.33%</a:t>
                      </a:r>
                    </a:p>
                  </a:txBody>
                  <a:tcPr marL="161874" marR="161874" marT="80937" marB="80937">
                    <a:solidFill>
                      <a:schemeClr val="accent2"/>
                    </a:solidFill>
                  </a:tcPr>
                </a:tc>
                <a:extLst>
                  <a:ext uri="{0D108BD9-81ED-4DB2-BD59-A6C34878D82A}">
                    <a16:rowId xmlns:a16="http://schemas.microsoft.com/office/drawing/2014/main" val="2313596061"/>
                  </a:ext>
                </a:extLst>
              </a:tr>
              <a:tr h="685405">
                <a:tc>
                  <a:txBody>
                    <a:bodyPr/>
                    <a:lstStyle/>
                    <a:p>
                      <a:r>
                        <a:rPr lang="en-US" sz="3200">
                          <a:solidFill>
                            <a:schemeClr val="bg1"/>
                          </a:solidFill>
                        </a:rPr>
                        <a:t>AMZN</a:t>
                      </a:r>
                    </a:p>
                  </a:txBody>
                  <a:tcPr marL="161874" marR="161874" marT="80937" marB="80937">
                    <a:solidFill>
                      <a:schemeClr val="accent2"/>
                    </a:solidFill>
                  </a:tcPr>
                </a:tc>
                <a:tc>
                  <a:txBody>
                    <a:bodyPr/>
                    <a:lstStyle/>
                    <a:p>
                      <a:r>
                        <a:rPr lang="en-US" sz="3200">
                          <a:solidFill>
                            <a:schemeClr val="bg1"/>
                          </a:solidFill>
                        </a:rPr>
                        <a:t>88.87%</a:t>
                      </a:r>
                    </a:p>
                  </a:txBody>
                  <a:tcPr marL="161874" marR="161874" marT="80937" marB="80937">
                    <a:solidFill>
                      <a:schemeClr val="accent2"/>
                    </a:solidFill>
                  </a:tcPr>
                </a:tc>
                <a:extLst>
                  <a:ext uri="{0D108BD9-81ED-4DB2-BD59-A6C34878D82A}">
                    <a16:rowId xmlns:a16="http://schemas.microsoft.com/office/drawing/2014/main" val="1538759767"/>
                  </a:ext>
                </a:extLst>
              </a:tr>
              <a:tr h="685405">
                <a:tc>
                  <a:txBody>
                    <a:bodyPr/>
                    <a:lstStyle/>
                    <a:p>
                      <a:r>
                        <a:rPr lang="en-US" sz="3200">
                          <a:solidFill>
                            <a:schemeClr val="bg1"/>
                          </a:solidFill>
                        </a:rPr>
                        <a:t>NVDA</a:t>
                      </a:r>
                    </a:p>
                  </a:txBody>
                  <a:tcPr marL="161874" marR="161874" marT="80937" marB="80937">
                    <a:solidFill>
                      <a:schemeClr val="accent2"/>
                    </a:solidFill>
                  </a:tcPr>
                </a:tc>
                <a:tc>
                  <a:txBody>
                    <a:bodyPr/>
                    <a:lstStyle/>
                    <a:p>
                      <a:r>
                        <a:rPr lang="en-US" sz="3200">
                          <a:solidFill>
                            <a:schemeClr val="bg1"/>
                          </a:solidFill>
                        </a:rPr>
                        <a:t>73.38%</a:t>
                      </a:r>
                    </a:p>
                  </a:txBody>
                  <a:tcPr marL="161874" marR="161874" marT="80937" marB="80937">
                    <a:solidFill>
                      <a:schemeClr val="accent2"/>
                    </a:solidFill>
                  </a:tcPr>
                </a:tc>
                <a:extLst>
                  <a:ext uri="{0D108BD9-81ED-4DB2-BD59-A6C34878D82A}">
                    <a16:rowId xmlns:a16="http://schemas.microsoft.com/office/drawing/2014/main" val="3066574129"/>
                  </a:ext>
                </a:extLst>
              </a:tr>
              <a:tr h="685405">
                <a:tc>
                  <a:txBody>
                    <a:bodyPr/>
                    <a:lstStyle/>
                    <a:p>
                      <a:r>
                        <a:rPr lang="en-US" sz="3200">
                          <a:solidFill>
                            <a:schemeClr val="bg1"/>
                          </a:solidFill>
                        </a:rPr>
                        <a:t>TSLA</a:t>
                      </a:r>
                    </a:p>
                  </a:txBody>
                  <a:tcPr marL="161874" marR="161874" marT="80937" marB="80937">
                    <a:solidFill>
                      <a:schemeClr val="accent2"/>
                    </a:solidFill>
                  </a:tcPr>
                </a:tc>
                <a:tc>
                  <a:txBody>
                    <a:bodyPr/>
                    <a:lstStyle/>
                    <a:p>
                      <a:r>
                        <a:rPr lang="en-US" sz="3200">
                          <a:solidFill>
                            <a:schemeClr val="bg1"/>
                          </a:solidFill>
                        </a:rPr>
                        <a:t>59.82%</a:t>
                      </a:r>
                    </a:p>
                  </a:txBody>
                  <a:tcPr marL="161874" marR="161874" marT="80937" marB="80937">
                    <a:solidFill>
                      <a:schemeClr val="accent2"/>
                    </a:solidFill>
                  </a:tcPr>
                </a:tc>
                <a:extLst>
                  <a:ext uri="{0D108BD9-81ED-4DB2-BD59-A6C34878D82A}">
                    <a16:rowId xmlns:a16="http://schemas.microsoft.com/office/drawing/2014/main" val="2121720697"/>
                  </a:ext>
                </a:extLst>
              </a:tr>
              <a:tr h="685405">
                <a:tc>
                  <a:txBody>
                    <a:bodyPr/>
                    <a:lstStyle/>
                    <a:p>
                      <a:r>
                        <a:rPr lang="en-US" sz="3200">
                          <a:solidFill>
                            <a:schemeClr val="bg1"/>
                          </a:solidFill>
                        </a:rPr>
                        <a:t>BAC</a:t>
                      </a:r>
                    </a:p>
                  </a:txBody>
                  <a:tcPr marL="161874" marR="161874" marT="80937" marB="80937">
                    <a:solidFill>
                      <a:schemeClr val="accent2"/>
                    </a:solidFill>
                  </a:tcPr>
                </a:tc>
                <a:tc>
                  <a:txBody>
                    <a:bodyPr/>
                    <a:lstStyle/>
                    <a:p>
                      <a:r>
                        <a:rPr lang="en-US" sz="3200">
                          <a:solidFill>
                            <a:schemeClr val="bg1"/>
                          </a:solidFill>
                        </a:rPr>
                        <a:t>73.54%</a:t>
                      </a:r>
                    </a:p>
                  </a:txBody>
                  <a:tcPr marL="161874" marR="161874" marT="80937" marB="80937">
                    <a:solidFill>
                      <a:schemeClr val="accent2"/>
                    </a:solidFill>
                  </a:tcPr>
                </a:tc>
                <a:extLst>
                  <a:ext uri="{0D108BD9-81ED-4DB2-BD59-A6C34878D82A}">
                    <a16:rowId xmlns:a16="http://schemas.microsoft.com/office/drawing/2014/main" val="1647049634"/>
                  </a:ext>
                </a:extLst>
              </a:tr>
            </a:tbl>
          </a:graphicData>
        </a:graphic>
      </p:graphicFrame>
    </p:spTree>
    <p:extLst>
      <p:ext uri="{BB962C8B-B14F-4D97-AF65-F5344CB8AC3E}">
        <p14:creationId xmlns:p14="http://schemas.microsoft.com/office/powerpoint/2010/main" val="3113771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D666C-CDDD-46FF-16D9-8B7C14895867}"/>
              </a:ext>
            </a:extLst>
          </p:cNvPr>
          <p:cNvSpPr>
            <a:spLocks noGrp="1"/>
          </p:cNvSpPr>
          <p:nvPr>
            <p:ph type="title"/>
          </p:nvPr>
        </p:nvSpPr>
        <p:spPr>
          <a:xfrm>
            <a:off x="804672" y="862203"/>
            <a:ext cx="4475892" cy="1188720"/>
          </a:xfrm>
          <a:solidFill>
            <a:srgbClr val="FFFFFF"/>
          </a:solidFill>
          <a:ln>
            <a:solidFill>
              <a:srgbClr val="404040"/>
            </a:solidFill>
          </a:ln>
        </p:spPr>
        <p:txBody>
          <a:bodyPr>
            <a:normAutofit/>
          </a:bodyPr>
          <a:lstStyle/>
          <a:p>
            <a:r>
              <a:rPr lang="en-US"/>
              <a:t>Evaluation</a:t>
            </a:r>
            <a:endParaRPr lang="en-US" dirty="0"/>
          </a:p>
        </p:txBody>
      </p:sp>
      <p:sp>
        <p:nvSpPr>
          <p:cNvPr id="3" name="Content Placeholder 2">
            <a:extLst>
              <a:ext uri="{FF2B5EF4-FFF2-40B4-BE49-F238E27FC236}">
                <a16:creationId xmlns:a16="http://schemas.microsoft.com/office/drawing/2014/main" id="{76544589-A12E-758E-6500-F1E6DF9603A3}"/>
              </a:ext>
            </a:extLst>
          </p:cNvPr>
          <p:cNvSpPr>
            <a:spLocks noGrp="1"/>
          </p:cNvSpPr>
          <p:nvPr>
            <p:ph idx="1"/>
          </p:nvPr>
        </p:nvSpPr>
        <p:spPr>
          <a:xfrm>
            <a:off x="872298" y="2335680"/>
            <a:ext cx="4475892" cy="3042547"/>
          </a:xfrm>
        </p:spPr>
        <p:txBody>
          <a:bodyPr>
            <a:normAutofit/>
          </a:bodyPr>
          <a:lstStyle/>
          <a:p>
            <a:pPr>
              <a:lnSpc>
                <a:spcPct val="90000"/>
              </a:lnSpc>
            </a:pPr>
            <a:r>
              <a:rPr lang="en-US" sz="1700" b="1" dirty="0">
                <a:solidFill>
                  <a:srgbClr val="FFFFFF"/>
                </a:solidFill>
              </a:rPr>
              <a:t>The method we used is R squared metric</a:t>
            </a:r>
          </a:p>
          <a:p>
            <a:pPr>
              <a:lnSpc>
                <a:spcPct val="90000"/>
              </a:lnSpc>
            </a:pPr>
            <a:r>
              <a:rPr lang="en-US" sz="1700" dirty="0">
                <a:solidFill>
                  <a:srgbClr val="FFFFFF"/>
                </a:solidFill>
              </a:rPr>
              <a:t>As for the R² metric, it measures the </a:t>
            </a:r>
            <a:r>
              <a:rPr lang="en-US" sz="1700" b="1" dirty="0">
                <a:solidFill>
                  <a:srgbClr val="FFFFFF"/>
                </a:solidFill>
              </a:rPr>
              <a:t>proportion of variability in the target that can be explained using a feature X</a:t>
            </a:r>
            <a:r>
              <a:rPr lang="en-US" sz="1700" dirty="0">
                <a:solidFill>
                  <a:srgbClr val="FFFFFF"/>
                </a:solidFill>
              </a:rPr>
              <a:t>. Therefore, assuming a linear relationship, if feature X can explain (predict) the target, then the proportion is high and the R² value will be close to 1. If the opposite is true, the R² value is then closer to 0. </a:t>
            </a:r>
            <a:br>
              <a:rPr lang="en-US" sz="1700" dirty="0">
                <a:solidFill>
                  <a:srgbClr val="FFFFFF"/>
                </a:solidFill>
              </a:rPr>
            </a:br>
            <a:endParaRPr lang="en-US" sz="1700" dirty="0">
              <a:solidFill>
                <a:srgbClr val="FFFFFF"/>
              </a:solidFill>
            </a:endParaRPr>
          </a:p>
        </p:txBody>
      </p:sp>
      <p:sp>
        <p:nvSpPr>
          <p:cNvPr id="19" name="Rectangle 18">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0">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7AB8144-0191-EED8-2ED8-F551A7D31B07}"/>
              </a:ext>
            </a:extLst>
          </p:cNvPr>
          <p:cNvSpPr txBox="1"/>
          <p:nvPr/>
        </p:nvSpPr>
        <p:spPr>
          <a:xfrm>
            <a:off x="1056904" y="5059046"/>
            <a:ext cx="4223660" cy="923330"/>
          </a:xfrm>
          <a:prstGeom prst="rect">
            <a:avLst/>
          </a:prstGeom>
          <a:noFill/>
          <a:ln>
            <a:solidFill>
              <a:schemeClr val="bg1"/>
            </a:solidFill>
          </a:ln>
        </p:spPr>
        <p:txBody>
          <a:bodyPr wrap="square" rtlCol="0">
            <a:spAutoFit/>
          </a:bodyPr>
          <a:lstStyle/>
          <a:p>
            <a:r>
              <a:rPr lang="en-US" b="1" dirty="0">
                <a:solidFill>
                  <a:schemeClr val="bg1"/>
                </a:solidFill>
              </a:rPr>
              <a:t>MSE = Mean Squared Error</a:t>
            </a:r>
          </a:p>
          <a:p>
            <a:r>
              <a:rPr lang="en-US" b="1" dirty="0">
                <a:solidFill>
                  <a:schemeClr val="bg1"/>
                </a:solidFill>
              </a:rPr>
              <a:t>MAE = Mean Absolute Error</a:t>
            </a:r>
          </a:p>
          <a:p>
            <a:r>
              <a:rPr lang="en-US" b="1" dirty="0">
                <a:solidFill>
                  <a:schemeClr val="bg1"/>
                </a:solidFill>
              </a:rPr>
              <a:t>RMSE = Root Mean Squared Error</a:t>
            </a:r>
          </a:p>
        </p:txBody>
      </p:sp>
      <p:pic>
        <p:nvPicPr>
          <p:cNvPr id="9" name="Picture 8" descr="Diagram&#10;&#10;Description automatically generated">
            <a:extLst>
              <a:ext uri="{FF2B5EF4-FFF2-40B4-BE49-F238E27FC236}">
                <a16:creationId xmlns:a16="http://schemas.microsoft.com/office/drawing/2014/main" id="{8EE3D707-BFDF-128A-EF31-E2160EC90D33}"/>
              </a:ext>
            </a:extLst>
          </p:cNvPr>
          <p:cNvPicPr>
            <a:picLocks noChangeAspect="1"/>
          </p:cNvPicPr>
          <p:nvPr/>
        </p:nvPicPr>
        <p:blipFill>
          <a:blip r:embed="rId2"/>
          <a:stretch>
            <a:fillRect/>
          </a:stretch>
        </p:blipFill>
        <p:spPr>
          <a:xfrm>
            <a:off x="7266319" y="1004534"/>
            <a:ext cx="3733800" cy="4532262"/>
          </a:xfrm>
          <a:prstGeom prst="rect">
            <a:avLst/>
          </a:prstGeom>
        </p:spPr>
      </p:pic>
    </p:spTree>
    <p:extLst>
      <p:ext uri="{BB962C8B-B14F-4D97-AF65-F5344CB8AC3E}">
        <p14:creationId xmlns:p14="http://schemas.microsoft.com/office/powerpoint/2010/main" val="301667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8E594-AD1B-FA81-022D-C146CA07A2E9}"/>
              </a:ext>
            </a:extLst>
          </p:cNvPr>
          <p:cNvSpPr>
            <a:spLocks noGrp="1"/>
          </p:cNvSpPr>
          <p:nvPr>
            <p:ph type="title"/>
          </p:nvPr>
        </p:nvSpPr>
        <p:spPr>
          <a:xfrm>
            <a:off x="640080" y="2404872"/>
            <a:ext cx="3209542" cy="1627792"/>
          </a:xfrm>
        </p:spPr>
        <p:txBody>
          <a:bodyPr vert="horz" lIns="274320" tIns="182880" rIns="274320" bIns="182880" rtlCol="0" anchor="ctr" anchorCtr="1">
            <a:normAutofit/>
          </a:bodyPr>
          <a:lstStyle/>
          <a:p>
            <a:r>
              <a:rPr lang="en-US" dirty="0"/>
              <a:t>AMAZON INC</a:t>
            </a:r>
          </a:p>
        </p:txBody>
      </p:sp>
      <p:pic>
        <p:nvPicPr>
          <p:cNvPr id="5" name="Content Placeholder 4" descr="Chart, line chart&#10;&#10;Description automatically generated">
            <a:extLst>
              <a:ext uri="{FF2B5EF4-FFF2-40B4-BE49-F238E27FC236}">
                <a16:creationId xmlns:a16="http://schemas.microsoft.com/office/drawing/2014/main" id="{CC1A73C9-B919-DCAC-8429-26E00DB4A1E3}"/>
              </a:ext>
            </a:extLst>
          </p:cNvPr>
          <p:cNvPicPr>
            <a:picLocks noGrp="1" noChangeAspect="1"/>
          </p:cNvPicPr>
          <p:nvPr>
            <p:ph idx="1"/>
          </p:nvPr>
        </p:nvPicPr>
        <p:blipFill>
          <a:blip r:embed="rId2"/>
          <a:stretch>
            <a:fillRect/>
          </a:stretch>
        </p:blipFill>
        <p:spPr>
          <a:xfrm>
            <a:off x="5294376" y="952184"/>
            <a:ext cx="6257544" cy="4638926"/>
          </a:xfrm>
          <a:prstGeom prst="rect">
            <a:avLst/>
          </a:prstGeom>
        </p:spPr>
      </p:pic>
      <p:graphicFrame>
        <p:nvGraphicFramePr>
          <p:cNvPr id="7" name="Table 8">
            <a:extLst>
              <a:ext uri="{FF2B5EF4-FFF2-40B4-BE49-F238E27FC236}">
                <a16:creationId xmlns:a16="http://schemas.microsoft.com/office/drawing/2014/main" id="{21F2C195-B6C3-BEEC-B948-92050572CA7C}"/>
              </a:ext>
            </a:extLst>
          </p:cNvPr>
          <p:cNvGraphicFramePr>
            <a:graphicFrameLocks noGrp="1"/>
          </p:cNvGraphicFramePr>
          <p:nvPr>
            <p:extLst>
              <p:ext uri="{D42A27DB-BD31-4B8C-83A1-F6EECF244321}">
                <p14:modId xmlns:p14="http://schemas.microsoft.com/office/powerpoint/2010/main" val="4058227125"/>
              </p:ext>
            </p:extLst>
          </p:nvPr>
        </p:nvGraphicFramePr>
        <p:xfrm>
          <a:off x="640080" y="4426707"/>
          <a:ext cx="3148149" cy="370840"/>
        </p:xfrm>
        <a:graphic>
          <a:graphicData uri="http://schemas.openxmlformats.org/drawingml/2006/table">
            <a:tbl>
              <a:tblPr firstRow="1" bandRow="1">
                <a:tableStyleId>{5C22544A-7EE6-4342-B048-85BDC9FD1C3A}</a:tableStyleId>
              </a:tblPr>
              <a:tblGrid>
                <a:gridCol w="2388128">
                  <a:extLst>
                    <a:ext uri="{9D8B030D-6E8A-4147-A177-3AD203B41FA5}">
                      <a16:colId xmlns:a16="http://schemas.microsoft.com/office/drawing/2014/main" val="224986636"/>
                    </a:ext>
                  </a:extLst>
                </a:gridCol>
                <a:gridCol w="760021">
                  <a:extLst>
                    <a:ext uri="{9D8B030D-6E8A-4147-A177-3AD203B41FA5}">
                      <a16:colId xmlns:a16="http://schemas.microsoft.com/office/drawing/2014/main" val="234485325"/>
                    </a:ext>
                  </a:extLst>
                </a:gridCol>
              </a:tblGrid>
              <a:tr h="370840">
                <a:tc>
                  <a:txBody>
                    <a:bodyPr/>
                    <a:lstStyle/>
                    <a:p>
                      <a:r>
                        <a:rPr lang="en-US" dirty="0"/>
                        <a:t>R squared</a:t>
                      </a:r>
                    </a:p>
                  </a:txBody>
                  <a:tcPr>
                    <a:solidFill>
                      <a:schemeClr val="accent2"/>
                    </a:solidFill>
                  </a:tcPr>
                </a:tc>
                <a:tc>
                  <a:txBody>
                    <a:bodyPr/>
                    <a:lstStyle/>
                    <a:p>
                      <a:r>
                        <a:rPr lang="en-US" dirty="0"/>
                        <a:t>0.88</a:t>
                      </a:r>
                    </a:p>
                  </a:txBody>
                  <a:tcPr>
                    <a:solidFill>
                      <a:schemeClr val="accent2"/>
                    </a:solidFill>
                  </a:tcPr>
                </a:tc>
                <a:extLst>
                  <a:ext uri="{0D108BD9-81ED-4DB2-BD59-A6C34878D82A}">
                    <a16:rowId xmlns:a16="http://schemas.microsoft.com/office/drawing/2014/main" val="3148996140"/>
                  </a:ext>
                </a:extLst>
              </a:tr>
            </a:tbl>
          </a:graphicData>
        </a:graphic>
      </p:graphicFrame>
    </p:spTree>
    <p:extLst>
      <p:ext uri="{BB962C8B-B14F-4D97-AF65-F5344CB8AC3E}">
        <p14:creationId xmlns:p14="http://schemas.microsoft.com/office/powerpoint/2010/main" val="293698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8E594-AD1B-FA81-022D-C146CA07A2E9}"/>
              </a:ext>
            </a:extLst>
          </p:cNvPr>
          <p:cNvSpPr>
            <a:spLocks noGrp="1"/>
          </p:cNvSpPr>
          <p:nvPr>
            <p:ph type="title"/>
          </p:nvPr>
        </p:nvSpPr>
        <p:spPr>
          <a:xfrm>
            <a:off x="640080" y="2404872"/>
            <a:ext cx="3209542" cy="1627792"/>
          </a:xfrm>
        </p:spPr>
        <p:txBody>
          <a:bodyPr vert="horz" lIns="274320" tIns="182880" rIns="274320" bIns="182880" rtlCol="0" anchor="ctr" anchorCtr="1">
            <a:normAutofit/>
          </a:bodyPr>
          <a:lstStyle/>
          <a:p>
            <a:r>
              <a:rPr lang="en-US" dirty="0"/>
              <a:t>APPLE INC</a:t>
            </a:r>
          </a:p>
        </p:txBody>
      </p:sp>
      <p:pic>
        <p:nvPicPr>
          <p:cNvPr id="5" name="Content Placeholder 4" descr="Chart, line chart&#10;&#10;Description automatically generated">
            <a:extLst>
              <a:ext uri="{FF2B5EF4-FFF2-40B4-BE49-F238E27FC236}">
                <a16:creationId xmlns:a16="http://schemas.microsoft.com/office/drawing/2014/main" id="{4CFF633E-229E-5C3E-3BB8-36FF64D78900}"/>
              </a:ext>
            </a:extLst>
          </p:cNvPr>
          <p:cNvPicPr>
            <a:picLocks noGrp="1" noChangeAspect="1"/>
          </p:cNvPicPr>
          <p:nvPr>
            <p:ph idx="1"/>
          </p:nvPr>
        </p:nvPicPr>
        <p:blipFill>
          <a:blip r:embed="rId2"/>
          <a:stretch>
            <a:fillRect/>
          </a:stretch>
        </p:blipFill>
        <p:spPr>
          <a:xfrm>
            <a:off x="5294376" y="952184"/>
            <a:ext cx="6257544" cy="4638926"/>
          </a:xfrm>
          <a:prstGeom prst="rect">
            <a:avLst/>
          </a:prstGeom>
        </p:spPr>
      </p:pic>
      <p:graphicFrame>
        <p:nvGraphicFramePr>
          <p:cNvPr id="11" name="Table 8">
            <a:extLst>
              <a:ext uri="{FF2B5EF4-FFF2-40B4-BE49-F238E27FC236}">
                <a16:creationId xmlns:a16="http://schemas.microsoft.com/office/drawing/2014/main" id="{7FCB81A6-3833-3CA8-3A2E-408BB329DFE9}"/>
              </a:ext>
            </a:extLst>
          </p:cNvPr>
          <p:cNvGraphicFramePr>
            <a:graphicFrameLocks noGrp="1"/>
          </p:cNvGraphicFramePr>
          <p:nvPr>
            <p:extLst>
              <p:ext uri="{D42A27DB-BD31-4B8C-83A1-F6EECF244321}">
                <p14:modId xmlns:p14="http://schemas.microsoft.com/office/powerpoint/2010/main" val="1439247560"/>
              </p:ext>
            </p:extLst>
          </p:nvPr>
        </p:nvGraphicFramePr>
        <p:xfrm>
          <a:off x="640080" y="4426707"/>
          <a:ext cx="3148149" cy="370840"/>
        </p:xfrm>
        <a:graphic>
          <a:graphicData uri="http://schemas.openxmlformats.org/drawingml/2006/table">
            <a:tbl>
              <a:tblPr firstRow="1" bandRow="1">
                <a:tableStyleId>{5C22544A-7EE6-4342-B048-85BDC9FD1C3A}</a:tableStyleId>
              </a:tblPr>
              <a:tblGrid>
                <a:gridCol w="2388128">
                  <a:extLst>
                    <a:ext uri="{9D8B030D-6E8A-4147-A177-3AD203B41FA5}">
                      <a16:colId xmlns:a16="http://schemas.microsoft.com/office/drawing/2014/main" val="224986636"/>
                    </a:ext>
                  </a:extLst>
                </a:gridCol>
                <a:gridCol w="760021">
                  <a:extLst>
                    <a:ext uri="{9D8B030D-6E8A-4147-A177-3AD203B41FA5}">
                      <a16:colId xmlns:a16="http://schemas.microsoft.com/office/drawing/2014/main" val="234485325"/>
                    </a:ext>
                  </a:extLst>
                </a:gridCol>
              </a:tblGrid>
              <a:tr h="370840">
                <a:tc>
                  <a:txBody>
                    <a:bodyPr/>
                    <a:lstStyle/>
                    <a:p>
                      <a:r>
                        <a:rPr lang="en-US" dirty="0"/>
                        <a:t>R squared</a:t>
                      </a:r>
                    </a:p>
                  </a:txBody>
                  <a:tcPr>
                    <a:solidFill>
                      <a:schemeClr val="accent2"/>
                    </a:solidFill>
                  </a:tcPr>
                </a:tc>
                <a:tc>
                  <a:txBody>
                    <a:bodyPr/>
                    <a:lstStyle/>
                    <a:p>
                      <a:r>
                        <a:rPr lang="en-US" dirty="0"/>
                        <a:t>0.79</a:t>
                      </a:r>
                    </a:p>
                  </a:txBody>
                  <a:tcPr>
                    <a:solidFill>
                      <a:schemeClr val="accent2"/>
                    </a:solidFill>
                  </a:tcPr>
                </a:tc>
                <a:extLst>
                  <a:ext uri="{0D108BD9-81ED-4DB2-BD59-A6C34878D82A}">
                    <a16:rowId xmlns:a16="http://schemas.microsoft.com/office/drawing/2014/main" val="3148996140"/>
                  </a:ext>
                </a:extLst>
              </a:tr>
            </a:tbl>
          </a:graphicData>
        </a:graphic>
      </p:graphicFrame>
    </p:spTree>
    <p:extLst>
      <p:ext uri="{BB962C8B-B14F-4D97-AF65-F5344CB8AC3E}">
        <p14:creationId xmlns:p14="http://schemas.microsoft.com/office/powerpoint/2010/main" val="3550494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3">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5">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8E594-AD1B-FA81-022D-C146CA07A2E9}"/>
              </a:ext>
            </a:extLst>
          </p:cNvPr>
          <p:cNvSpPr>
            <a:spLocks noGrp="1"/>
          </p:cNvSpPr>
          <p:nvPr>
            <p:ph type="title"/>
          </p:nvPr>
        </p:nvSpPr>
        <p:spPr>
          <a:xfrm>
            <a:off x="640080" y="2404872"/>
            <a:ext cx="3331845" cy="1627792"/>
          </a:xfrm>
        </p:spPr>
        <p:txBody>
          <a:bodyPr vert="horz" lIns="274320" tIns="182880" rIns="274320" bIns="182880" rtlCol="0" anchor="ctr" anchorCtr="1">
            <a:normAutofit fontScale="90000"/>
          </a:bodyPr>
          <a:lstStyle/>
          <a:p>
            <a:r>
              <a:rPr lang="en-US" dirty="0"/>
              <a:t>BANK OF AMERICA CORPORATION</a:t>
            </a:r>
          </a:p>
        </p:txBody>
      </p:sp>
      <p:pic>
        <p:nvPicPr>
          <p:cNvPr id="5" name="Content Placeholder 4" descr="Chart, line chart&#10;&#10;Description automatically generated">
            <a:extLst>
              <a:ext uri="{FF2B5EF4-FFF2-40B4-BE49-F238E27FC236}">
                <a16:creationId xmlns:a16="http://schemas.microsoft.com/office/drawing/2014/main" id="{1C03A5AB-0E12-7EE7-5B9B-F8B24F6990FE}"/>
              </a:ext>
            </a:extLst>
          </p:cNvPr>
          <p:cNvPicPr>
            <a:picLocks noGrp="1" noChangeAspect="1"/>
          </p:cNvPicPr>
          <p:nvPr>
            <p:ph idx="1"/>
          </p:nvPr>
        </p:nvPicPr>
        <p:blipFill>
          <a:blip r:embed="rId2"/>
          <a:stretch>
            <a:fillRect/>
          </a:stretch>
        </p:blipFill>
        <p:spPr>
          <a:xfrm>
            <a:off x="5294376" y="908064"/>
            <a:ext cx="6257544" cy="4727166"/>
          </a:xfrm>
          <a:prstGeom prst="rect">
            <a:avLst/>
          </a:prstGeom>
        </p:spPr>
      </p:pic>
      <p:graphicFrame>
        <p:nvGraphicFramePr>
          <p:cNvPr id="16" name="Table 8">
            <a:extLst>
              <a:ext uri="{FF2B5EF4-FFF2-40B4-BE49-F238E27FC236}">
                <a16:creationId xmlns:a16="http://schemas.microsoft.com/office/drawing/2014/main" id="{AA6E598E-1317-9BFC-6E58-944AE9DA6191}"/>
              </a:ext>
            </a:extLst>
          </p:cNvPr>
          <p:cNvGraphicFramePr>
            <a:graphicFrameLocks noGrp="1"/>
          </p:cNvGraphicFramePr>
          <p:nvPr>
            <p:extLst>
              <p:ext uri="{D42A27DB-BD31-4B8C-83A1-F6EECF244321}">
                <p14:modId xmlns:p14="http://schemas.microsoft.com/office/powerpoint/2010/main" val="3856167154"/>
              </p:ext>
            </p:extLst>
          </p:nvPr>
        </p:nvGraphicFramePr>
        <p:xfrm>
          <a:off x="640080" y="4426707"/>
          <a:ext cx="3148149" cy="370840"/>
        </p:xfrm>
        <a:graphic>
          <a:graphicData uri="http://schemas.openxmlformats.org/drawingml/2006/table">
            <a:tbl>
              <a:tblPr firstRow="1" bandRow="1">
                <a:tableStyleId>{5C22544A-7EE6-4342-B048-85BDC9FD1C3A}</a:tableStyleId>
              </a:tblPr>
              <a:tblGrid>
                <a:gridCol w="2388128">
                  <a:extLst>
                    <a:ext uri="{9D8B030D-6E8A-4147-A177-3AD203B41FA5}">
                      <a16:colId xmlns:a16="http://schemas.microsoft.com/office/drawing/2014/main" val="224986636"/>
                    </a:ext>
                  </a:extLst>
                </a:gridCol>
                <a:gridCol w="760021">
                  <a:extLst>
                    <a:ext uri="{9D8B030D-6E8A-4147-A177-3AD203B41FA5}">
                      <a16:colId xmlns:a16="http://schemas.microsoft.com/office/drawing/2014/main" val="234485325"/>
                    </a:ext>
                  </a:extLst>
                </a:gridCol>
              </a:tblGrid>
              <a:tr h="370840">
                <a:tc>
                  <a:txBody>
                    <a:bodyPr/>
                    <a:lstStyle/>
                    <a:p>
                      <a:r>
                        <a:rPr lang="en-US" dirty="0"/>
                        <a:t>R squared</a:t>
                      </a:r>
                    </a:p>
                  </a:txBody>
                  <a:tcPr>
                    <a:solidFill>
                      <a:schemeClr val="accent2"/>
                    </a:solidFill>
                  </a:tcPr>
                </a:tc>
                <a:tc>
                  <a:txBody>
                    <a:bodyPr/>
                    <a:lstStyle/>
                    <a:p>
                      <a:r>
                        <a:rPr lang="en-US" dirty="0"/>
                        <a:t>0.73</a:t>
                      </a:r>
                    </a:p>
                  </a:txBody>
                  <a:tcPr>
                    <a:solidFill>
                      <a:schemeClr val="accent2"/>
                    </a:solidFill>
                  </a:tcPr>
                </a:tc>
                <a:extLst>
                  <a:ext uri="{0D108BD9-81ED-4DB2-BD59-A6C34878D82A}">
                    <a16:rowId xmlns:a16="http://schemas.microsoft.com/office/drawing/2014/main" val="3148996140"/>
                  </a:ext>
                </a:extLst>
              </a:tr>
            </a:tbl>
          </a:graphicData>
        </a:graphic>
      </p:graphicFrame>
    </p:spTree>
    <p:extLst>
      <p:ext uri="{BB962C8B-B14F-4D97-AF65-F5344CB8AC3E}">
        <p14:creationId xmlns:p14="http://schemas.microsoft.com/office/powerpoint/2010/main" val="47283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8E594-AD1B-FA81-022D-C146CA07A2E9}"/>
              </a:ext>
            </a:extLst>
          </p:cNvPr>
          <p:cNvSpPr>
            <a:spLocks noGrp="1"/>
          </p:cNvSpPr>
          <p:nvPr>
            <p:ph type="title"/>
          </p:nvPr>
        </p:nvSpPr>
        <p:spPr>
          <a:xfrm>
            <a:off x="804671" y="2404872"/>
            <a:ext cx="3352991" cy="1627792"/>
          </a:xfrm>
        </p:spPr>
        <p:txBody>
          <a:bodyPr vert="horz" lIns="274320" tIns="182880" rIns="274320" bIns="182880" rtlCol="0" anchor="ctr" anchorCtr="1">
            <a:normAutofit/>
          </a:bodyPr>
          <a:lstStyle/>
          <a:p>
            <a:r>
              <a:rPr lang="en-US" dirty="0"/>
              <a:t>NVIDIA CORPORATION</a:t>
            </a:r>
          </a:p>
        </p:txBody>
      </p:sp>
      <p:pic>
        <p:nvPicPr>
          <p:cNvPr id="5" name="Content Placeholder 4" descr="Chart, line chart&#10;&#10;Description automatically generated">
            <a:extLst>
              <a:ext uri="{FF2B5EF4-FFF2-40B4-BE49-F238E27FC236}">
                <a16:creationId xmlns:a16="http://schemas.microsoft.com/office/drawing/2014/main" id="{89D1CA02-86F5-18F9-B6F5-BA6BF7636B3A}"/>
              </a:ext>
            </a:extLst>
          </p:cNvPr>
          <p:cNvPicPr>
            <a:picLocks noGrp="1" noChangeAspect="1"/>
          </p:cNvPicPr>
          <p:nvPr>
            <p:ph idx="1"/>
          </p:nvPr>
        </p:nvPicPr>
        <p:blipFill>
          <a:blip r:embed="rId2"/>
          <a:stretch>
            <a:fillRect/>
          </a:stretch>
        </p:blipFill>
        <p:spPr>
          <a:xfrm>
            <a:off x="5294376" y="964488"/>
            <a:ext cx="6257544" cy="4614317"/>
          </a:xfrm>
          <a:prstGeom prst="rect">
            <a:avLst/>
          </a:prstGeom>
        </p:spPr>
      </p:pic>
      <p:graphicFrame>
        <p:nvGraphicFramePr>
          <p:cNvPr id="11" name="Table 8">
            <a:extLst>
              <a:ext uri="{FF2B5EF4-FFF2-40B4-BE49-F238E27FC236}">
                <a16:creationId xmlns:a16="http://schemas.microsoft.com/office/drawing/2014/main" id="{84D9D104-C6B1-4B1D-C7D2-F955B78B44F7}"/>
              </a:ext>
            </a:extLst>
          </p:cNvPr>
          <p:cNvGraphicFramePr>
            <a:graphicFrameLocks noGrp="1"/>
          </p:cNvGraphicFramePr>
          <p:nvPr>
            <p:extLst>
              <p:ext uri="{D42A27DB-BD31-4B8C-83A1-F6EECF244321}">
                <p14:modId xmlns:p14="http://schemas.microsoft.com/office/powerpoint/2010/main" val="351041441"/>
              </p:ext>
            </p:extLst>
          </p:nvPr>
        </p:nvGraphicFramePr>
        <p:xfrm>
          <a:off x="640080" y="4426707"/>
          <a:ext cx="3148149" cy="370840"/>
        </p:xfrm>
        <a:graphic>
          <a:graphicData uri="http://schemas.openxmlformats.org/drawingml/2006/table">
            <a:tbl>
              <a:tblPr firstRow="1" bandRow="1">
                <a:tableStyleId>{5C22544A-7EE6-4342-B048-85BDC9FD1C3A}</a:tableStyleId>
              </a:tblPr>
              <a:tblGrid>
                <a:gridCol w="2388128">
                  <a:extLst>
                    <a:ext uri="{9D8B030D-6E8A-4147-A177-3AD203B41FA5}">
                      <a16:colId xmlns:a16="http://schemas.microsoft.com/office/drawing/2014/main" val="224986636"/>
                    </a:ext>
                  </a:extLst>
                </a:gridCol>
                <a:gridCol w="760021">
                  <a:extLst>
                    <a:ext uri="{9D8B030D-6E8A-4147-A177-3AD203B41FA5}">
                      <a16:colId xmlns:a16="http://schemas.microsoft.com/office/drawing/2014/main" val="234485325"/>
                    </a:ext>
                  </a:extLst>
                </a:gridCol>
              </a:tblGrid>
              <a:tr h="370840">
                <a:tc>
                  <a:txBody>
                    <a:bodyPr/>
                    <a:lstStyle/>
                    <a:p>
                      <a:r>
                        <a:rPr lang="en-US" dirty="0"/>
                        <a:t>R squared</a:t>
                      </a:r>
                    </a:p>
                  </a:txBody>
                  <a:tcPr>
                    <a:solidFill>
                      <a:schemeClr val="accent2"/>
                    </a:solidFill>
                  </a:tcPr>
                </a:tc>
                <a:tc>
                  <a:txBody>
                    <a:bodyPr/>
                    <a:lstStyle/>
                    <a:p>
                      <a:r>
                        <a:rPr lang="en-US" dirty="0"/>
                        <a:t>0.73</a:t>
                      </a:r>
                    </a:p>
                  </a:txBody>
                  <a:tcPr>
                    <a:solidFill>
                      <a:schemeClr val="accent2"/>
                    </a:solidFill>
                  </a:tcPr>
                </a:tc>
                <a:extLst>
                  <a:ext uri="{0D108BD9-81ED-4DB2-BD59-A6C34878D82A}">
                    <a16:rowId xmlns:a16="http://schemas.microsoft.com/office/drawing/2014/main" val="3148996140"/>
                  </a:ext>
                </a:extLst>
              </a:tr>
            </a:tbl>
          </a:graphicData>
        </a:graphic>
      </p:graphicFrame>
    </p:spTree>
    <p:extLst>
      <p:ext uri="{BB962C8B-B14F-4D97-AF65-F5344CB8AC3E}">
        <p14:creationId xmlns:p14="http://schemas.microsoft.com/office/powerpoint/2010/main" val="635581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8E594-AD1B-FA81-022D-C146CA07A2E9}"/>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TESLA INC</a:t>
            </a:r>
          </a:p>
        </p:txBody>
      </p:sp>
      <p:pic>
        <p:nvPicPr>
          <p:cNvPr id="7" name="Content Placeholder 6" descr="Chart, line chart&#10;&#10;Description automatically generated">
            <a:extLst>
              <a:ext uri="{FF2B5EF4-FFF2-40B4-BE49-F238E27FC236}">
                <a16:creationId xmlns:a16="http://schemas.microsoft.com/office/drawing/2014/main" id="{1C62E762-CA9A-53AC-C55A-E2F751495A82}"/>
              </a:ext>
            </a:extLst>
          </p:cNvPr>
          <p:cNvPicPr>
            <a:picLocks noGrp="1" noChangeAspect="1"/>
          </p:cNvPicPr>
          <p:nvPr>
            <p:ph idx="1"/>
          </p:nvPr>
        </p:nvPicPr>
        <p:blipFill>
          <a:blip r:embed="rId3"/>
          <a:stretch>
            <a:fillRect/>
          </a:stretch>
        </p:blipFill>
        <p:spPr>
          <a:xfrm>
            <a:off x="5294376" y="1000632"/>
            <a:ext cx="6257544" cy="4542029"/>
          </a:xfrm>
          <a:prstGeom prst="rect">
            <a:avLst/>
          </a:prstGeom>
        </p:spPr>
      </p:pic>
      <p:graphicFrame>
        <p:nvGraphicFramePr>
          <p:cNvPr id="12" name="Table 8">
            <a:extLst>
              <a:ext uri="{FF2B5EF4-FFF2-40B4-BE49-F238E27FC236}">
                <a16:creationId xmlns:a16="http://schemas.microsoft.com/office/drawing/2014/main" id="{A05152A9-CEC2-4690-6697-38EB4A87DFFB}"/>
              </a:ext>
            </a:extLst>
          </p:cNvPr>
          <p:cNvGraphicFramePr>
            <a:graphicFrameLocks noGrp="1"/>
          </p:cNvGraphicFramePr>
          <p:nvPr>
            <p:extLst>
              <p:ext uri="{D42A27DB-BD31-4B8C-83A1-F6EECF244321}">
                <p14:modId xmlns:p14="http://schemas.microsoft.com/office/powerpoint/2010/main" val="2083805277"/>
              </p:ext>
            </p:extLst>
          </p:nvPr>
        </p:nvGraphicFramePr>
        <p:xfrm>
          <a:off x="640080" y="4426707"/>
          <a:ext cx="3148149" cy="370840"/>
        </p:xfrm>
        <a:graphic>
          <a:graphicData uri="http://schemas.openxmlformats.org/drawingml/2006/table">
            <a:tbl>
              <a:tblPr firstRow="1" bandRow="1">
                <a:tableStyleId>{5C22544A-7EE6-4342-B048-85BDC9FD1C3A}</a:tableStyleId>
              </a:tblPr>
              <a:tblGrid>
                <a:gridCol w="2388128">
                  <a:extLst>
                    <a:ext uri="{9D8B030D-6E8A-4147-A177-3AD203B41FA5}">
                      <a16:colId xmlns:a16="http://schemas.microsoft.com/office/drawing/2014/main" val="224986636"/>
                    </a:ext>
                  </a:extLst>
                </a:gridCol>
                <a:gridCol w="760021">
                  <a:extLst>
                    <a:ext uri="{9D8B030D-6E8A-4147-A177-3AD203B41FA5}">
                      <a16:colId xmlns:a16="http://schemas.microsoft.com/office/drawing/2014/main" val="234485325"/>
                    </a:ext>
                  </a:extLst>
                </a:gridCol>
              </a:tblGrid>
              <a:tr h="370840">
                <a:tc>
                  <a:txBody>
                    <a:bodyPr/>
                    <a:lstStyle/>
                    <a:p>
                      <a:r>
                        <a:rPr lang="en-US" dirty="0"/>
                        <a:t>R squared</a:t>
                      </a:r>
                    </a:p>
                  </a:txBody>
                  <a:tcPr>
                    <a:solidFill>
                      <a:schemeClr val="accent2"/>
                    </a:solidFill>
                  </a:tcPr>
                </a:tc>
                <a:tc>
                  <a:txBody>
                    <a:bodyPr/>
                    <a:lstStyle/>
                    <a:p>
                      <a:r>
                        <a:rPr lang="en-US" dirty="0"/>
                        <a:t>0.59</a:t>
                      </a:r>
                    </a:p>
                  </a:txBody>
                  <a:tcPr>
                    <a:solidFill>
                      <a:schemeClr val="accent2"/>
                    </a:solidFill>
                  </a:tcPr>
                </a:tc>
                <a:extLst>
                  <a:ext uri="{0D108BD9-81ED-4DB2-BD59-A6C34878D82A}">
                    <a16:rowId xmlns:a16="http://schemas.microsoft.com/office/drawing/2014/main" val="3148996140"/>
                  </a:ext>
                </a:extLst>
              </a:tr>
            </a:tbl>
          </a:graphicData>
        </a:graphic>
      </p:graphicFrame>
    </p:spTree>
    <p:extLst>
      <p:ext uri="{BB962C8B-B14F-4D97-AF65-F5344CB8AC3E}">
        <p14:creationId xmlns:p14="http://schemas.microsoft.com/office/powerpoint/2010/main" val="1632241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6C73EA-FF7B-B6DF-10E6-23721A70C889}"/>
              </a:ext>
            </a:extLst>
          </p:cNvPr>
          <p:cNvSpPr>
            <a:spLocks noGrp="1"/>
          </p:cNvSpPr>
          <p:nvPr>
            <p:ph idx="1"/>
          </p:nvPr>
        </p:nvSpPr>
        <p:spPr>
          <a:xfrm>
            <a:off x="1706062" y="2291262"/>
            <a:ext cx="8779512" cy="2879256"/>
          </a:xfrm>
        </p:spPr>
        <p:txBody>
          <a:bodyPr>
            <a:normAutofit/>
          </a:bodyPr>
          <a:lstStyle/>
          <a:p>
            <a:pPr marL="0" indent="0">
              <a:buNone/>
            </a:pPr>
            <a:r>
              <a:rPr lang="en-US" dirty="0">
                <a:solidFill>
                  <a:srgbClr val="404040"/>
                </a:solidFill>
              </a:rPr>
              <a:t>Looking at the data, we can see the predictions are quite close (through correlation coefficient), which gives us a direction. Since this data is reasonably accurate, we can make use of this model to aid in decision making for trading.</a:t>
            </a:r>
          </a:p>
          <a:p>
            <a:pPr marL="0" indent="0">
              <a:buNone/>
            </a:pPr>
            <a:r>
              <a:rPr lang="en-US" dirty="0">
                <a:solidFill>
                  <a:srgbClr val="404040"/>
                </a:solidFill>
              </a:rPr>
              <a:t>We can further improve this method by adding more than one independent variables. Doing so will help reduce the residual or error and help to get closer to the actual price.</a:t>
            </a:r>
          </a:p>
        </p:txBody>
      </p:sp>
    </p:spTree>
    <p:extLst>
      <p:ext uri="{BB962C8B-B14F-4D97-AF65-F5344CB8AC3E}">
        <p14:creationId xmlns:p14="http://schemas.microsoft.com/office/powerpoint/2010/main" val="103860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16D80-D043-5C31-DAB3-C1B549FAEEE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a:solidFill>
                  <a:srgbClr val="FFFFFF"/>
                </a:solidFill>
              </a:rPr>
              <a:t>Model overview</a:t>
            </a:r>
            <a:br>
              <a:rPr lang="en-US" sz="1900">
                <a:solidFill>
                  <a:srgbClr val="FFFFFF"/>
                </a:solidFill>
              </a:rPr>
            </a:br>
            <a:r>
              <a:rPr lang="en-US" sz="1900">
                <a:solidFill>
                  <a:srgbClr val="FFFFFF"/>
                </a:solidFill>
              </a:rPr>
              <a:t>Introduction</a:t>
            </a:r>
          </a:p>
        </p:txBody>
      </p:sp>
      <p:sp>
        <p:nvSpPr>
          <p:cNvPr id="3" name="Content Placeholder 2">
            <a:extLst>
              <a:ext uri="{FF2B5EF4-FFF2-40B4-BE49-F238E27FC236}">
                <a16:creationId xmlns:a16="http://schemas.microsoft.com/office/drawing/2014/main" id="{7D3D1594-8114-74EB-C711-090F1F1102EF}"/>
              </a:ext>
            </a:extLst>
          </p:cNvPr>
          <p:cNvSpPr>
            <a:spLocks noGrp="1"/>
          </p:cNvSpPr>
          <p:nvPr>
            <p:ph idx="1"/>
          </p:nvPr>
        </p:nvSpPr>
        <p:spPr>
          <a:xfrm>
            <a:off x="5591695" y="1402080"/>
            <a:ext cx="5320696" cy="4053840"/>
          </a:xfrm>
        </p:spPr>
        <p:txBody>
          <a:bodyPr anchor="ctr">
            <a:normAutofit/>
          </a:bodyPr>
          <a:lstStyle/>
          <a:p>
            <a:r>
              <a:rPr lang="en-US" b="1" dirty="0"/>
              <a:t>Linear regression</a:t>
            </a:r>
            <a:r>
              <a:rPr lang="en-US" dirty="0"/>
              <a:t> is a </a:t>
            </a:r>
            <a:r>
              <a:rPr lang="en-US" b="1" dirty="0"/>
              <a:t>linear</a:t>
            </a:r>
            <a:r>
              <a:rPr lang="en-US" dirty="0"/>
              <a:t> approach to modeling the relationship between a scalar response (or dependent variable) and one or more explanatory variables (or independent variables). The case of one explanatory variable is called simple </a:t>
            </a:r>
            <a:r>
              <a:rPr lang="en-US" b="1" dirty="0"/>
              <a:t>linear regression</a:t>
            </a:r>
            <a:r>
              <a:rPr lang="en-US" dirty="0"/>
              <a:t>. </a:t>
            </a:r>
          </a:p>
          <a:p>
            <a:r>
              <a:rPr lang="en-US" b="1" dirty="0"/>
              <a:t>A simple linear regression equation is y= </a:t>
            </a:r>
            <a:r>
              <a:rPr lang="en-US" b="1" dirty="0" err="1"/>
              <a:t>mx+b</a:t>
            </a:r>
            <a:r>
              <a:rPr lang="en-US" b="1" dirty="0"/>
              <a:t>, whereas m is the slope/gradient of the polynomial of the line aka y (predict coefficient) and b is the intercept of the line (bias coefficient).</a:t>
            </a:r>
          </a:p>
          <a:p>
            <a:pPr marL="0" indent="0">
              <a:buNone/>
            </a:pPr>
            <a:endParaRPr lang="en-US" dirty="0"/>
          </a:p>
        </p:txBody>
      </p:sp>
    </p:spTree>
    <p:extLst>
      <p:ext uri="{BB962C8B-B14F-4D97-AF65-F5344CB8AC3E}">
        <p14:creationId xmlns:p14="http://schemas.microsoft.com/office/powerpoint/2010/main" val="1240967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E560C344-B70C-4892-A50B-18A14E39E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CA6F-E2A3-48F3-AD20-D80C44380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7" y="0"/>
            <a:ext cx="6676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6FAFE6-E690-E719-BFFC-2306484CA930}"/>
              </a:ext>
            </a:extLst>
          </p:cNvPr>
          <p:cNvSpPr>
            <a:spLocks noGrp="1"/>
          </p:cNvSpPr>
          <p:nvPr>
            <p:ph idx="1"/>
          </p:nvPr>
        </p:nvSpPr>
        <p:spPr>
          <a:xfrm>
            <a:off x="1453475" y="2456522"/>
            <a:ext cx="5728429" cy="3569256"/>
          </a:xfrm>
        </p:spPr>
        <p:txBody>
          <a:bodyPr>
            <a:normAutofit/>
          </a:bodyPr>
          <a:lstStyle/>
          <a:p>
            <a:pPr marL="0" indent="0">
              <a:buNone/>
            </a:pPr>
            <a:endParaRPr lang="en-US" dirty="0">
              <a:solidFill>
                <a:srgbClr val="FFFFFF"/>
              </a:solidFill>
            </a:endParaRPr>
          </a:p>
          <a:p>
            <a:pPr marL="0" indent="0">
              <a:buNone/>
            </a:pPr>
            <a:endParaRPr lang="en-US" dirty="0">
              <a:solidFill>
                <a:srgbClr val="FFFFFF"/>
              </a:solidFill>
            </a:endParaRPr>
          </a:p>
          <a:p>
            <a:pPr marL="0" indent="0">
              <a:buNone/>
            </a:pPr>
            <a:r>
              <a:rPr lang="en-US" sz="3200" u="sng" dirty="0">
                <a:solidFill>
                  <a:srgbClr val="FFFFFF"/>
                </a:solidFill>
              </a:rPr>
              <a:t>THANK YOU</a:t>
            </a:r>
          </a:p>
        </p:txBody>
      </p:sp>
    </p:spTree>
    <p:extLst>
      <p:ext uri="{BB962C8B-B14F-4D97-AF65-F5344CB8AC3E}">
        <p14:creationId xmlns:p14="http://schemas.microsoft.com/office/powerpoint/2010/main" val="38807362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3713E-87B0-54E7-FBB9-CFE9126A99FF}"/>
              </a:ext>
            </a:extLst>
          </p:cNvPr>
          <p:cNvSpPr>
            <a:spLocks noGrp="1"/>
          </p:cNvSpPr>
          <p:nvPr>
            <p:ph type="title"/>
          </p:nvPr>
        </p:nvSpPr>
        <p:spPr>
          <a:xfrm>
            <a:off x="2231136" y="467418"/>
            <a:ext cx="7729728" cy="1188720"/>
          </a:xfrm>
          <a:solidFill>
            <a:srgbClr val="FFFFFF"/>
          </a:solidFill>
        </p:spPr>
        <p:txBody>
          <a:bodyPr>
            <a:normAutofit/>
          </a:bodyPr>
          <a:lstStyle/>
          <a:p>
            <a:r>
              <a:rPr lang="en-US" dirty="0"/>
              <a:t>equation</a:t>
            </a:r>
          </a:p>
        </p:txBody>
      </p:sp>
      <p:sp>
        <p:nvSpPr>
          <p:cNvPr id="3" name="Content Placeholder 2">
            <a:extLst>
              <a:ext uri="{FF2B5EF4-FFF2-40B4-BE49-F238E27FC236}">
                <a16:creationId xmlns:a16="http://schemas.microsoft.com/office/drawing/2014/main" id="{27987535-353E-331A-5F30-8442F543913B}"/>
              </a:ext>
            </a:extLst>
          </p:cNvPr>
          <p:cNvSpPr>
            <a:spLocks noGrp="1"/>
          </p:cNvSpPr>
          <p:nvPr>
            <p:ph idx="1"/>
          </p:nvPr>
        </p:nvSpPr>
        <p:spPr>
          <a:xfrm>
            <a:off x="1706062" y="2291262"/>
            <a:ext cx="8779512" cy="2879256"/>
          </a:xfrm>
        </p:spPr>
        <p:txBody>
          <a:bodyPr>
            <a:normAutofit/>
          </a:bodyPr>
          <a:lstStyle/>
          <a:p>
            <a:pPr marL="0" indent="0">
              <a:buNone/>
            </a:pPr>
            <a:br>
              <a:rPr lang="en-US" dirty="0">
                <a:solidFill>
                  <a:srgbClr val="404040"/>
                </a:solidFill>
              </a:rPr>
            </a:br>
            <a:endParaRPr lang="en-US" dirty="0">
              <a:solidFill>
                <a:srgbClr val="404040"/>
              </a:solidFill>
            </a:endParaRPr>
          </a:p>
        </p:txBody>
      </p:sp>
      <p:sp>
        <p:nvSpPr>
          <p:cNvPr id="5" name="TextBox 4">
            <a:extLst>
              <a:ext uri="{FF2B5EF4-FFF2-40B4-BE49-F238E27FC236}">
                <a16:creationId xmlns:a16="http://schemas.microsoft.com/office/drawing/2014/main" id="{CF5941C6-2563-C0CD-49E0-6376FDAA87C0}"/>
              </a:ext>
            </a:extLst>
          </p:cNvPr>
          <p:cNvSpPr txBox="1"/>
          <p:nvPr/>
        </p:nvSpPr>
        <p:spPr>
          <a:xfrm>
            <a:off x="2066306" y="2249424"/>
            <a:ext cx="7894558" cy="646331"/>
          </a:xfrm>
          <a:prstGeom prst="rect">
            <a:avLst/>
          </a:prstGeom>
          <a:noFill/>
        </p:spPr>
        <p:txBody>
          <a:bodyPr wrap="square" rtlCol="0">
            <a:spAutoFit/>
          </a:bodyPr>
          <a:lstStyle/>
          <a:p>
            <a:br>
              <a:rPr lang="en-US" dirty="0"/>
            </a:br>
            <a:endParaRPr lang="en-US" dirty="0"/>
          </a:p>
        </p:txBody>
      </p:sp>
      <p:pic>
        <p:nvPicPr>
          <p:cNvPr id="7" name="Graphic 6">
            <a:extLst>
              <a:ext uri="{FF2B5EF4-FFF2-40B4-BE49-F238E27FC236}">
                <a16:creationId xmlns:a16="http://schemas.microsoft.com/office/drawing/2014/main" id="{87433CC7-BD23-1C0B-DB18-77F6B82A6C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11584" y="1940832"/>
            <a:ext cx="4168239" cy="3384467"/>
          </a:xfrm>
          <a:prstGeom prst="rect">
            <a:avLst/>
          </a:prstGeom>
        </p:spPr>
      </p:pic>
      <p:sp>
        <p:nvSpPr>
          <p:cNvPr id="13" name="TextBox 12">
            <a:extLst>
              <a:ext uri="{FF2B5EF4-FFF2-40B4-BE49-F238E27FC236}">
                <a16:creationId xmlns:a16="http://schemas.microsoft.com/office/drawing/2014/main" id="{E31ACD9F-EF0D-41E4-CA41-84708FDC55B4}"/>
              </a:ext>
            </a:extLst>
          </p:cNvPr>
          <p:cNvSpPr txBox="1"/>
          <p:nvPr/>
        </p:nvSpPr>
        <p:spPr>
          <a:xfrm>
            <a:off x="1542763" y="4553474"/>
            <a:ext cx="1540630" cy="646331"/>
          </a:xfrm>
          <a:prstGeom prst="rect">
            <a:avLst/>
          </a:prstGeom>
          <a:solidFill>
            <a:schemeClr val="accent2"/>
          </a:solidFill>
        </p:spPr>
        <p:txBody>
          <a:bodyPr wrap="square">
            <a:spAutoFit/>
          </a:bodyPr>
          <a:lstStyle/>
          <a:p>
            <a:pPr algn="l"/>
            <a:r>
              <a:rPr lang="en-US" b="1" i="0" u="none" strike="noStrike" dirty="0">
                <a:solidFill>
                  <a:schemeClr val="bg1"/>
                </a:solidFill>
                <a:effectLst/>
                <a:latin typeface="-apple-system"/>
              </a:rPr>
              <a:t>b = A</a:t>
            </a:r>
            <a:r>
              <a:rPr lang="en-US" b="1" dirty="0">
                <a:solidFill>
                  <a:schemeClr val="bg1"/>
                </a:solidFill>
                <a:latin typeface="-apple-system"/>
              </a:rPr>
              <a:t>lpha</a:t>
            </a:r>
          </a:p>
          <a:p>
            <a:pPr algn="l"/>
            <a:r>
              <a:rPr lang="en-US" b="1" i="0" u="none" strike="noStrike" dirty="0">
                <a:solidFill>
                  <a:schemeClr val="bg1"/>
                </a:solidFill>
                <a:effectLst/>
                <a:latin typeface="-apple-system"/>
              </a:rPr>
              <a:t>m = Beta</a:t>
            </a:r>
          </a:p>
        </p:txBody>
      </p:sp>
    </p:spTree>
    <p:extLst>
      <p:ext uri="{BB962C8B-B14F-4D97-AF65-F5344CB8AC3E}">
        <p14:creationId xmlns:p14="http://schemas.microsoft.com/office/powerpoint/2010/main" val="215671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338C3-9901-3760-E001-F80C35271D77}"/>
              </a:ext>
            </a:extLst>
          </p:cNvPr>
          <p:cNvSpPr>
            <a:spLocks noGrp="1"/>
          </p:cNvSpPr>
          <p:nvPr>
            <p:ph type="title"/>
          </p:nvPr>
        </p:nvSpPr>
        <p:spPr>
          <a:xfrm>
            <a:off x="2231136" y="467418"/>
            <a:ext cx="7729728" cy="1188720"/>
          </a:xfrm>
          <a:solidFill>
            <a:schemeClr val="accent2"/>
          </a:solidFill>
        </p:spPr>
        <p:txBody>
          <a:bodyPr>
            <a:normAutofit/>
          </a:bodyPr>
          <a:lstStyle/>
          <a:p>
            <a:r>
              <a:rPr lang="en-US" dirty="0"/>
              <a:t>BENEFITS</a:t>
            </a:r>
          </a:p>
        </p:txBody>
      </p:sp>
      <p:graphicFrame>
        <p:nvGraphicFramePr>
          <p:cNvPr id="4" name="Content Placeholder 3">
            <a:extLst>
              <a:ext uri="{FF2B5EF4-FFF2-40B4-BE49-F238E27FC236}">
                <a16:creationId xmlns:a16="http://schemas.microsoft.com/office/drawing/2014/main" id="{6C827A66-60FD-163D-A9F5-0C30547CA065}"/>
              </a:ext>
            </a:extLst>
          </p:cNvPr>
          <p:cNvGraphicFramePr>
            <a:graphicFrameLocks noGrp="1"/>
          </p:cNvGraphicFramePr>
          <p:nvPr>
            <p:ph idx="1"/>
            <p:extLst>
              <p:ext uri="{D42A27DB-BD31-4B8C-83A1-F6EECF244321}">
                <p14:modId xmlns:p14="http://schemas.microsoft.com/office/powerpoint/2010/main" val="2081781792"/>
              </p:ext>
            </p:extLst>
          </p:nvPr>
        </p:nvGraphicFramePr>
        <p:xfrm>
          <a:off x="1865533" y="2193850"/>
          <a:ext cx="8608503" cy="2787938"/>
        </p:xfrm>
        <a:graphic>
          <a:graphicData uri="http://schemas.openxmlformats.org/drawingml/2006/table">
            <a:tbl>
              <a:tblPr/>
              <a:tblGrid>
                <a:gridCol w="8608503">
                  <a:extLst>
                    <a:ext uri="{9D8B030D-6E8A-4147-A177-3AD203B41FA5}">
                      <a16:colId xmlns:a16="http://schemas.microsoft.com/office/drawing/2014/main" val="1327284461"/>
                    </a:ext>
                  </a:extLst>
                </a:gridCol>
              </a:tblGrid>
              <a:tr h="730422">
                <a:tc>
                  <a:txBody>
                    <a:bodyPr/>
                    <a:lstStyle/>
                    <a:p>
                      <a:pPr marL="285750" indent="-285750">
                        <a:buFont typeface="Wingdings" pitchFamily="2" charset="2"/>
                        <a:buChar char="ü"/>
                      </a:pPr>
                      <a:r>
                        <a:rPr lang="en-US" sz="1700" kern="1200" dirty="0">
                          <a:solidFill>
                            <a:schemeClr val="tx1">
                              <a:lumMod val="85000"/>
                              <a:lumOff val="15000"/>
                            </a:schemeClr>
                          </a:solidFill>
                          <a:latin typeface="+mn-lt"/>
                          <a:ea typeface="+mn-ea"/>
                          <a:cs typeface="+mn-cs"/>
                        </a:rPr>
                        <a:t>Linear regression performs exceptionally well for linearly separable data</a:t>
                      </a:r>
                    </a:p>
                  </a:txBody>
                  <a:tcPr marL="37496" marR="71993" marT="35997" marB="35997" anchor="ctr">
                    <a:lnL>
                      <a:noFill/>
                    </a:lnL>
                    <a:lnR>
                      <a:noFill/>
                    </a:lnR>
                    <a:lnT>
                      <a:noFill/>
                    </a:lnT>
                    <a:lnB>
                      <a:noFill/>
                    </a:lnB>
                    <a:solidFill>
                      <a:srgbClr val="FFFFFF"/>
                    </a:solidFill>
                  </a:tcPr>
                </a:tc>
                <a:extLst>
                  <a:ext uri="{0D108BD9-81ED-4DB2-BD59-A6C34878D82A}">
                    <a16:rowId xmlns:a16="http://schemas.microsoft.com/office/drawing/2014/main" val="3322905959"/>
                  </a:ext>
                </a:extLst>
              </a:tr>
              <a:tr h="467889">
                <a:tc>
                  <a:txBody>
                    <a:bodyPr/>
                    <a:lstStyle/>
                    <a:p>
                      <a:pPr marL="285750" indent="-285750">
                        <a:buFont typeface="Wingdings" pitchFamily="2" charset="2"/>
                        <a:buChar char="ü"/>
                      </a:pPr>
                      <a:r>
                        <a:rPr lang="en-US" sz="1700" kern="1200" dirty="0">
                          <a:solidFill>
                            <a:schemeClr val="tx1">
                              <a:lumMod val="85000"/>
                              <a:lumOff val="15000"/>
                            </a:schemeClr>
                          </a:solidFill>
                          <a:latin typeface="+mn-lt"/>
                          <a:ea typeface="+mn-ea"/>
                          <a:cs typeface="+mn-cs"/>
                        </a:rPr>
                        <a:t>Easier to implement, interpret and efficient to train</a:t>
                      </a:r>
                    </a:p>
                  </a:txBody>
                  <a:tcPr marL="37496" marR="71993" marT="35997" marB="35997" anchor="ctr">
                    <a:lnL>
                      <a:noFill/>
                    </a:lnL>
                    <a:lnR>
                      <a:noFill/>
                    </a:lnR>
                    <a:lnT>
                      <a:noFill/>
                    </a:lnT>
                    <a:lnB>
                      <a:noFill/>
                    </a:lnB>
                    <a:solidFill>
                      <a:srgbClr val="FFFFFF"/>
                    </a:solidFill>
                  </a:tcPr>
                </a:tc>
                <a:extLst>
                  <a:ext uri="{0D108BD9-81ED-4DB2-BD59-A6C34878D82A}">
                    <a16:rowId xmlns:a16="http://schemas.microsoft.com/office/drawing/2014/main" val="799745164"/>
                  </a:ext>
                </a:extLst>
              </a:tr>
              <a:tr h="859205">
                <a:tc>
                  <a:txBody>
                    <a:bodyPr/>
                    <a:lstStyle/>
                    <a:p>
                      <a:pPr marL="285750" indent="-285750">
                        <a:buFont typeface="Wingdings" pitchFamily="2" charset="2"/>
                        <a:buChar char="ü"/>
                      </a:pPr>
                      <a:r>
                        <a:rPr lang="en-US" sz="1700" kern="1200" dirty="0">
                          <a:solidFill>
                            <a:schemeClr val="tx1">
                              <a:lumMod val="85000"/>
                              <a:lumOff val="15000"/>
                            </a:schemeClr>
                          </a:solidFill>
                          <a:latin typeface="+mn-lt"/>
                          <a:ea typeface="+mn-ea"/>
                          <a:cs typeface="+mn-cs"/>
                        </a:rPr>
                        <a:t>It handles overfitting pretty well using dimensionally reduction techniques, regularization, and cross-validation</a:t>
                      </a:r>
                    </a:p>
                  </a:txBody>
                  <a:tcPr marL="37496" marR="71993" marT="35997" marB="35997" anchor="ctr">
                    <a:lnL>
                      <a:noFill/>
                    </a:lnL>
                    <a:lnR>
                      <a:noFill/>
                    </a:lnR>
                    <a:lnT>
                      <a:noFill/>
                    </a:lnT>
                    <a:lnB>
                      <a:noFill/>
                    </a:lnB>
                    <a:solidFill>
                      <a:srgbClr val="FFFFFF"/>
                    </a:solidFill>
                  </a:tcPr>
                </a:tc>
                <a:extLst>
                  <a:ext uri="{0D108BD9-81ED-4DB2-BD59-A6C34878D82A}">
                    <a16:rowId xmlns:a16="http://schemas.microsoft.com/office/drawing/2014/main" val="301337699"/>
                  </a:ext>
                </a:extLst>
              </a:tr>
              <a:tr h="730422">
                <a:tc>
                  <a:txBody>
                    <a:bodyPr/>
                    <a:lstStyle/>
                    <a:p>
                      <a:pPr marL="285750" indent="-285750">
                        <a:buFont typeface="Wingdings" pitchFamily="2" charset="2"/>
                        <a:buChar char="ü"/>
                      </a:pPr>
                      <a:r>
                        <a:rPr lang="en-US" sz="1700" kern="1200" dirty="0">
                          <a:solidFill>
                            <a:schemeClr val="tx1">
                              <a:lumMod val="85000"/>
                              <a:lumOff val="15000"/>
                            </a:schemeClr>
                          </a:solidFill>
                          <a:latin typeface="+mn-lt"/>
                          <a:ea typeface="+mn-ea"/>
                          <a:cs typeface="+mn-cs"/>
                        </a:rPr>
                        <a:t>One more advantage is the extrapolation beyond a specific data set</a:t>
                      </a:r>
                    </a:p>
                  </a:txBody>
                  <a:tcPr marL="37496" marR="71993" marT="35997" marB="35997" anchor="ctr">
                    <a:lnL>
                      <a:noFill/>
                    </a:lnL>
                    <a:lnR>
                      <a:noFill/>
                    </a:lnR>
                    <a:lnT>
                      <a:noFill/>
                    </a:lnT>
                    <a:lnB>
                      <a:noFill/>
                    </a:lnB>
                    <a:solidFill>
                      <a:srgbClr val="FFFFFF"/>
                    </a:solidFill>
                  </a:tcPr>
                </a:tc>
                <a:extLst>
                  <a:ext uri="{0D108BD9-81ED-4DB2-BD59-A6C34878D82A}">
                    <a16:rowId xmlns:a16="http://schemas.microsoft.com/office/drawing/2014/main" val="3606922065"/>
                  </a:ext>
                </a:extLst>
              </a:tr>
            </a:tbl>
          </a:graphicData>
        </a:graphic>
      </p:graphicFrame>
    </p:spTree>
    <p:extLst>
      <p:ext uri="{BB962C8B-B14F-4D97-AF65-F5344CB8AC3E}">
        <p14:creationId xmlns:p14="http://schemas.microsoft.com/office/powerpoint/2010/main" val="13092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3410-B1ED-33B8-8243-0383C020DABA}"/>
              </a:ext>
            </a:extLst>
          </p:cNvPr>
          <p:cNvSpPr>
            <a:spLocks noGrp="1"/>
          </p:cNvSpPr>
          <p:nvPr>
            <p:ph type="title"/>
          </p:nvPr>
        </p:nvSpPr>
        <p:spPr>
          <a:xfrm>
            <a:off x="5498590" y="988741"/>
            <a:ext cx="5888754" cy="4880518"/>
          </a:xfrm>
          <a:noFill/>
          <a:ln>
            <a:noFill/>
          </a:ln>
        </p:spPr>
        <p:txBody>
          <a:bodyPr vert="horz" wrap="square" lIns="274320" tIns="182880" rIns="274320" bIns="182880" rtlCol="0" anchor="ctr" anchorCtr="1">
            <a:normAutofit/>
          </a:bodyPr>
          <a:lstStyle/>
          <a:p>
            <a:pPr algn="l"/>
            <a:r>
              <a:rPr lang="en-US" sz="4800" kern="1200" cap="all" spc="200" baseline="0">
                <a:solidFill>
                  <a:schemeClr val="tx1"/>
                </a:solidFill>
                <a:latin typeface="+mj-lt"/>
                <a:ea typeface="+mj-ea"/>
                <a:cs typeface="+mj-cs"/>
              </a:rPr>
              <a:t>Portfolio details</a:t>
            </a:r>
          </a:p>
        </p:txBody>
      </p:sp>
      <p:sp>
        <p:nvSpPr>
          <p:cNvPr id="15" name="Rectangle 14">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 name="Rectangle 16">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54946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8C708A-4BBC-7B41-9B9A-2A336E796F08}"/>
              </a:ext>
            </a:extLst>
          </p:cNvPr>
          <p:cNvSpPr>
            <a:spLocks noGrp="1"/>
          </p:cNvSpPr>
          <p:nvPr>
            <p:ph idx="1"/>
          </p:nvPr>
        </p:nvSpPr>
        <p:spPr>
          <a:xfrm>
            <a:off x="3514725" y="1428750"/>
            <a:ext cx="7315200" cy="3714750"/>
          </a:xfrm>
        </p:spPr>
        <p:txBody>
          <a:bodyPr>
            <a:normAutofit fontScale="92500" lnSpcReduction="20000"/>
          </a:bodyPr>
          <a:lstStyle/>
          <a:p>
            <a:pPr marL="0" indent="0">
              <a:buNone/>
            </a:pPr>
            <a:r>
              <a:rPr lang="en-US" dirty="0"/>
              <a:t>Historical daily prices were taken from Yahoo Finance.  It provides financial news, data and commentary including stock quotes, press releases, financial reports and original content.  We can make use of it to fetch the stock price of companies for any time range with a maximum limit. It allows to download CSV file containing the stock data. In this project, the stock data from 2014-2022 is used for model training and testing.</a:t>
            </a:r>
          </a:p>
          <a:p>
            <a:pPr marL="0" indent="0">
              <a:buNone/>
            </a:pPr>
            <a:endParaRPr lang="en-US" dirty="0"/>
          </a:p>
          <a:p>
            <a:pPr marL="0" indent="0">
              <a:buNone/>
            </a:pPr>
            <a:r>
              <a:rPr lang="en-US" dirty="0"/>
              <a:t>In order to evaluate the Linear regression technique of ML, it is sufficient to show that the predicted model fits the data as accurately as possible. Showing how well the model fits can therefore demonstrate that the method can be extended to predict actual future value. In this project, a Simple Linear Regression in One Variable is considered, namely the Closing Stock price for the prediction and initially plotted into the graph using plot() function.  A linear model was later fit to this graph, displayed and observations were made. The </a:t>
            </a:r>
            <a:r>
              <a:rPr lang="en-US" dirty="0">
                <a:solidFill>
                  <a:srgbClr val="404040"/>
                </a:solidFill>
              </a:rPr>
              <a:t>data from 2014-2019 is trained being the In-sample data and the data from 2019-2022 (out of sample) is tested.</a:t>
            </a:r>
          </a:p>
          <a:p>
            <a:endParaRPr lang="en-US" dirty="0"/>
          </a:p>
          <a:p>
            <a:endParaRPr lang="en-US" dirty="0">
              <a:solidFill>
                <a:srgbClr val="404040"/>
              </a:solidFill>
            </a:endParaRPr>
          </a:p>
        </p:txBody>
      </p:sp>
      <p:sp>
        <p:nvSpPr>
          <p:cNvPr id="4" name="Oval 3">
            <a:extLst>
              <a:ext uri="{FF2B5EF4-FFF2-40B4-BE49-F238E27FC236}">
                <a16:creationId xmlns:a16="http://schemas.microsoft.com/office/drawing/2014/main" id="{DB35B71A-D181-997A-FA5C-62B4C5443572}"/>
              </a:ext>
            </a:extLst>
          </p:cNvPr>
          <p:cNvSpPr/>
          <p:nvPr/>
        </p:nvSpPr>
        <p:spPr>
          <a:xfrm>
            <a:off x="1402596" y="1800225"/>
            <a:ext cx="1959213" cy="81438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a:t>
            </a:r>
          </a:p>
        </p:txBody>
      </p:sp>
      <p:sp>
        <p:nvSpPr>
          <p:cNvPr id="9" name="Oval 8">
            <a:extLst>
              <a:ext uri="{FF2B5EF4-FFF2-40B4-BE49-F238E27FC236}">
                <a16:creationId xmlns:a16="http://schemas.microsoft.com/office/drawing/2014/main" id="{AB5B9BC7-6739-F189-E62B-232B535B6BAF}"/>
              </a:ext>
            </a:extLst>
          </p:cNvPr>
          <p:cNvSpPr/>
          <p:nvPr/>
        </p:nvSpPr>
        <p:spPr>
          <a:xfrm>
            <a:off x="1402596" y="3966781"/>
            <a:ext cx="1959214" cy="81438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 Method</a:t>
            </a:r>
          </a:p>
        </p:txBody>
      </p:sp>
    </p:spTree>
    <p:extLst>
      <p:ext uri="{BB962C8B-B14F-4D97-AF65-F5344CB8AC3E}">
        <p14:creationId xmlns:p14="http://schemas.microsoft.com/office/powerpoint/2010/main" val="163099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452F8-A7E1-0F0A-7ADE-884D580B96FA}"/>
              </a:ext>
            </a:extLst>
          </p:cNvPr>
          <p:cNvSpPr>
            <a:spLocks noGrp="1"/>
          </p:cNvSpPr>
          <p:nvPr>
            <p:ph type="title"/>
          </p:nvPr>
        </p:nvSpPr>
        <p:spPr>
          <a:xfrm>
            <a:off x="2231136" y="467418"/>
            <a:ext cx="7729728" cy="1188720"/>
          </a:xfrm>
          <a:solidFill>
            <a:schemeClr val="accent2"/>
          </a:solidFill>
        </p:spPr>
        <p:txBody>
          <a:bodyPr>
            <a:normAutofit/>
          </a:bodyPr>
          <a:lstStyle/>
          <a:p>
            <a:r>
              <a:rPr lang="en-US" dirty="0"/>
              <a:t>stocks selection</a:t>
            </a:r>
          </a:p>
        </p:txBody>
      </p:sp>
      <p:sp>
        <p:nvSpPr>
          <p:cNvPr id="3" name="Content Placeholder 2">
            <a:extLst>
              <a:ext uri="{FF2B5EF4-FFF2-40B4-BE49-F238E27FC236}">
                <a16:creationId xmlns:a16="http://schemas.microsoft.com/office/drawing/2014/main" id="{BA7046D9-4B35-D76F-468B-063E68EE224D}"/>
              </a:ext>
            </a:extLst>
          </p:cNvPr>
          <p:cNvSpPr>
            <a:spLocks noGrp="1"/>
          </p:cNvSpPr>
          <p:nvPr>
            <p:ph idx="1"/>
          </p:nvPr>
        </p:nvSpPr>
        <p:spPr>
          <a:xfrm>
            <a:off x="1706244" y="1843590"/>
            <a:ext cx="8779512" cy="3303723"/>
          </a:xfrm>
        </p:spPr>
        <p:txBody>
          <a:bodyPr>
            <a:normAutofit/>
          </a:bodyPr>
          <a:lstStyle/>
          <a:p>
            <a:pPr marL="0" indent="0">
              <a:buNone/>
            </a:pPr>
            <a:r>
              <a:rPr lang="en-US" dirty="0">
                <a:solidFill>
                  <a:srgbClr val="404040"/>
                </a:solidFill>
              </a:rPr>
              <a:t>The most actively traded stocks are chosen for this project in order to replicate </a:t>
            </a:r>
          </a:p>
          <a:p>
            <a:pPr marL="0" indent="0">
              <a:buNone/>
            </a:pPr>
            <a:r>
              <a:rPr lang="en-US" dirty="0">
                <a:solidFill>
                  <a:srgbClr val="404040"/>
                </a:solidFill>
              </a:rPr>
              <a:t> </a:t>
            </a:r>
            <a:r>
              <a:rPr lang="en-US" dirty="0" err="1">
                <a:solidFill>
                  <a:srgbClr val="404040"/>
                </a:solidFill>
              </a:rPr>
              <a:t>Investco</a:t>
            </a:r>
            <a:r>
              <a:rPr lang="en-US" dirty="0">
                <a:solidFill>
                  <a:srgbClr val="404040"/>
                </a:solidFill>
              </a:rPr>
              <a:t> QQQ.</a:t>
            </a:r>
          </a:p>
          <a:p>
            <a:pPr marL="0" indent="0">
              <a:buNone/>
            </a:pPr>
            <a:endParaRPr lang="en-US" dirty="0">
              <a:solidFill>
                <a:srgbClr val="404040"/>
              </a:solidFill>
            </a:endParaRPr>
          </a:p>
          <a:p>
            <a:pPr marL="0" indent="0">
              <a:buNone/>
            </a:pPr>
            <a:endParaRPr lang="en-US" dirty="0">
              <a:solidFill>
                <a:srgbClr val="404040"/>
              </a:solidFill>
            </a:endParaRPr>
          </a:p>
        </p:txBody>
      </p:sp>
      <p:pic>
        <p:nvPicPr>
          <p:cNvPr id="5" name="Picture 4" descr="Logo, company name&#10;&#10;Description automatically generated">
            <a:extLst>
              <a:ext uri="{FF2B5EF4-FFF2-40B4-BE49-F238E27FC236}">
                <a16:creationId xmlns:a16="http://schemas.microsoft.com/office/drawing/2014/main" id="{B5CB56CB-7E47-59EE-C396-93E05421AF66}"/>
              </a:ext>
            </a:extLst>
          </p:cNvPr>
          <p:cNvPicPr>
            <a:picLocks noChangeAspect="1"/>
          </p:cNvPicPr>
          <p:nvPr/>
        </p:nvPicPr>
        <p:blipFill>
          <a:blip r:embed="rId2"/>
          <a:stretch>
            <a:fillRect/>
          </a:stretch>
        </p:blipFill>
        <p:spPr>
          <a:xfrm>
            <a:off x="3753569" y="4143631"/>
            <a:ext cx="1422400" cy="1234948"/>
          </a:xfrm>
          <a:prstGeom prst="rect">
            <a:avLst/>
          </a:prstGeom>
        </p:spPr>
      </p:pic>
      <p:pic>
        <p:nvPicPr>
          <p:cNvPr id="7" name="Picture 6" descr="A white apple with a black background&#10;&#10;Description automatically generated with low confidence">
            <a:extLst>
              <a:ext uri="{FF2B5EF4-FFF2-40B4-BE49-F238E27FC236}">
                <a16:creationId xmlns:a16="http://schemas.microsoft.com/office/drawing/2014/main" id="{68A80368-4CB2-6DE8-C6C9-255BB5E696A7}"/>
              </a:ext>
            </a:extLst>
          </p:cNvPr>
          <p:cNvPicPr>
            <a:picLocks noChangeAspect="1"/>
          </p:cNvPicPr>
          <p:nvPr/>
        </p:nvPicPr>
        <p:blipFill>
          <a:blip r:embed="rId3"/>
          <a:stretch>
            <a:fillRect/>
          </a:stretch>
        </p:blipFill>
        <p:spPr>
          <a:xfrm>
            <a:off x="8140060" y="3674357"/>
            <a:ext cx="1976055" cy="1352809"/>
          </a:xfrm>
          <a:prstGeom prst="rect">
            <a:avLst/>
          </a:prstGeom>
        </p:spPr>
      </p:pic>
      <p:pic>
        <p:nvPicPr>
          <p:cNvPr id="11" name="Picture 10" descr="Logo&#10;&#10;Description automatically generated">
            <a:extLst>
              <a:ext uri="{FF2B5EF4-FFF2-40B4-BE49-F238E27FC236}">
                <a16:creationId xmlns:a16="http://schemas.microsoft.com/office/drawing/2014/main" id="{545979FA-7464-81DE-B3B2-DA0B51E01957}"/>
              </a:ext>
            </a:extLst>
          </p:cNvPr>
          <p:cNvPicPr>
            <a:picLocks noChangeAspect="1"/>
          </p:cNvPicPr>
          <p:nvPr/>
        </p:nvPicPr>
        <p:blipFill>
          <a:blip r:embed="rId4"/>
          <a:stretch>
            <a:fillRect/>
          </a:stretch>
        </p:blipFill>
        <p:spPr>
          <a:xfrm>
            <a:off x="5175969" y="2676039"/>
            <a:ext cx="1505286" cy="1422400"/>
          </a:xfrm>
          <a:prstGeom prst="rect">
            <a:avLst/>
          </a:prstGeom>
        </p:spPr>
      </p:pic>
      <p:pic>
        <p:nvPicPr>
          <p:cNvPr id="14" name="Picture 13" descr="Logo, company name&#10;&#10;Description automatically generated">
            <a:extLst>
              <a:ext uri="{FF2B5EF4-FFF2-40B4-BE49-F238E27FC236}">
                <a16:creationId xmlns:a16="http://schemas.microsoft.com/office/drawing/2014/main" id="{E9D6A371-FE8E-BDD0-A3F0-5D1EE42C291C}"/>
              </a:ext>
            </a:extLst>
          </p:cNvPr>
          <p:cNvPicPr>
            <a:picLocks noChangeAspect="1"/>
          </p:cNvPicPr>
          <p:nvPr/>
        </p:nvPicPr>
        <p:blipFill>
          <a:blip r:embed="rId5"/>
          <a:stretch>
            <a:fillRect/>
          </a:stretch>
        </p:blipFill>
        <p:spPr>
          <a:xfrm>
            <a:off x="1706244" y="2836069"/>
            <a:ext cx="2505075" cy="1185862"/>
          </a:xfrm>
          <a:prstGeom prst="rect">
            <a:avLst/>
          </a:prstGeom>
        </p:spPr>
      </p:pic>
      <p:pic>
        <p:nvPicPr>
          <p:cNvPr id="16" name="Picture 15" descr="Logo, company name&#10;&#10;Description automatically generated">
            <a:extLst>
              <a:ext uri="{FF2B5EF4-FFF2-40B4-BE49-F238E27FC236}">
                <a16:creationId xmlns:a16="http://schemas.microsoft.com/office/drawing/2014/main" id="{43CF0131-55ED-F24C-A7D1-1620E406B708}"/>
              </a:ext>
            </a:extLst>
          </p:cNvPr>
          <p:cNvPicPr>
            <a:picLocks noChangeAspect="1"/>
          </p:cNvPicPr>
          <p:nvPr/>
        </p:nvPicPr>
        <p:blipFill>
          <a:blip r:embed="rId6"/>
          <a:stretch>
            <a:fillRect/>
          </a:stretch>
        </p:blipFill>
        <p:spPr>
          <a:xfrm>
            <a:off x="7858443" y="2514600"/>
            <a:ext cx="2197100" cy="914400"/>
          </a:xfrm>
          <a:prstGeom prst="rect">
            <a:avLst/>
          </a:prstGeom>
        </p:spPr>
      </p:pic>
    </p:spTree>
    <p:extLst>
      <p:ext uri="{BB962C8B-B14F-4D97-AF65-F5344CB8AC3E}">
        <p14:creationId xmlns:p14="http://schemas.microsoft.com/office/powerpoint/2010/main" val="870321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F4983-5218-0F7F-B964-90711EC82641}"/>
              </a:ext>
            </a:extLst>
          </p:cNvPr>
          <p:cNvSpPr>
            <a:spLocks noGrp="1"/>
          </p:cNvSpPr>
          <p:nvPr>
            <p:ph type="title"/>
          </p:nvPr>
        </p:nvSpPr>
        <p:spPr>
          <a:xfrm>
            <a:off x="2231136" y="467418"/>
            <a:ext cx="7729728" cy="1188720"/>
          </a:xfrm>
          <a:solidFill>
            <a:srgbClr val="FFFFFF"/>
          </a:solidFill>
        </p:spPr>
        <p:txBody>
          <a:bodyPr>
            <a:normAutofit/>
          </a:bodyPr>
          <a:lstStyle/>
          <a:p>
            <a:r>
              <a:rPr lang="en-US" dirty="0"/>
              <a:t>pREPROCESSING dATA</a:t>
            </a:r>
          </a:p>
        </p:txBody>
      </p:sp>
      <p:sp>
        <p:nvSpPr>
          <p:cNvPr id="3" name="Content Placeholder 2">
            <a:extLst>
              <a:ext uri="{FF2B5EF4-FFF2-40B4-BE49-F238E27FC236}">
                <a16:creationId xmlns:a16="http://schemas.microsoft.com/office/drawing/2014/main" id="{EB8BF439-D8C9-A7C1-6563-639EE330BF34}"/>
              </a:ext>
            </a:extLst>
          </p:cNvPr>
          <p:cNvSpPr>
            <a:spLocks noGrp="1"/>
          </p:cNvSpPr>
          <p:nvPr>
            <p:ph idx="1"/>
          </p:nvPr>
        </p:nvSpPr>
        <p:spPr>
          <a:xfrm>
            <a:off x="1706062" y="2123556"/>
            <a:ext cx="8957980" cy="3362844"/>
          </a:xfrm>
        </p:spPr>
        <p:txBody>
          <a:bodyPr>
            <a:normAutofit/>
          </a:bodyPr>
          <a:lstStyle/>
          <a:p>
            <a:r>
              <a:rPr lang="en-US" dirty="0"/>
              <a:t>In any Machine Learning process, Data Preprocessing is that step in which the data gets transformed, or </a:t>
            </a:r>
            <a:r>
              <a:rPr lang="en-US" i="1" dirty="0"/>
              <a:t>Encoded</a:t>
            </a:r>
            <a:r>
              <a:rPr lang="en-US" dirty="0"/>
              <a:t>, to bring it to such a state that now the machine can easily parse it. In other words, the </a:t>
            </a:r>
            <a:r>
              <a:rPr lang="en-US" i="1" dirty="0"/>
              <a:t>features</a:t>
            </a:r>
            <a:r>
              <a:rPr lang="en-US" dirty="0"/>
              <a:t> of the data can now be easily interpreted by the algorithm. </a:t>
            </a:r>
          </a:p>
        </p:txBody>
      </p:sp>
      <p:pic>
        <p:nvPicPr>
          <p:cNvPr id="5" name="Picture 4">
            <a:extLst>
              <a:ext uri="{FF2B5EF4-FFF2-40B4-BE49-F238E27FC236}">
                <a16:creationId xmlns:a16="http://schemas.microsoft.com/office/drawing/2014/main" id="{81389A1F-6ABA-AEEE-165A-278BEFB05C52}"/>
              </a:ext>
            </a:extLst>
          </p:cNvPr>
          <p:cNvPicPr>
            <a:picLocks noChangeAspect="1"/>
          </p:cNvPicPr>
          <p:nvPr/>
        </p:nvPicPr>
        <p:blipFill rotWithShape="1">
          <a:blip r:embed="rId2"/>
          <a:srcRect l="6924" t="-903" r="33840"/>
          <a:stretch/>
        </p:blipFill>
        <p:spPr>
          <a:xfrm>
            <a:off x="2957513" y="3100389"/>
            <a:ext cx="6215061" cy="1096136"/>
          </a:xfrm>
          <a:prstGeom prst="rect">
            <a:avLst/>
          </a:prstGeom>
        </p:spPr>
      </p:pic>
      <p:sp>
        <p:nvSpPr>
          <p:cNvPr id="9" name="TextBox 8">
            <a:extLst>
              <a:ext uri="{FF2B5EF4-FFF2-40B4-BE49-F238E27FC236}">
                <a16:creationId xmlns:a16="http://schemas.microsoft.com/office/drawing/2014/main" id="{53352C15-5B13-E2B8-EB34-2116D254E6B3}"/>
              </a:ext>
            </a:extLst>
          </p:cNvPr>
          <p:cNvSpPr txBox="1"/>
          <p:nvPr/>
        </p:nvSpPr>
        <p:spPr>
          <a:xfrm>
            <a:off x="2541030" y="4364409"/>
            <a:ext cx="7288044" cy="954107"/>
          </a:xfrm>
          <a:prstGeom prst="rect">
            <a:avLst/>
          </a:prstGeom>
          <a:solidFill>
            <a:schemeClr val="accent2"/>
          </a:solidFill>
          <a:ln>
            <a:solidFill>
              <a:schemeClr val="tx1"/>
            </a:solidFill>
          </a:ln>
        </p:spPr>
        <p:txBody>
          <a:bodyPr wrap="square" rtlCol="0">
            <a:spAutoFit/>
          </a:bodyPr>
          <a:lstStyle/>
          <a:p>
            <a:r>
              <a:rPr lang="en-US" sz="1400" b="1" dirty="0">
                <a:solidFill>
                  <a:schemeClr val="bg1"/>
                </a:solidFill>
              </a:rPr>
              <a:t>For this project, I have impute </a:t>
            </a:r>
            <a:r>
              <a:rPr lang="en-US" sz="1400" b="1" dirty="0" err="1">
                <a:solidFill>
                  <a:schemeClr val="bg1"/>
                </a:solidFill>
              </a:rPr>
              <a:t>NaN</a:t>
            </a:r>
            <a:r>
              <a:rPr lang="en-US" sz="1400" b="1" dirty="0">
                <a:solidFill>
                  <a:schemeClr val="bg1"/>
                </a:solidFill>
              </a:rPr>
              <a:t>(Not a Number) values I saw at the CSV File. We can check whether any of the element is </a:t>
            </a:r>
            <a:r>
              <a:rPr lang="en-US" sz="1400" b="1" dirty="0" err="1">
                <a:solidFill>
                  <a:schemeClr val="bg1"/>
                </a:solidFill>
              </a:rPr>
              <a:t>NaN</a:t>
            </a:r>
            <a:r>
              <a:rPr lang="en-US" sz="1400" b="1" dirty="0">
                <a:solidFill>
                  <a:schemeClr val="bg1"/>
                </a:solidFill>
              </a:rPr>
              <a:t> by executing this code: </a:t>
            </a:r>
            <a:r>
              <a:rPr lang="en-US" sz="1400" b="1" dirty="0" err="1">
                <a:solidFill>
                  <a:schemeClr val="bg1"/>
                </a:solidFill>
              </a:rPr>
              <a:t>np.any</a:t>
            </a:r>
            <a:r>
              <a:rPr lang="en-US" sz="1400" b="1" dirty="0">
                <a:solidFill>
                  <a:schemeClr val="bg1"/>
                </a:solidFill>
              </a:rPr>
              <a:t>(</a:t>
            </a:r>
            <a:r>
              <a:rPr lang="en-US" sz="1400" b="1" dirty="0" err="1">
                <a:solidFill>
                  <a:schemeClr val="bg1"/>
                </a:solidFill>
              </a:rPr>
              <a:t>np.isnan</a:t>
            </a:r>
            <a:r>
              <a:rPr lang="en-US" sz="1400" b="1" dirty="0">
                <a:solidFill>
                  <a:schemeClr val="bg1"/>
                </a:solidFill>
              </a:rPr>
              <a:t>(mat)) which will then output which of the column(s) have </a:t>
            </a:r>
            <a:r>
              <a:rPr lang="en-US" sz="1400" b="1" dirty="0" err="1">
                <a:solidFill>
                  <a:schemeClr val="bg1"/>
                </a:solidFill>
              </a:rPr>
              <a:t>NaN</a:t>
            </a:r>
            <a:r>
              <a:rPr lang="en-US" sz="1400" b="1" dirty="0">
                <a:solidFill>
                  <a:schemeClr val="bg1"/>
                </a:solidFill>
              </a:rPr>
              <a:t> value(s) and remove them: x[</a:t>
            </a:r>
            <a:r>
              <a:rPr lang="en-US" sz="1400" b="1" dirty="0" err="1">
                <a:solidFill>
                  <a:schemeClr val="bg1"/>
                </a:solidFill>
              </a:rPr>
              <a:t>np.isnan</a:t>
            </a:r>
            <a:r>
              <a:rPr lang="en-US" sz="1400" b="1" dirty="0">
                <a:solidFill>
                  <a:schemeClr val="bg1"/>
                </a:solidFill>
              </a:rPr>
              <a:t>(x)] = </a:t>
            </a:r>
            <a:r>
              <a:rPr lang="en-US" sz="1400" b="1" dirty="0" err="1">
                <a:solidFill>
                  <a:schemeClr val="bg1"/>
                </a:solidFill>
              </a:rPr>
              <a:t>np.median</a:t>
            </a:r>
            <a:r>
              <a:rPr lang="en-US" sz="1400" b="1" dirty="0">
                <a:solidFill>
                  <a:schemeClr val="bg1"/>
                </a:solidFill>
              </a:rPr>
              <a:t>(x[~</a:t>
            </a:r>
            <a:r>
              <a:rPr lang="en-US" sz="1400" b="1" dirty="0" err="1">
                <a:solidFill>
                  <a:schemeClr val="bg1"/>
                </a:solidFill>
              </a:rPr>
              <a:t>np.isnan</a:t>
            </a:r>
            <a:r>
              <a:rPr lang="en-US" sz="1400" b="1" dirty="0">
                <a:solidFill>
                  <a:schemeClr val="bg1"/>
                </a:solidFill>
              </a:rPr>
              <a:t>(x)])</a:t>
            </a:r>
          </a:p>
        </p:txBody>
      </p:sp>
    </p:spTree>
    <p:extLst>
      <p:ext uri="{BB962C8B-B14F-4D97-AF65-F5344CB8AC3E}">
        <p14:creationId xmlns:p14="http://schemas.microsoft.com/office/powerpoint/2010/main" val="245896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44589-A12E-758E-6500-F1E6DF9603A3}"/>
              </a:ext>
            </a:extLst>
          </p:cNvPr>
          <p:cNvSpPr>
            <a:spLocks noGrp="1"/>
          </p:cNvSpPr>
          <p:nvPr>
            <p:ph idx="1"/>
          </p:nvPr>
        </p:nvSpPr>
        <p:spPr>
          <a:xfrm>
            <a:off x="803243" y="757238"/>
            <a:ext cx="4849411" cy="5144012"/>
          </a:xfrm>
        </p:spPr>
        <p:txBody>
          <a:bodyPr>
            <a:normAutofit/>
          </a:bodyPr>
          <a:lstStyle/>
          <a:p>
            <a:pPr>
              <a:lnSpc>
                <a:spcPct val="90000"/>
              </a:lnSpc>
            </a:pPr>
            <a:r>
              <a:rPr lang="en-US" dirty="0"/>
              <a:t>Before we fit our data into the model, we must convert them(date and prices) to </a:t>
            </a:r>
            <a:r>
              <a:rPr lang="en-US" dirty="0" err="1"/>
              <a:t>numpy</a:t>
            </a:r>
            <a:r>
              <a:rPr lang="en-US" dirty="0"/>
              <a:t> arrays </a:t>
            </a:r>
            <a:r>
              <a:rPr lang="en-US" dirty="0" err="1"/>
              <a:t>np.asanyarray</a:t>
            </a:r>
            <a:r>
              <a:rPr lang="en-US" dirty="0"/>
              <a:t>(dates) and reshape </a:t>
            </a:r>
            <a:r>
              <a:rPr lang="en-US" dirty="0" err="1"/>
              <a:t>np.reshape</a:t>
            </a:r>
            <a:r>
              <a:rPr lang="en-US" dirty="0"/>
              <a:t>(dates,(</a:t>
            </a:r>
            <a:r>
              <a:rPr lang="en-US" dirty="0" err="1"/>
              <a:t>len</a:t>
            </a:r>
            <a:r>
              <a:rPr lang="en-US" dirty="0"/>
              <a:t>(dates),1)) them as </a:t>
            </a:r>
            <a:r>
              <a:rPr lang="en-US" dirty="0" err="1"/>
              <a:t>sklearn</a:t>
            </a:r>
            <a:r>
              <a:rPr lang="en-US" dirty="0"/>
              <a:t> only accept </a:t>
            </a:r>
            <a:r>
              <a:rPr lang="en-US" dirty="0" err="1"/>
              <a:t>numpy</a:t>
            </a:r>
            <a:r>
              <a:rPr lang="en-US" dirty="0"/>
              <a:t> array or sparse matrix.</a:t>
            </a:r>
          </a:p>
          <a:p>
            <a:pPr>
              <a:lnSpc>
                <a:spcPct val="90000"/>
              </a:lnSpc>
            </a:pPr>
            <a:r>
              <a:rPr lang="en-US" dirty="0"/>
              <a:t>After that, we need to </a:t>
            </a:r>
            <a:r>
              <a:rPr lang="en-US" dirty="0">
                <a:hlinkClick r:id="rId2">
                  <a:extLst>
                    <a:ext uri="{A12FA001-AC4F-418D-AE19-62706E023703}">
                      <ahyp:hlinkClr xmlns:ahyp="http://schemas.microsoft.com/office/drawing/2018/hyperlinkcolor" val="tx"/>
                    </a:ext>
                  </a:extLst>
                </a:hlinkClick>
              </a:rPr>
              <a:t>split</a:t>
            </a:r>
            <a:r>
              <a:rPr lang="en-US" dirty="0"/>
              <a:t> our dataset to train data and test data in order to get more accurate evaluation on out of sample(data that didn't train on) accuracy </a:t>
            </a:r>
            <a:r>
              <a:rPr lang="en-US" dirty="0" err="1"/>
              <a:t>xtrain</a:t>
            </a:r>
            <a:r>
              <a:rPr lang="en-US" dirty="0"/>
              <a:t>, </a:t>
            </a:r>
            <a:r>
              <a:rPr lang="en-US" dirty="0" err="1"/>
              <a:t>xtest</a:t>
            </a:r>
            <a:r>
              <a:rPr lang="en-US" dirty="0"/>
              <a:t>, </a:t>
            </a:r>
            <a:r>
              <a:rPr lang="en-US" dirty="0" err="1"/>
              <a:t>ytrain</a:t>
            </a:r>
            <a:r>
              <a:rPr lang="en-US" dirty="0"/>
              <a:t>, </a:t>
            </a:r>
            <a:r>
              <a:rPr lang="en-US" dirty="0" err="1"/>
              <a:t>ytest</a:t>
            </a:r>
            <a:r>
              <a:rPr lang="en-US" dirty="0"/>
              <a:t> = train test split(dates, prices, </a:t>
            </a:r>
            <a:r>
              <a:rPr lang="en-US" dirty="0" err="1"/>
              <a:t>test_size</a:t>
            </a:r>
            <a:r>
              <a:rPr lang="en-US" dirty="0"/>
              <a:t>=0.65). </a:t>
            </a:r>
            <a:endParaRPr lang="en-US" sz="1300" dirty="0"/>
          </a:p>
        </p:txBody>
      </p:sp>
      <p:sp>
        <p:nvSpPr>
          <p:cNvPr id="17" name="Rectangle 16">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480857ED-227D-C987-BFB7-07F099841C37}"/>
              </a:ext>
            </a:extLst>
          </p:cNvPr>
          <p:cNvPicPr>
            <a:picLocks noChangeAspect="1"/>
          </p:cNvPicPr>
          <p:nvPr/>
        </p:nvPicPr>
        <p:blipFill>
          <a:blip r:embed="rId3"/>
          <a:stretch>
            <a:fillRect/>
          </a:stretch>
        </p:blipFill>
        <p:spPr>
          <a:xfrm>
            <a:off x="6272789" y="1663698"/>
            <a:ext cx="4782312" cy="968417"/>
          </a:xfrm>
          <a:prstGeom prst="rect">
            <a:avLst/>
          </a:prstGeom>
        </p:spPr>
      </p:pic>
      <p:pic>
        <p:nvPicPr>
          <p:cNvPr id="7" name="Picture 6">
            <a:extLst>
              <a:ext uri="{FF2B5EF4-FFF2-40B4-BE49-F238E27FC236}">
                <a16:creationId xmlns:a16="http://schemas.microsoft.com/office/drawing/2014/main" id="{1AB680DD-8C24-BC71-F077-38C003FC2D60}"/>
              </a:ext>
            </a:extLst>
          </p:cNvPr>
          <p:cNvPicPr>
            <a:picLocks noChangeAspect="1"/>
          </p:cNvPicPr>
          <p:nvPr/>
        </p:nvPicPr>
        <p:blipFill rotWithShape="1">
          <a:blip r:embed="rId4"/>
          <a:srcRect l="1" r="38961" b="1464"/>
          <a:stretch/>
        </p:blipFill>
        <p:spPr>
          <a:xfrm>
            <a:off x="6578217" y="4710093"/>
            <a:ext cx="4409526" cy="638214"/>
          </a:xfrm>
          <a:prstGeom prst="rect">
            <a:avLst/>
          </a:prstGeom>
        </p:spPr>
      </p:pic>
      <p:sp>
        <p:nvSpPr>
          <p:cNvPr id="9" name="TextBox 8">
            <a:extLst>
              <a:ext uri="{FF2B5EF4-FFF2-40B4-BE49-F238E27FC236}">
                <a16:creationId xmlns:a16="http://schemas.microsoft.com/office/drawing/2014/main" id="{D9AACFF6-1B46-7329-659F-4017AAF78EB5}"/>
              </a:ext>
            </a:extLst>
          </p:cNvPr>
          <p:cNvSpPr txBox="1"/>
          <p:nvPr/>
        </p:nvSpPr>
        <p:spPr>
          <a:xfrm>
            <a:off x="1036997" y="4825087"/>
            <a:ext cx="4699204" cy="523220"/>
          </a:xfrm>
          <a:prstGeom prst="rect">
            <a:avLst/>
          </a:prstGeom>
          <a:solidFill>
            <a:schemeClr val="accent2"/>
          </a:solidFill>
        </p:spPr>
        <p:txBody>
          <a:bodyPr wrap="square" rtlCol="0">
            <a:spAutoFit/>
          </a:bodyPr>
          <a:lstStyle/>
          <a:p>
            <a:r>
              <a:rPr lang="en-US" sz="2800" dirty="0"/>
              <a:t>     Linear Regression Model</a:t>
            </a:r>
          </a:p>
        </p:txBody>
      </p:sp>
    </p:spTree>
    <p:extLst>
      <p:ext uri="{BB962C8B-B14F-4D97-AF65-F5344CB8AC3E}">
        <p14:creationId xmlns:p14="http://schemas.microsoft.com/office/powerpoint/2010/main" val="175861568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1004</TotalTime>
  <Words>936</Words>
  <Application>Microsoft Macintosh PowerPoint</Application>
  <PresentationFormat>Widescreen</PresentationFormat>
  <Paragraphs>78</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Calibri</vt:lpstr>
      <vt:lpstr>Gill Sans MT</vt:lpstr>
      <vt:lpstr>Wingdings</vt:lpstr>
      <vt:lpstr>Parcel</vt:lpstr>
      <vt:lpstr>Linear regression model market timing</vt:lpstr>
      <vt:lpstr>Model overview Introduction</vt:lpstr>
      <vt:lpstr>equation</vt:lpstr>
      <vt:lpstr>BENEFITS</vt:lpstr>
      <vt:lpstr>Portfolio details</vt:lpstr>
      <vt:lpstr>PowerPoint Presentation</vt:lpstr>
      <vt:lpstr>stocks selection</vt:lpstr>
      <vt:lpstr>pREPROCESSING dATA</vt:lpstr>
      <vt:lpstr>PowerPoint Presentation</vt:lpstr>
      <vt:lpstr>sAVING AND LOADING IN PICKLE FILE</vt:lpstr>
      <vt:lpstr>Performance summary</vt:lpstr>
      <vt:lpstr>model accuracy</vt:lpstr>
      <vt:lpstr>Evaluation</vt:lpstr>
      <vt:lpstr>AMAZON INC</vt:lpstr>
      <vt:lpstr>APPLE INC</vt:lpstr>
      <vt:lpstr>BANK OF AMERICA CORPORATION</vt:lpstr>
      <vt:lpstr>NVIDIA CORPORATION</vt:lpstr>
      <vt:lpstr>TESLA INC</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model</dc:title>
  <dc:creator>shefali katoch</dc:creator>
  <cp:lastModifiedBy>shefali katoch</cp:lastModifiedBy>
  <cp:revision>12</cp:revision>
  <dcterms:created xsi:type="dcterms:W3CDTF">2022-08-13T13:20:11Z</dcterms:created>
  <dcterms:modified xsi:type="dcterms:W3CDTF">2022-08-14T06:12:23Z</dcterms:modified>
</cp:coreProperties>
</file>