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68" r:id="rId3"/>
    <p:sldId id="257" r:id="rId4"/>
    <p:sldId id="273" r:id="rId5"/>
    <p:sldId id="267" r:id="rId6"/>
    <p:sldId id="266" r:id="rId7"/>
    <p:sldId id="258" r:id="rId8"/>
    <p:sldId id="265" r:id="rId9"/>
    <p:sldId id="259" r:id="rId10"/>
    <p:sldId id="261" r:id="rId11"/>
    <p:sldId id="272" r:id="rId12"/>
    <p:sldId id="262" r:id="rId13"/>
    <p:sldId id="270" r:id="rId14"/>
    <p:sldId id="269" r:id="rId15"/>
    <p:sldId id="271"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3" d="100"/>
          <a:sy n="63" d="100"/>
        </p:scale>
        <p:origin x="77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78C19A-4F0D-4B00-B21E-F3E5081D4FF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4398046-C63B-45A3-8A5B-E0EA3DE60EB1}">
      <dgm:prSet/>
      <dgm:spPr/>
      <dgm:t>
        <a:bodyPr/>
        <a:lstStyle/>
        <a:p>
          <a:r>
            <a:rPr lang="en-US" dirty="0"/>
            <a:t>Home credit utilizes several alternative data and methods to predict their client’s repayment abilities. </a:t>
          </a:r>
        </a:p>
      </dgm:t>
    </dgm:pt>
    <dgm:pt modelId="{AC14C395-5CA6-4C06-954E-D9CF36672B55}" type="parTrans" cxnId="{65519A4D-19FF-4D72-A1AB-4AF814864540}">
      <dgm:prSet/>
      <dgm:spPr/>
      <dgm:t>
        <a:bodyPr/>
        <a:lstStyle/>
        <a:p>
          <a:endParaRPr lang="en-US"/>
        </a:p>
      </dgm:t>
    </dgm:pt>
    <dgm:pt modelId="{D423F47A-741C-4DC0-A986-458235ADD873}" type="sibTrans" cxnId="{65519A4D-19FF-4D72-A1AB-4AF814864540}">
      <dgm:prSet/>
      <dgm:spPr/>
      <dgm:t>
        <a:bodyPr/>
        <a:lstStyle/>
        <a:p>
          <a:endParaRPr lang="en-US"/>
        </a:p>
      </dgm:t>
    </dgm:pt>
    <dgm:pt modelId="{52AA816E-4D73-4C01-B3E0-223F3D273068}">
      <dgm:prSet/>
      <dgm:spPr/>
      <dgm:t>
        <a:bodyPr/>
        <a:lstStyle/>
        <a:p>
          <a:r>
            <a:rPr lang="en-US" dirty="0"/>
            <a:t>We will be using machine learning and statistical methods to determine these predictions.</a:t>
          </a:r>
        </a:p>
      </dgm:t>
    </dgm:pt>
    <dgm:pt modelId="{1D538479-C3B3-43BC-A76A-11ADABF652A0}" type="parTrans" cxnId="{6B7FCEAD-2DFC-4D21-A361-593DC6C0E2A1}">
      <dgm:prSet/>
      <dgm:spPr/>
      <dgm:t>
        <a:bodyPr/>
        <a:lstStyle/>
        <a:p>
          <a:endParaRPr lang="en-US"/>
        </a:p>
      </dgm:t>
    </dgm:pt>
    <dgm:pt modelId="{2412F200-B77A-4EA0-99EC-D0FD89FB0C12}" type="sibTrans" cxnId="{6B7FCEAD-2DFC-4D21-A361-593DC6C0E2A1}">
      <dgm:prSet/>
      <dgm:spPr/>
      <dgm:t>
        <a:bodyPr/>
        <a:lstStyle/>
        <a:p>
          <a:endParaRPr lang="en-US"/>
        </a:p>
      </dgm:t>
    </dgm:pt>
    <dgm:pt modelId="{409646D8-D3FD-4C0C-9A34-6E1C5EBA03B4}">
      <dgm:prSet/>
      <dgm:spPr/>
      <dgm:t>
        <a:bodyPr/>
        <a:lstStyle/>
        <a:p>
          <a:r>
            <a:rPr lang="en-US" dirty="0"/>
            <a:t>We have finalized Logistic Regression and Random forest classifier for prediction.</a:t>
          </a:r>
        </a:p>
      </dgm:t>
    </dgm:pt>
    <dgm:pt modelId="{3B638937-0486-4190-8222-04557931F665}" type="parTrans" cxnId="{5C9166FB-6022-44DE-8C6F-0B33692233C1}">
      <dgm:prSet/>
      <dgm:spPr/>
      <dgm:t>
        <a:bodyPr/>
        <a:lstStyle/>
        <a:p>
          <a:endParaRPr lang="en-US"/>
        </a:p>
      </dgm:t>
    </dgm:pt>
    <dgm:pt modelId="{20DC9A12-1688-470E-922D-CA663E315554}" type="sibTrans" cxnId="{5C9166FB-6022-44DE-8C6F-0B33692233C1}">
      <dgm:prSet/>
      <dgm:spPr/>
      <dgm:t>
        <a:bodyPr/>
        <a:lstStyle/>
        <a:p>
          <a:endParaRPr lang="en-US"/>
        </a:p>
      </dgm:t>
    </dgm:pt>
    <dgm:pt modelId="{4AA1C763-AD16-4E1D-BAC7-23A813F9FF75}">
      <dgm:prSet/>
      <dgm:spPr/>
      <dgm:t>
        <a:bodyPr/>
        <a:lstStyle/>
        <a:p>
          <a:r>
            <a:rPr lang="en-US" dirty="0"/>
            <a:t>Our goal in this phase is to perform Feature Engineering, do hyperparameter training and train model using best parameters and setting.</a:t>
          </a:r>
        </a:p>
      </dgm:t>
    </dgm:pt>
    <dgm:pt modelId="{31762420-C642-4212-8A09-23C161B7D7AF}" type="parTrans" cxnId="{675FA807-D44D-432D-8CBC-76B4D9FFB4C6}">
      <dgm:prSet/>
      <dgm:spPr/>
      <dgm:t>
        <a:bodyPr/>
        <a:lstStyle/>
        <a:p>
          <a:endParaRPr lang="en-US"/>
        </a:p>
      </dgm:t>
    </dgm:pt>
    <dgm:pt modelId="{E28D1B1C-EA75-4A4F-BC35-A112A3DA9A0B}" type="sibTrans" cxnId="{675FA807-D44D-432D-8CBC-76B4D9FFB4C6}">
      <dgm:prSet/>
      <dgm:spPr/>
      <dgm:t>
        <a:bodyPr/>
        <a:lstStyle/>
        <a:p>
          <a:endParaRPr lang="en-US"/>
        </a:p>
      </dgm:t>
    </dgm:pt>
    <dgm:pt modelId="{E9D13D1A-C6D4-4D32-B8F4-F8FBDCA35F35}">
      <dgm:prSet/>
      <dgm:spPr/>
      <dgm:t>
        <a:bodyPr/>
        <a:lstStyle/>
        <a:p>
          <a:r>
            <a:rPr lang="en-US" dirty="0"/>
            <a:t>We aim at cleaning and preprocessing techniques on the data, perform feature Engineering, parameter tuning as we build pipeline after examining the accuracies of explored pipelines. </a:t>
          </a:r>
        </a:p>
      </dgm:t>
    </dgm:pt>
    <dgm:pt modelId="{2072411D-0927-4070-AE3C-850BF2B374CA}" type="parTrans" cxnId="{ED835D01-0D2D-473C-8662-B3AD7F42FF97}">
      <dgm:prSet/>
      <dgm:spPr/>
      <dgm:t>
        <a:bodyPr/>
        <a:lstStyle/>
        <a:p>
          <a:endParaRPr lang="en-US"/>
        </a:p>
      </dgm:t>
    </dgm:pt>
    <dgm:pt modelId="{073473EE-4C3B-4666-A00F-52B9D91C4209}" type="sibTrans" cxnId="{ED835D01-0D2D-473C-8662-B3AD7F42FF97}">
      <dgm:prSet/>
      <dgm:spPr/>
      <dgm:t>
        <a:bodyPr/>
        <a:lstStyle/>
        <a:p>
          <a:endParaRPr lang="en-US"/>
        </a:p>
      </dgm:t>
    </dgm:pt>
    <dgm:pt modelId="{6738C709-0A5D-48DB-87CB-324C4B63BB69}" type="pres">
      <dgm:prSet presAssocID="{FC78C19A-4F0D-4B00-B21E-F3E5081D4FF6}" presName="linear" presStyleCnt="0">
        <dgm:presLayoutVars>
          <dgm:animLvl val="lvl"/>
          <dgm:resizeHandles val="exact"/>
        </dgm:presLayoutVars>
      </dgm:prSet>
      <dgm:spPr/>
      <dgm:t>
        <a:bodyPr/>
        <a:lstStyle/>
        <a:p>
          <a:endParaRPr lang="en-IN"/>
        </a:p>
      </dgm:t>
    </dgm:pt>
    <dgm:pt modelId="{A827E58E-6E5C-41F7-8AAE-83FD4F5375D8}" type="pres">
      <dgm:prSet presAssocID="{A4398046-C63B-45A3-8A5B-E0EA3DE60EB1}" presName="parentText" presStyleLbl="node1" presStyleIdx="0" presStyleCnt="5" custLinFactY="-7027" custLinFactNeighborX="0" custLinFactNeighborY="-100000">
        <dgm:presLayoutVars>
          <dgm:chMax val="0"/>
          <dgm:bulletEnabled val="1"/>
        </dgm:presLayoutVars>
      </dgm:prSet>
      <dgm:spPr/>
      <dgm:t>
        <a:bodyPr/>
        <a:lstStyle/>
        <a:p>
          <a:endParaRPr lang="en-IN"/>
        </a:p>
      </dgm:t>
    </dgm:pt>
    <dgm:pt modelId="{16791800-3EB0-45CB-B4FF-DDEE5A0731B9}" type="pres">
      <dgm:prSet presAssocID="{D423F47A-741C-4DC0-A986-458235ADD873}" presName="spacer" presStyleCnt="0"/>
      <dgm:spPr/>
    </dgm:pt>
    <dgm:pt modelId="{A7589825-0BF2-470D-9175-BFAE5B65F19E}" type="pres">
      <dgm:prSet presAssocID="{52AA816E-4D73-4C01-B3E0-223F3D273068}" presName="parentText" presStyleLbl="node1" presStyleIdx="1" presStyleCnt="5" custLinFactNeighborY="0">
        <dgm:presLayoutVars>
          <dgm:chMax val="0"/>
          <dgm:bulletEnabled val="1"/>
        </dgm:presLayoutVars>
      </dgm:prSet>
      <dgm:spPr/>
      <dgm:t>
        <a:bodyPr/>
        <a:lstStyle/>
        <a:p>
          <a:endParaRPr lang="en-IN"/>
        </a:p>
      </dgm:t>
    </dgm:pt>
    <dgm:pt modelId="{C75F28B1-E33A-4AB7-85C3-202EC4515B47}" type="pres">
      <dgm:prSet presAssocID="{2412F200-B77A-4EA0-99EC-D0FD89FB0C12}" presName="spacer" presStyleCnt="0"/>
      <dgm:spPr/>
    </dgm:pt>
    <dgm:pt modelId="{4417FE99-0DB5-4B23-A542-3FBC7B398480}" type="pres">
      <dgm:prSet presAssocID="{409646D8-D3FD-4C0C-9A34-6E1C5EBA03B4}" presName="parentText" presStyleLbl="node1" presStyleIdx="2" presStyleCnt="5" custLinFactY="4979" custLinFactNeighborY="100000">
        <dgm:presLayoutVars>
          <dgm:chMax val="0"/>
          <dgm:bulletEnabled val="1"/>
        </dgm:presLayoutVars>
      </dgm:prSet>
      <dgm:spPr/>
      <dgm:t>
        <a:bodyPr/>
        <a:lstStyle/>
        <a:p>
          <a:endParaRPr lang="en-IN"/>
        </a:p>
      </dgm:t>
    </dgm:pt>
    <dgm:pt modelId="{7B6EBF3D-68D2-4139-A116-6EC02CAF41C4}" type="pres">
      <dgm:prSet presAssocID="{20DC9A12-1688-470E-922D-CA663E315554}" presName="spacer" presStyleCnt="0"/>
      <dgm:spPr/>
    </dgm:pt>
    <dgm:pt modelId="{214FB8CE-C8EF-47C1-9A5D-4B2D4A51B9FA}" type="pres">
      <dgm:prSet presAssocID="{4AA1C763-AD16-4E1D-BAC7-23A813F9FF75}" presName="parentText" presStyleLbl="node1" presStyleIdx="3" presStyleCnt="5" custLinFactY="11125" custLinFactNeighborY="100000">
        <dgm:presLayoutVars>
          <dgm:chMax val="0"/>
          <dgm:bulletEnabled val="1"/>
        </dgm:presLayoutVars>
      </dgm:prSet>
      <dgm:spPr/>
      <dgm:t>
        <a:bodyPr/>
        <a:lstStyle/>
        <a:p>
          <a:endParaRPr lang="en-IN"/>
        </a:p>
      </dgm:t>
    </dgm:pt>
    <dgm:pt modelId="{D8E1D08A-E9AE-4510-A664-84AD3890CC6D}" type="pres">
      <dgm:prSet presAssocID="{E28D1B1C-EA75-4A4F-BC35-A112A3DA9A0B}" presName="spacer" presStyleCnt="0"/>
      <dgm:spPr/>
    </dgm:pt>
    <dgm:pt modelId="{ABCACD1A-154A-43D7-B23A-7C41BB81B5FC}" type="pres">
      <dgm:prSet presAssocID="{E9D13D1A-C6D4-4D32-B8F4-F8FBDCA35F35}" presName="parentText" presStyleLbl="node1" presStyleIdx="4" presStyleCnt="5" custLinFactY="20681" custLinFactNeighborX="0" custLinFactNeighborY="100000">
        <dgm:presLayoutVars>
          <dgm:chMax val="0"/>
          <dgm:bulletEnabled val="1"/>
        </dgm:presLayoutVars>
      </dgm:prSet>
      <dgm:spPr/>
      <dgm:t>
        <a:bodyPr/>
        <a:lstStyle/>
        <a:p>
          <a:endParaRPr lang="en-IN"/>
        </a:p>
      </dgm:t>
    </dgm:pt>
  </dgm:ptLst>
  <dgm:cxnLst>
    <dgm:cxn modelId="{675FA807-D44D-432D-8CBC-76B4D9FFB4C6}" srcId="{FC78C19A-4F0D-4B00-B21E-F3E5081D4FF6}" destId="{4AA1C763-AD16-4E1D-BAC7-23A813F9FF75}" srcOrd="3" destOrd="0" parTransId="{31762420-C642-4212-8A09-23C161B7D7AF}" sibTransId="{E28D1B1C-EA75-4A4F-BC35-A112A3DA9A0B}"/>
    <dgm:cxn modelId="{B03DA24D-EED0-48CC-83CF-B1DA92FC5229}" type="presOf" srcId="{409646D8-D3FD-4C0C-9A34-6E1C5EBA03B4}" destId="{4417FE99-0DB5-4B23-A542-3FBC7B398480}" srcOrd="0" destOrd="0" presId="urn:microsoft.com/office/officeart/2005/8/layout/vList2"/>
    <dgm:cxn modelId="{48F3641E-D4AB-4505-A493-40F8E25A232F}" type="presOf" srcId="{FC78C19A-4F0D-4B00-B21E-F3E5081D4FF6}" destId="{6738C709-0A5D-48DB-87CB-324C4B63BB69}" srcOrd="0" destOrd="0" presId="urn:microsoft.com/office/officeart/2005/8/layout/vList2"/>
    <dgm:cxn modelId="{6B7FCEAD-2DFC-4D21-A361-593DC6C0E2A1}" srcId="{FC78C19A-4F0D-4B00-B21E-F3E5081D4FF6}" destId="{52AA816E-4D73-4C01-B3E0-223F3D273068}" srcOrd="1" destOrd="0" parTransId="{1D538479-C3B3-43BC-A76A-11ADABF652A0}" sibTransId="{2412F200-B77A-4EA0-99EC-D0FD89FB0C12}"/>
    <dgm:cxn modelId="{65519A4D-19FF-4D72-A1AB-4AF814864540}" srcId="{FC78C19A-4F0D-4B00-B21E-F3E5081D4FF6}" destId="{A4398046-C63B-45A3-8A5B-E0EA3DE60EB1}" srcOrd="0" destOrd="0" parTransId="{AC14C395-5CA6-4C06-954E-D9CF36672B55}" sibTransId="{D423F47A-741C-4DC0-A986-458235ADD873}"/>
    <dgm:cxn modelId="{5C9166FB-6022-44DE-8C6F-0B33692233C1}" srcId="{FC78C19A-4F0D-4B00-B21E-F3E5081D4FF6}" destId="{409646D8-D3FD-4C0C-9A34-6E1C5EBA03B4}" srcOrd="2" destOrd="0" parTransId="{3B638937-0486-4190-8222-04557931F665}" sibTransId="{20DC9A12-1688-470E-922D-CA663E315554}"/>
    <dgm:cxn modelId="{07427634-317E-4601-B7F8-B62B40BD54E3}" type="presOf" srcId="{A4398046-C63B-45A3-8A5B-E0EA3DE60EB1}" destId="{A827E58E-6E5C-41F7-8AAE-83FD4F5375D8}" srcOrd="0" destOrd="0" presId="urn:microsoft.com/office/officeart/2005/8/layout/vList2"/>
    <dgm:cxn modelId="{870997AA-737C-4678-BEBA-9FD5E8E33ADF}" type="presOf" srcId="{52AA816E-4D73-4C01-B3E0-223F3D273068}" destId="{A7589825-0BF2-470D-9175-BFAE5B65F19E}" srcOrd="0" destOrd="0" presId="urn:microsoft.com/office/officeart/2005/8/layout/vList2"/>
    <dgm:cxn modelId="{ED835D01-0D2D-473C-8662-B3AD7F42FF97}" srcId="{FC78C19A-4F0D-4B00-B21E-F3E5081D4FF6}" destId="{E9D13D1A-C6D4-4D32-B8F4-F8FBDCA35F35}" srcOrd="4" destOrd="0" parTransId="{2072411D-0927-4070-AE3C-850BF2B374CA}" sibTransId="{073473EE-4C3B-4666-A00F-52B9D91C4209}"/>
    <dgm:cxn modelId="{072C10FB-DA88-4DAC-8D64-09097828547C}" type="presOf" srcId="{E9D13D1A-C6D4-4D32-B8F4-F8FBDCA35F35}" destId="{ABCACD1A-154A-43D7-B23A-7C41BB81B5FC}" srcOrd="0" destOrd="0" presId="urn:microsoft.com/office/officeart/2005/8/layout/vList2"/>
    <dgm:cxn modelId="{ADA8EA8F-90A0-45B2-84AE-6F1BCF89EF9C}" type="presOf" srcId="{4AA1C763-AD16-4E1D-BAC7-23A813F9FF75}" destId="{214FB8CE-C8EF-47C1-9A5D-4B2D4A51B9FA}" srcOrd="0" destOrd="0" presId="urn:microsoft.com/office/officeart/2005/8/layout/vList2"/>
    <dgm:cxn modelId="{ED75A2B5-833E-4D00-BB2F-06A05401BFDF}" type="presParOf" srcId="{6738C709-0A5D-48DB-87CB-324C4B63BB69}" destId="{A827E58E-6E5C-41F7-8AAE-83FD4F5375D8}" srcOrd="0" destOrd="0" presId="urn:microsoft.com/office/officeart/2005/8/layout/vList2"/>
    <dgm:cxn modelId="{B0DF56E9-2363-49FA-B14D-422C90E81A07}" type="presParOf" srcId="{6738C709-0A5D-48DB-87CB-324C4B63BB69}" destId="{16791800-3EB0-45CB-B4FF-DDEE5A0731B9}" srcOrd="1" destOrd="0" presId="urn:microsoft.com/office/officeart/2005/8/layout/vList2"/>
    <dgm:cxn modelId="{45ADECC1-567D-49D4-8869-E1366B71472F}" type="presParOf" srcId="{6738C709-0A5D-48DB-87CB-324C4B63BB69}" destId="{A7589825-0BF2-470D-9175-BFAE5B65F19E}" srcOrd="2" destOrd="0" presId="urn:microsoft.com/office/officeart/2005/8/layout/vList2"/>
    <dgm:cxn modelId="{2667334D-3FC1-4B52-8A72-0FCFA2690D54}" type="presParOf" srcId="{6738C709-0A5D-48DB-87CB-324C4B63BB69}" destId="{C75F28B1-E33A-4AB7-85C3-202EC4515B47}" srcOrd="3" destOrd="0" presId="urn:microsoft.com/office/officeart/2005/8/layout/vList2"/>
    <dgm:cxn modelId="{3C9C23F3-A45E-40DF-9EEC-6D9C4F51E915}" type="presParOf" srcId="{6738C709-0A5D-48DB-87CB-324C4B63BB69}" destId="{4417FE99-0DB5-4B23-A542-3FBC7B398480}" srcOrd="4" destOrd="0" presId="urn:microsoft.com/office/officeart/2005/8/layout/vList2"/>
    <dgm:cxn modelId="{204C2044-CD08-46F8-89E8-D02F6F802C57}" type="presParOf" srcId="{6738C709-0A5D-48DB-87CB-324C4B63BB69}" destId="{7B6EBF3D-68D2-4139-A116-6EC02CAF41C4}" srcOrd="5" destOrd="0" presId="urn:microsoft.com/office/officeart/2005/8/layout/vList2"/>
    <dgm:cxn modelId="{E081DEC5-F881-484F-95D1-B9C812EFE93F}" type="presParOf" srcId="{6738C709-0A5D-48DB-87CB-324C4B63BB69}" destId="{214FB8CE-C8EF-47C1-9A5D-4B2D4A51B9FA}" srcOrd="6" destOrd="0" presId="urn:microsoft.com/office/officeart/2005/8/layout/vList2"/>
    <dgm:cxn modelId="{1C23FB6C-8432-4111-BE84-FAF25D9434B4}" type="presParOf" srcId="{6738C709-0A5D-48DB-87CB-324C4B63BB69}" destId="{D8E1D08A-E9AE-4510-A664-84AD3890CC6D}" srcOrd="7" destOrd="0" presId="urn:microsoft.com/office/officeart/2005/8/layout/vList2"/>
    <dgm:cxn modelId="{16699E25-D178-434D-A35E-6FDCB7FDDFD3}" type="presParOf" srcId="{6738C709-0A5D-48DB-87CB-324C4B63BB69}" destId="{ABCACD1A-154A-43D7-B23A-7C41BB81B5F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0C7B98-C2D4-488E-9A00-D470FCB73C7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C1DB5BE-0ACC-4DEA-B9A0-AA262BE1A798}">
      <dgm:prSet/>
      <dgm:spPr/>
      <dgm:t>
        <a:bodyPr/>
        <a:lstStyle/>
        <a:p>
          <a:pPr>
            <a:lnSpc>
              <a:spcPct val="100000"/>
            </a:lnSpc>
          </a:pPr>
          <a:r>
            <a:rPr lang="en-US" dirty="0">
              <a:latin typeface="Times New Roman" panose="02020603050405020304" pitchFamily="18" charset="0"/>
              <a:cs typeface="Times New Roman" panose="02020603050405020304" pitchFamily="18" charset="0"/>
            </a:rPr>
            <a:t>Logistic Regression</a:t>
          </a:r>
        </a:p>
      </dgm:t>
    </dgm:pt>
    <dgm:pt modelId="{7CF05A9E-74F2-43F5-9A68-0784E7C0587B}" type="parTrans" cxnId="{A90F70D6-B929-4E15-8DBF-896C9E68803C}">
      <dgm:prSet/>
      <dgm:spPr/>
      <dgm:t>
        <a:bodyPr/>
        <a:lstStyle/>
        <a:p>
          <a:endParaRPr lang="en-US"/>
        </a:p>
      </dgm:t>
    </dgm:pt>
    <dgm:pt modelId="{0C2DBCE5-67D9-4882-A968-2C7EAD13770F}" type="sibTrans" cxnId="{A90F70D6-B929-4E15-8DBF-896C9E68803C}">
      <dgm:prSet/>
      <dgm:spPr/>
      <dgm:t>
        <a:bodyPr/>
        <a:lstStyle/>
        <a:p>
          <a:endParaRPr lang="en-US"/>
        </a:p>
      </dgm:t>
    </dgm:pt>
    <dgm:pt modelId="{5AF3E642-6738-4E0B-B2F2-8E84AD850A02}">
      <dgm:prSet/>
      <dgm:spPr/>
      <dgm:t>
        <a:bodyPr/>
        <a:lstStyle/>
        <a:p>
          <a:pPr>
            <a:lnSpc>
              <a:spcPct val="100000"/>
            </a:lnSpc>
          </a:pPr>
          <a:r>
            <a:rPr lang="en-US" dirty="0">
              <a:latin typeface="Times New Roman" panose="02020603050405020304" pitchFamily="18" charset="0"/>
              <a:cs typeface="Times New Roman" panose="02020603050405020304" pitchFamily="18" charset="0"/>
            </a:rPr>
            <a:t>Random Forest Classifier</a:t>
          </a:r>
        </a:p>
      </dgm:t>
    </dgm:pt>
    <dgm:pt modelId="{321A1FB1-5D80-49EA-B578-D5014DE6F5F8}" type="parTrans" cxnId="{A35E8A41-437E-4DAC-820C-CDED152A326B}">
      <dgm:prSet/>
      <dgm:spPr/>
      <dgm:t>
        <a:bodyPr/>
        <a:lstStyle/>
        <a:p>
          <a:endParaRPr lang="en-US"/>
        </a:p>
      </dgm:t>
    </dgm:pt>
    <dgm:pt modelId="{5D40889F-DC8C-4BA2-8296-9D0969A546AA}" type="sibTrans" cxnId="{A35E8A41-437E-4DAC-820C-CDED152A326B}">
      <dgm:prSet/>
      <dgm:spPr/>
      <dgm:t>
        <a:bodyPr/>
        <a:lstStyle/>
        <a:p>
          <a:endParaRPr lang="en-US"/>
        </a:p>
      </dgm:t>
    </dgm:pt>
    <dgm:pt modelId="{CD895E0C-7B45-45E1-8F7F-910FCACF02B0}" type="pres">
      <dgm:prSet presAssocID="{340C7B98-C2D4-488E-9A00-D470FCB73C70}" presName="root" presStyleCnt="0">
        <dgm:presLayoutVars>
          <dgm:dir/>
          <dgm:resizeHandles val="exact"/>
        </dgm:presLayoutVars>
      </dgm:prSet>
      <dgm:spPr/>
      <dgm:t>
        <a:bodyPr/>
        <a:lstStyle/>
        <a:p>
          <a:endParaRPr lang="en-IN"/>
        </a:p>
      </dgm:t>
    </dgm:pt>
    <dgm:pt modelId="{5669553A-737B-4AA8-BB28-EE248721BDA6}" type="pres">
      <dgm:prSet presAssocID="{DC1DB5BE-0ACC-4DEA-B9A0-AA262BE1A798}" presName="compNode" presStyleCnt="0"/>
      <dgm:spPr/>
    </dgm:pt>
    <dgm:pt modelId="{28FFA67C-6029-40B0-873A-76F5963047FC}" type="pres">
      <dgm:prSet presAssocID="{DC1DB5BE-0ACC-4DEA-B9A0-AA262BE1A798}" presName="iconRect" presStyleLbl="node1" presStyleIdx="0" presStyleCnt="2" custScaleX="236645" custScaleY="141079" custLinFactNeighborX="-18091" custLinFactNeighborY="-16472"/>
      <dgm:spPr>
        <a:blipFill rotWithShape="1">
          <a:blip xmlns:r="http://schemas.openxmlformats.org/officeDocument/2006/relationships" r:embed="rId1"/>
          <a:stretch>
            <a:fillRect/>
          </a:stretch>
        </a:blipFill>
      </dgm:spPr>
      <dgm:t>
        <a:bodyPr/>
        <a:lstStyle/>
        <a:p>
          <a:endParaRPr lang="en-IN"/>
        </a:p>
      </dgm:t>
      <dgm:extLst/>
    </dgm:pt>
    <dgm:pt modelId="{C4B04ED9-CC4D-472C-8E87-F2C7F41160A8}" type="pres">
      <dgm:prSet presAssocID="{DC1DB5BE-0ACC-4DEA-B9A0-AA262BE1A798}" presName="spaceRect" presStyleCnt="0"/>
      <dgm:spPr/>
    </dgm:pt>
    <dgm:pt modelId="{D489A855-E5C6-4E55-A727-388220FAF082}" type="pres">
      <dgm:prSet presAssocID="{DC1DB5BE-0ACC-4DEA-B9A0-AA262BE1A798}" presName="textRect" presStyleLbl="revTx" presStyleIdx="0" presStyleCnt="2" custScaleY="94583" custLinFactNeighborX="-8582" custLinFactNeighborY="74273">
        <dgm:presLayoutVars>
          <dgm:chMax val="1"/>
          <dgm:chPref val="1"/>
        </dgm:presLayoutVars>
      </dgm:prSet>
      <dgm:spPr/>
      <dgm:t>
        <a:bodyPr/>
        <a:lstStyle/>
        <a:p>
          <a:endParaRPr lang="en-IN"/>
        </a:p>
      </dgm:t>
    </dgm:pt>
    <dgm:pt modelId="{CCDE2B1E-C62C-4DD5-833B-60C67954B077}" type="pres">
      <dgm:prSet presAssocID="{0C2DBCE5-67D9-4882-A968-2C7EAD13770F}" presName="sibTrans" presStyleCnt="0"/>
      <dgm:spPr/>
    </dgm:pt>
    <dgm:pt modelId="{630FD0AB-C7EC-463C-9464-A4C49C9DB8CB}" type="pres">
      <dgm:prSet presAssocID="{5AF3E642-6738-4E0B-B2F2-8E84AD850A02}" presName="compNode" presStyleCnt="0"/>
      <dgm:spPr/>
    </dgm:pt>
    <dgm:pt modelId="{6CFA071F-0A7A-465A-BB77-FCAB546C7D40}" type="pres">
      <dgm:prSet presAssocID="{5AF3E642-6738-4E0B-B2F2-8E84AD850A02}"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extLst>
        <a:ext uri="{E40237B7-FDA0-4F09-8148-C483321AD2D9}">
          <dgm14:cNvPr xmlns:dgm14="http://schemas.microsoft.com/office/drawing/2010/diagram" id="0" name="" descr="Deciduous tree"/>
        </a:ext>
      </dgm:extLst>
    </dgm:pt>
    <dgm:pt modelId="{9DF4D59B-EBD7-438F-AE4E-48FDF082B19D}" type="pres">
      <dgm:prSet presAssocID="{5AF3E642-6738-4E0B-B2F2-8E84AD850A02}" presName="spaceRect" presStyleCnt="0"/>
      <dgm:spPr/>
    </dgm:pt>
    <dgm:pt modelId="{13AB4C16-9A5C-4024-A55D-186008D4E7C0}" type="pres">
      <dgm:prSet presAssocID="{5AF3E642-6738-4E0B-B2F2-8E84AD850A02}" presName="textRect" presStyleLbl="revTx" presStyleIdx="1" presStyleCnt="2" custLinFactY="16699" custLinFactNeighborX="-6036" custLinFactNeighborY="100000">
        <dgm:presLayoutVars>
          <dgm:chMax val="1"/>
          <dgm:chPref val="1"/>
        </dgm:presLayoutVars>
      </dgm:prSet>
      <dgm:spPr/>
      <dgm:t>
        <a:bodyPr/>
        <a:lstStyle/>
        <a:p>
          <a:endParaRPr lang="en-IN"/>
        </a:p>
      </dgm:t>
    </dgm:pt>
  </dgm:ptLst>
  <dgm:cxnLst>
    <dgm:cxn modelId="{A90F70D6-B929-4E15-8DBF-896C9E68803C}" srcId="{340C7B98-C2D4-488E-9A00-D470FCB73C70}" destId="{DC1DB5BE-0ACC-4DEA-B9A0-AA262BE1A798}" srcOrd="0" destOrd="0" parTransId="{7CF05A9E-74F2-43F5-9A68-0784E7C0587B}" sibTransId="{0C2DBCE5-67D9-4882-A968-2C7EAD13770F}"/>
    <dgm:cxn modelId="{600DBB66-B677-4349-B991-5158617CF2A7}" type="presOf" srcId="{DC1DB5BE-0ACC-4DEA-B9A0-AA262BE1A798}" destId="{D489A855-E5C6-4E55-A727-388220FAF082}" srcOrd="0" destOrd="0" presId="urn:microsoft.com/office/officeart/2018/2/layout/IconLabelList"/>
    <dgm:cxn modelId="{1D5A9DEE-0B3A-4C22-BC08-F582AD10A311}" type="presOf" srcId="{340C7B98-C2D4-488E-9A00-D470FCB73C70}" destId="{CD895E0C-7B45-45E1-8F7F-910FCACF02B0}" srcOrd="0" destOrd="0" presId="urn:microsoft.com/office/officeart/2018/2/layout/IconLabelList"/>
    <dgm:cxn modelId="{A35E8A41-437E-4DAC-820C-CDED152A326B}" srcId="{340C7B98-C2D4-488E-9A00-D470FCB73C70}" destId="{5AF3E642-6738-4E0B-B2F2-8E84AD850A02}" srcOrd="1" destOrd="0" parTransId="{321A1FB1-5D80-49EA-B578-D5014DE6F5F8}" sibTransId="{5D40889F-DC8C-4BA2-8296-9D0969A546AA}"/>
    <dgm:cxn modelId="{C43040BA-00FF-491E-8F44-3E107033F547}" type="presOf" srcId="{5AF3E642-6738-4E0B-B2F2-8E84AD850A02}" destId="{13AB4C16-9A5C-4024-A55D-186008D4E7C0}" srcOrd="0" destOrd="0" presId="urn:microsoft.com/office/officeart/2018/2/layout/IconLabelList"/>
    <dgm:cxn modelId="{F69B84C0-7348-4015-ABFF-17D71DCA4125}" type="presParOf" srcId="{CD895E0C-7B45-45E1-8F7F-910FCACF02B0}" destId="{5669553A-737B-4AA8-BB28-EE248721BDA6}" srcOrd="0" destOrd="0" presId="urn:microsoft.com/office/officeart/2018/2/layout/IconLabelList"/>
    <dgm:cxn modelId="{270EB794-91CD-417B-A57B-F1BA27C8673B}" type="presParOf" srcId="{5669553A-737B-4AA8-BB28-EE248721BDA6}" destId="{28FFA67C-6029-40B0-873A-76F5963047FC}" srcOrd="0" destOrd="0" presId="urn:microsoft.com/office/officeart/2018/2/layout/IconLabelList"/>
    <dgm:cxn modelId="{18E15409-EBF3-4CCD-AE0E-05AAA9CAB7DC}" type="presParOf" srcId="{5669553A-737B-4AA8-BB28-EE248721BDA6}" destId="{C4B04ED9-CC4D-472C-8E87-F2C7F41160A8}" srcOrd="1" destOrd="0" presId="urn:microsoft.com/office/officeart/2018/2/layout/IconLabelList"/>
    <dgm:cxn modelId="{BCB0119F-1F29-46A8-8C8F-684F7F90C702}" type="presParOf" srcId="{5669553A-737B-4AA8-BB28-EE248721BDA6}" destId="{D489A855-E5C6-4E55-A727-388220FAF082}" srcOrd="2" destOrd="0" presId="urn:microsoft.com/office/officeart/2018/2/layout/IconLabelList"/>
    <dgm:cxn modelId="{EBFB304D-DA67-4450-B247-95169FAE3E46}" type="presParOf" srcId="{CD895E0C-7B45-45E1-8F7F-910FCACF02B0}" destId="{CCDE2B1E-C62C-4DD5-833B-60C67954B077}" srcOrd="1" destOrd="0" presId="urn:microsoft.com/office/officeart/2018/2/layout/IconLabelList"/>
    <dgm:cxn modelId="{ED4B17AD-C58D-4087-B241-7901030DC169}" type="presParOf" srcId="{CD895E0C-7B45-45E1-8F7F-910FCACF02B0}" destId="{630FD0AB-C7EC-463C-9464-A4C49C9DB8CB}" srcOrd="2" destOrd="0" presId="urn:microsoft.com/office/officeart/2018/2/layout/IconLabelList"/>
    <dgm:cxn modelId="{1A38C400-1BF1-49A9-B5D1-67855B9C9996}" type="presParOf" srcId="{630FD0AB-C7EC-463C-9464-A4C49C9DB8CB}" destId="{6CFA071F-0A7A-465A-BB77-FCAB546C7D40}" srcOrd="0" destOrd="0" presId="urn:microsoft.com/office/officeart/2018/2/layout/IconLabelList"/>
    <dgm:cxn modelId="{B9667CA0-21B6-497F-B71D-8676ADE33D48}" type="presParOf" srcId="{630FD0AB-C7EC-463C-9464-A4C49C9DB8CB}" destId="{9DF4D59B-EBD7-438F-AE4E-48FDF082B19D}" srcOrd="1" destOrd="0" presId="urn:microsoft.com/office/officeart/2018/2/layout/IconLabelList"/>
    <dgm:cxn modelId="{DB31A97D-DFA8-4D7E-B3BA-8CB1FCBD2BC7}" type="presParOf" srcId="{630FD0AB-C7EC-463C-9464-A4C49C9DB8CB}" destId="{13AB4C16-9A5C-4024-A55D-186008D4E7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7E58E-6E5C-41F7-8AAE-83FD4F5375D8}">
      <dsp:nvSpPr>
        <dsp:cNvPr id="0" name=""/>
        <dsp:cNvSpPr/>
      </dsp:nvSpPr>
      <dsp:spPr>
        <a:xfrm>
          <a:off x="0" y="273781"/>
          <a:ext cx="6973888" cy="100868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Home credit utilizes several alternative data and methods to predict their client’s repayment abilities. </a:t>
          </a:r>
        </a:p>
      </dsp:txBody>
      <dsp:txXfrm>
        <a:off x="49240" y="323021"/>
        <a:ext cx="6875408" cy="910206"/>
      </dsp:txXfrm>
    </dsp:sp>
    <dsp:sp modelId="{A7589825-0BF2-470D-9175-BFAE5B65F19E}">
      <dsp:nvSpPr>
        <dsp:cNvPr id="0" name=""/>
        <dsp:cNvSpPr/>
      </dsp:nvSpPr>
      <dsp:spPr>
        <a:xfrm>
          <a:off x="0" y="1462788"/>
          <a:ext cx="6973888" cy="1008686"/>
        </a:xfrm>
        <a:prstGeom prst="roundRect">
          <a:avLst/>
        </a:prstGeom>
        <a:solidFill>
          <a:schemeClr val="accent2">
            <a:hueOff val="378097"/>
            <a:satOff val="-149"/>
            <a:lumOff val="17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We will be using machine learning and statistical methods to determine these predictions.</a:t>
          </a:r>
        </a:p>
      </dsp:txBody>
      <dsp:txXfrm>
        <a:off x="49240" y="1512028"/>
        <a:ext cx="6875408" cy="910206"/>
      </dsp:txXfrm>
    </dsp:sp>
    <dsp:sp modelId="{4417FE99-0DB5-4B23-A542-3FBC7B398480}">
      <dsp:nvSpPr>
        <dsp:cNvPr id="0" name=""/>
        <dsp:cNvSpPr/>
      </dsp:nvSpPr>
      <dsp:spPr>
        <a:xfrm>
          <a:off x="0" y="2631136"/>
          <a:ext cx="6973888" cy="1008686"/>
        </a:xfrm>
        <a:prstGeom prst="roundRect">
          <a:avLst/>
        </a:prstGeom>
        <a:solidFill>
          <a:schemeClr val="accent2">
            <a:hueOff val="756195"/>
            <a:satOff val="-298"/>
            <a:lumOff val="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We have finalized Logistic Regression and Random forest classifier for prediction.</a:t>
          </a:r>
        </a:p>
      </dsp:txBody>
      <dsp:txXfrm>
        <a:off x="49240" y="2680376"/>
        <a:ext cx="6875408" cy="910206"/>
      </dsp:txXfrm>
    </dsp:sp>
    <dsp:sp modelId="{214FB8CE-C8EF-47C1-9A5D-4B2D4A51B9FA}">
      <dsp:nvSpPr>
        <dsp:cNvPr id="0" name=""/>
        <dsp:cNvSpPr/>
      </dsp:nvSpPr>
      <dsp:spPr>
        <a:xfrm>
          <a:off x="0" y="3756536"/>
          <a:ext cx="6973888" cy="1008686"/>
        </a:xfrm>
        <a:prstGeom prst="roundRect">
          <a:avLst/>
        </a:prstGeom>
        <a:solidFill>
          <a:schemeClr val="accent2">
            <a:hueOff val="1134292"/>
            <a:satOff val="-446"/>
            <a:lumOff val="51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Our goal in this phase is to perform Feature Engineering, do hyperparameter training and train model using best parameters and setting.</a:t>
          </a:r>
        </a:p>
      </dsp:txBody>
      <dsp:txXfrm>
        <a:off x="49240" y="3805776"/>
        <a:ext cx="6875408" cy="910206"/>
      </dsp:txXfrm>
    </dsp:sp>
    <dsp:sp modelId="{ABCACD1A-154A-43D7-B23A-7C41BB81B5FC}">
      <dsp:nvSpPr>
        <dsp:cNvPr id="0" name=""/>
        <dsp:cNvSpPr/>
      </dsp:nvSpPr>
      <dsp:spPr>
        <a:xfrm>
          <a:off x="0" y="4916333"/>
          <a:ext cx="6973888" cy="1008686"/>
        </a:xfrm>
        <a:prstGeom prst="roundRect">
          <a:avLst/>
        </a:prstGeom>
        <a:solidFill>
          <a:schemeClr val="accent2">
            <a:hueOff val="1512390"/>
            <a:satOff val="-595"/>
            <a:lumOff val="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We aim at cleaning and preprocessing techniques on the data, perform feature Engineering, parameter tuning as we build pipeline after examining the accuracies of explored pipelines. </a:t>
          </a:r>
        </a:p>
      </dsp:txBody>
      <dsp:txXfrm>
        <a:off x="49240" y="4965573"/>
        <a:ext cx="6875408" cy="910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FA67C-6029-40B0-873A-76F5963047FC}">
      <dsp:nvSpPr>
        <dsp:cNvPr id="0" name=""/>
        <dsp:cNvSpPr/>
      </dsp:nvSpPr>
      <dsp:spPr>
        <a:xfrm>
          <a:off x="355258" y="265971"/>
          <a:ext cx="4600378" cy="2742575"/>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89A855-E5C6-4E55-A727-388220FAF082}">
      <dsp:nvSpPr>
        <dsp:cNvPr id="0" name=""/>
        <dsp:cNvSpPr/>
      </dsp:nvSpPr>
      <dsp:spPr>
        <a:xfrm>
          <a:off x="476394" y="3923839"/>
          <a:ext cx="4320000" cy="644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66850">
            <a:lnSpc>
              <a:spcPct val="100000"/>
            </a:lnSpc>
            <a:spcBef>
              <a:spcPct val="0"/>
            </a:spcBef>
            <a:spcAft>
              <a:spcPct val="35000"/>
            </a:spcAft>
          </a:pPr>
          <a:r>
            <a:rPr lang="en-US" sz="3300" kern="1200" dirty="0">
              <a:latin typeface="Times New Roman" panose="02020603050405020304" pitchFamily="18" charset="0"/>
              <a:cs typeface="Times New Roman" panose="02020603050405020304" pitchFamily="18" charset="0"/>
            </a:rPr>
            <a:t>Logistic Regression</a:t>
          </a:r>
        </a:p>
      </dsp:txBody>
      <dsp:txXfrm>
        <a:off x="476394" y="3923839"/>
        <a:ext cx="4320000" cy="644107"/>
      </dsp:txXfrm>
    </dsp:sp>
    <dsp:sp modelId="{6CFA071F-0A7A-465A-BB77-FCAB546C7D40}">
      <dsp:nvSpPr>
        <dsp:cNvPr id="0" name=""/>
        <dsp:cNvSpPr/>
      </dsp:nvSpPr>
      <dsp:spPr>
        <a:xfrm>
          <a:off x="7251326" y="757107"/>
          <a:ext cx="1944000" cy="1944000"/>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AB4C16-9A5C-4024-A55D-186008D4E7C0}">
      <dsp:nvSpPr>
        <dsp:cNvPr id="0" name=""/>
        <dsp:cNvSpPr/>
      </dsp:nvSpPr>
      <dsp:spPr>
        <a:xfrm>
          <a:off x="5802571" y="392833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66850">
            <a:lnSpc>
              <a:spcPct val="100000"/>
            </a:lnSpc>
            <a:spcBef>
              <a:spcPct val="0"/>
            </a:spcBef>
            <a:spcAft>
              <a:spcPct val="35000"/>
            </a:spcAft>
          </a:pPr>
          <a:r>
            <a:rPr lang="en-US" sz="3300" kern="1200" dirty="0">
              <a:latin typeface="Times New Roman" panose="02020603050405020304" pitchFamily="18" charset="0"/>
              <a:cs typeface="Times New Roman" panose="02020603050405020304" pitchFamily="18" charset="0"/>
            </a:rPr>
            <a:t>Random Forest Classifier</a:t>
          </a:r>
        </a:p>
      </dsp:txBody>
      <dsp:txXfrm>
        <a:off x="5802571" y="3928337"/>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December 7, 2021</a:t>
            </a:fld>
            <a:endParaRPr lang="en-US" dirty="0"/>
          </a:p>
        </p:txBody>
      </p:sp>
      <p:sp>
        <p:nvSpPr>
          <p:cNvPr id="5" name="Footer Placeholder 4">
            <a:extLst>
              <a:ext uri="{FF2B5EF4-FFF2-40B4-BE49-F238E27FC236}">
                <a16:creationId xmlns=""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34261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December 7, 2021</a:t>
            </a:fld>
            <a:endParaRPr lang="en-US"/>
          </a:p>
        </p:txBody>
      </p:sp>
      <p:sp>
        <p:nvSpPr>
          <p:cNvPr id="5" name="Footer Placeholder 4">
            <a:extLst>
              <a:ext uri="{FF2B5EF4-FFF2-40B4-BE49-F238E27FC236}">
                <a16:creationId xmlns=""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80096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December 7, 2021</a:t>
            </a:fld>
            <a:endParaRPr lang="en-US"/>
          </a:p>
        </p:txBody>
      </p:sp>
      <p:sp>
        <p:nvSpPr>
          <p:cNvPr id="5" name="Footer Placeholder 4">
            <a:extLst>
              <a:ext uri="{FF2B5EF4-FFF2-40B4-BE49-F238E27FC236}">
                <a16:creationId xmlns=""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6938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December 7, 2021</a:t>
            </a:fld>
            <a:endParaRPr lang="en-US"/>
          </a:p>
        </p:txBody>
      </p:sp>
      <p:sp>
        <p:nvSpPr>
          <p:cNvPr id="5" name="Footer Placeholder 4">
            <a:extLst>
              <a:ext uri="{FF2B5EF4-FFF2-40B4-BE49-F238E27FC236}">
                <a16:creationId xmlns=""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074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December 7, 2021</a:t>
            </a:fld>
            <a:endParaRPr lang="en-US"/>
          </a:p>
        </p:txBody>
      </p:sp>
      <p:sp>
        <p:nvSpPr>
          <p:cNvPr id="5" name="Footer Placeholder 4">
            <a:extLst>
              <a:ext uri="{FF2B5EF4-FFF2-40B4-BE49-F238E27FC236}">
                <a16:creationId xmlns=""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3497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December 7, 2021</a:t>
            </a:fld>
            <a:endParaRPr lang="en-US"/>
          </a:p>
        </p:txBody>
      </p:sp>
      <p:sp>
        <p:nvSpPr>
          <p:cNvPr id="6" name="Footer Placeholder 5">
            <a:extLst>
              <a:ext uri="{FF2B5EF4-FFF2-40B4-BE49-F238E27FC236}">
                <a16:creationId xmlns=""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04637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December 7, 2021</a:t>
            </a:fld>
            <a:endParaRPr lang="en-US"/>
          </a:p>
        </p:txBody>
      </p:sp>
      <p:sp>
        <p:nvSpPr>
          <p:cNvPr id="8" name="Footer Placeholder 7">
            <a:extLst>
              <a:ext uri="{FF2B5EF4-FFF2-40B4-BE49-F238E27FC236}">
                <a16:creationId xmlns=""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53483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December 7, 2021</a:t>
            </a:fld>
            <a:endParaRPr lang="en-US"/>
          </a:p>
        </p:txBody>
      </p:sp>
      <p:sp>
        <p:nvSpPr>
          <p:cNvPr id="4" name="Footer Placeholder 3">
            <a:extLst>
              <a:ext uri="{FF2B5EF4-FFF2-40B4-BE49-F238E27FC236}">
                <a16:creationId xmlns=""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503858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December 7, 2021</a:t>
            </a:fld>
            <a:endParaRPr lang="en-US"/>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1043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December 7, 2021</a:t>
            </a:fld>
            <a:endParaRPr lang="en-US"/>
          </a:p>
        </p:txBody>
      </p:sp>
      <p:sp>
        <p:nvSpPr>
          <p:cNvPr id="6" name="Footer Placeholder 5">
            <a:extLst>
              <a:ext uri="{FF2B5EF4-FFF2-40B4-BE49-F238E27FC236}">
                <a16:creationId xmlns=""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76039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December 7, 2021</a:t>
            </a:fld>
            <a:endParaRPr lang="en-US"/>
          </a:p>
        </p:txBody>
      </p:sp>
      <p:sp>
        <p:nvSpPr>
          <p:cNvPr id="6" name="Footer Placeholder 5">
            <a:extLst>
              <a:ext uri="{FF2B5EF4-FFF2-40B4-BE49-F238E27FC236}">
                <a16:creationId xmlns=""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255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Tuesday, December 7, 2021</a:t>
            </a:fld>
            <a:endParaRPr lang="en-US" dirty="0"/>
          </a:p>
        </p:txBody>
      </p:sp>
      <p:sp>
        <p:nvSpPr>
          <p:cNvPr id="5" name="Footer Placeholder 4">
            <a:extLst>
              <a:ext uri="{FF2B5EF4-FFF2-40B4-BE49-F238E27FC236}">
                <a16:creationId xmlns=""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522865280"/>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 xmlns:a16="http://schemas.microsoft.com/office/drawing/2014/main" id="{3BDBC526-6DCD-4FF6-8395-D8C22E46E52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3998" y="5334748"/>
            <a:ext cx="678135" cy="990000"/>
            <a:chOff x="10490969" y="1448827"/>
            <a:chExt cx="678135" cy="990000"/>
          </a:xfrm>
        </p:grpSpPr>
        <p:sp>
          <p:nvSpPr>
            <p:cNvPr id="38" name="Freeform: Shape 37">
              <a:extLst>
                <a:ext uri="{FF2B5EF4-FFF2-40B4-BE49-F238E27FC236}">
                  <a16:creationId xmlns="" xmlns:a16="http://schemas.microsoft.com/office/drawing/2014/main" id="{02ECB475-568C-47AC-B16D-2E202DEB2DE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Oval 38">
              <a:extLst>
                <a:ext uri="{FF2B5EF4-FFF2-40B4-BE49-F238E27FC236}">
                  <a16:creationId xmlns="" xmlns:a16="http://schemas.microsoft.com/office/drawing/2014/main" id="{080D8764-525A-441E-B58F-068E82F097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 xmlns:a16="http://schemas.microsoft.com/office/drawing/2014/main" id="{11196109-6F2B-4738-B2FC-2CCC753AABD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Shape 40">
              <a:extLst>
                <a:ext uri="{FF2B5EF4-FFF2-40B4-BE49-F238E27FC236}">
                  <a16:creationId xmlns="" xmlns:a16="http://schemas.microsoft.com/office/drawing/2014/main" id="{F7E468C2-69B8-470B-85E3-801A3CB1D7E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7" name="Rectangle 42">
            <a:extLst>
              <a:ext uri="{FF2B5EF4-FFF2-40B4-BE49-F238E27FC236}">
                <a16:creationId xmlns="" xmlns:a16="http://schemas.microsoft.com/office/drawing/2014/main" id="{A5931BE0-4B93-4D6C-878E-ACC59D6B45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0E21C16-ED32-40FE-8F6B-7E882D175142}"/>
              </a:ext>
            </a:extLst>
          </p:cNvPr>
          <p:cNvSpPr>
            <a:spLocks noGrp="1"/>
          </p:cNvSpPr>
          <p:nvPr>
            <p:ph type="ctrTitle"/>
          </p:nvPr>
        </p:nvSpPr>
        <p:spPr>
          <a:xfrm>
            <a:off x="0" y="437759"/>
            <a:ext cx="12191999" cy="1997855"/>
          </a:xfrm>
        </p:spPr>
        <p:txBody>
          <a:bodyPr vert="horz" wrap="square" lIns="0" tIns="0" rIns="0" bIns="0" rtlCol="0" anchor="b" anchorCtr="0">
            <a:noAutofit/>
          </a:bodyPr>
          <a:lstStyle/>
          <a:p>
            <a:pPr algn="ctr"/>
            <a:r>
              <a:rPr lang="en-US" sz="4800" dirty="0">
                <a:latin typeface="Times New Roman" panose="02020603050405020304" pitchFamily="18" charset="0"/>
                <a:cs typeface="Times New Roman" panose="02020603050405020304" pitchFamily="18" charset="0"/>
              </a:rPr>
              <a:t>Home Credit Default Risk</a:t>
            </a:r>
            <a:br>
              <a:rPr lang="en-US" sz="4800"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8" name="Rectangle 6">
            <a:extLst>
              <a:ext uri="{FF2B5EF4-FFF2-40B4-BE49-F238E27FC236}">
                <a16:creationId xmlns="" xmlns:a16="http://schemas.microsoft.com/office/drawing/2014/main" id="{21E3C292-4198-4E27-82B1-ECD4EA36139D}"/>
              </a:ext>
            </a:extLst>
          </p:cNvPr>
          <p:cNvSpPr>
            <a:spLocks noChangeArrowheads="1"/>
          </p:cNvSpPr>
          <p:nvPr/>
        </p:nvSpPr>
        <p:spPr bwMode="auto">
          <a:xfrm>
            <a:off x="5002042" y="4354216"/>
            <a:ext cx="6952544"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83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110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106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107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endParaRPr kumimoji="0" lang="en-US" altLang="en-US" sz="12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endParaRPr>
          </a:p>
        </p:txBody>
      </p:sp>
      <p:pic>
        <p:nvPicPr>
          <p:cNvPr id="1031" name="Picture 7">
            <a:extLst>
              <a:ext uri="{FF2B5EF4-FFF2-40B4-BE49-F238E27FC236}">
                <a16:creationId xmlns="" xmlns:a16="http://schemas.microsoft.com/office/drawing/2014/main" id="{E9C5E42E-9FC8-416B-B400-42659DBDAA8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228918" y="3311340"/>
            <a:ext cx="1704975" cy="13239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 xmlns:a16="http://schemas.microsoft.com/office/drawing/2014/main" id="{95016251-5D88-4431-8A55-50DFAE234B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4209" y="3120840"/>
            <a:ext cx="138112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 xmlns:a16="http://schemas.microsoft.com/office/drawing/2014/main" id="{4D60269C-A33F-45D3-A708-6193BF18E1A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5031" y="3129739"/>
            <a:ext cx="16764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 xmlns:a16="http://schemas.microsoft.com/office/drawing/2014/main" id="{E4F22BFB-606F-4ACD-A8A2-2189D8C82F4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68424" y="3083983"/>
            <a:ext cx="1481505" cy="178510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 xmlns:a16="http://schemas.microsoft.com/office/drawing/2014/main" id="{B54902A5-75AB-4A92-824F-FE0E8E244FB7}"/>
              </a:ext>
            </a:extLst>
          </p:cNvPr>
          <p:cNvSpPr txBox="1"/>
          <p:nvPr/>
        </p:nvSpPr>
        <p:spPr>
          <a:xfrm>
            <a:off x="1265359" y="4935195"/>
            <a:ext cx="167479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Tanay Kulkarni</a:t>
            </a:r>
          </a:p>
          <a:p>
            <a:r>
              <a:rPr lang="en-US" dirty="0">
                <a:latin typeface="Times New Roman" panose="02020603050405020304" pitchFamily="18" charset="0"/>
                <a:cs typeface="Times New Roman" panose="02020603050405020304" pitchFamily="18" charset="0"/>
              </a:rPr>
              <a:t>tankulk@iu.edu</a:t>
            </a:r>
          </a:p>
        </p:txBody>
      </p:sp>
      <p:sp>
        <p:nvSpPr>
          <p:cNvPr id="46" name="TextBox 45">
            <a:extLst>
              <a:ext uri="{FF2B5EF4-FFF2-40B4-BE49-F238E27FC236}">
                <a16:creationId xmlns="" xmlns:a16="http://schemas.microsoft.com/office/drawing/2014/main" id="{B88C9A54-0659-481A-9A65-D083559416E7}"/>
              </a:ext>
            </a:extLst>
          </p:cNvPr>
          <p:cNvSpPr txBox="1"/>
          <p:nvPr/>
        </p:nvSpPr>
        <p:spPr>
          <a:xfrm>
            <a:off x="3408999" y="4935194"/>
            <a:ext cx="167479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Shefali </a:t>
            </a:r>
            <a:r>
              <a:rPr lang="en-US" dirty="0" err="1">
                <a:latin typeface="Times New Roman" panose="02020603050405020304" pitchFamily="18" charset="0"/>
                <a:cs typeface="Times New Roman" panose="02020603050405020304" pitchFamily="18" charset="0"/>
              </a:rPr>
              <a:t>Luley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sluley@iu.edu</a:t>
            </a:r>
          </a:p>
        </p:txBody>
      </p:sp>
      <p:sp>
        <p:nvSpPr>
          <p:cNvPr id="48" name="TextBox 47">
            <a:extLst>
              <a:ext uri="{FF2B5EF4-FFF2-40B4-BE49-F238E27FC236}">
                <a16:creationId xmlns="" xmlns:a16="http://schemas.microsoft.com/office/drawing/2014/main" id="{BCD0D4AF-3418-4F21-A894-17B9E0B360A6}"/>
              </a:ext>
            </a:extLst>
          </p:cNvPr>
          <p:cNvSpPr txBox="1"/>
          <p:nvPr/>
        </p:nvSpPr>
        <p:spPr>
          <a:xfrm>
            <a:off x="5839437" y="4935194"/>
            <a:ext cx="189779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Sanket Bailmare</a:t>
            </a:r>
          </a:p>
          <a:p>
            <a:r>
              <a:rPr lang="en-US" dirty="0">
                <a:latin typeface="Times New Roman" panose="02020603050405020304" pitchFamily="18" charset="0"/>
                <a:cs typeface="Times New Roman" panose="02020603050405020304" pitchFamily="18" charset="0"/>
              </a:rPr>
              <a:t>sbailmar@iu.edu</a:t>
            </a:r>
          </a:p>
        </p:txBody>
      </p:sp>
      <p:sp>
        <p:nvSpPr>
          <p:cNvPr id="49" name="TextBox 48">
            <a:extLst>
              <a:ext uri="{FF2B5EF4-FFF2-40B4-BE49-F238E27FC236}">
                <a16:creationId xmlns="" xmlns:a16="http://schemas.microsoft.com/office/drawing/2014/main" id="{5515609C-0781-469B-ADB6-392544999822}"/>
              </a:ext>
            </a:extLst>
          </p:cNvPr>
          <p:cNvSpPr txBox="1"/>
          <p:nvPr/>
        </p:nvSpPr>
        <p:spPr>
          <a:xfrm>
            <a:off x="8634662" y="4935193"/>
            <a:ext cx="189779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Raj Chavan</a:t>
            </a:r>
          </a:p>
          <a:p>
            <a:r>
              <a:rPr lang="en-US" dirty="0">
                <a:latin typeface="Times New Roman" panose="02020603050405020304" pitchFamily="18" charset="0"/>
                <a:cs typeface="Times New Roman" panose="02020603050405020304" pitchFamily="18" charset="0"/>
              </a:rPr>
              <a:t>rchavan@iu.edu</a:t>
            </a:r>
          </a:p>
        </p:txBody>
      </p:sp>
      <p:sp>
        <p:nvSpPr>
          <p:cNvPr id="18" name="TextBox 17">
            <a:extLst>
              <a:ext uri="{FF2B5EF4-FFF2-40B4-BE49-F238E27FC236}">
                <a16:creationId xmlns="" xmlns:a16="http://schemas.microsoft.com/office/drawing/2014/main" id="{1C800AAE-7C61-4F68-92F6-A1106F126074}"/>
              </a:ext>
            </a:extLst>
          </p:cNvPr>
          <p:cNvSpPr txBox="1"/>
          <p:nvPr/>
        </p:nvSpPr>
        <p:spPr>
          <a:xfrm>
            <a:off x="-237412" y="2098389"/>
            <a:ext cx="12191998"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Group 23(Phase -2)</a:t>
            </a:r>
          </a:p>
        </p:txBody>
      </p:sp>
    </p:spTree>
    <p:extLst>
      <p:ext uri="{BB962C8B-B14F-4D97-AF65-F5344CB8AC3E}">
        <p14:creationId xmlns:p14="http://schemas.microsoft.com/office/powerpoint/2010/main" val="411755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2F054D-3E30-42A8-B8D4-156366134CF9}"/>
              </a:ext>
            </a:extLst>
          </p:cNvPr>
          <p:cNvSpPr>
            <a:spLocks noGrp="1"/>
          </p:cNvSpPr>
          <p:nvPr>
            <p:ph type="title"/>
          </p:nvPr>
        </p:nvSpPr>
        <p:spPr>
          <a:xfrm>
            <a:off x="549537" y="356299"/>
            <a:ext cx="6060831" cy="908465"/>
          </a:xfrm>
        </p:spPr>
        <p:txBody>
          <a:bodyPr/>
          <a:lstStyle/>
          <a:p>
            <a:r>
              <a:rPr lang="en-US" dirty="0">
                <a:latin typeface="Times New Roman" panose="02020603050405020304" pitchFamily="18" charset="0"/>
                <a:cs typeface="Times New Roman" panose="02020603050405020304" pitchFamily="18" charset="0"/>
              </a:rPr>
              <a:t> </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Modeling</a:t>
            </a:r>
            <a:r>
              <a:rPr lang="en-US" b="0" i="0" dirty="0">
                <a:solidFill>
                  <a:srgbClr val="2D3B45"/>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Pipeline</a:t>
            </a:r>
          </a:p>
        </p:txBody>
      </p:sp>
      <p:sp>
        <p:nvSpPr>
          <p:cNvPr id="3" name="Content Placeholder 2">
            <a:extLst>
              <a:ext uri="{FF2B5EF4-FFF2-40B4-BE49-F238E27FC236}">
                <a16:creationId xmlns="" xmlns:a16="http://schemas.microsoft.com/office/drawing/2014/main" id="{A68BBCF6-7696-4C66-9B74-3782479E4E19}"/>
              </a:ext>
            </a:extLst>
          </p:cNvPr>
          <p:cNvSpPr>
            <a:spLocks noGrp="1"/>
          </p:cNvSpPr>
          <p:nvPr>
            <p:ph idx="1"/>
          </p:nvPr>
        </p:nvSpPr>
        <p:spPr>
          <a:xfrm>
            <a:off x="549537" y="1126435"/>
            <a:ext cx="11090274" cy="3979625"/>
          </a:xfrm>
        </p:spPr>
        <p:txBody>
          <a:bodyPr/>
          <a:lstStyle/>
          <a:p>
            <a:endParaRPr lang="en-US" dirty="0"/>
          </a:p>
          <a:p>
            <a:endParaRPr lang="en-US" dirty="0"/>
          </a:p>
        </p:txBody>
      </p:sp>
      <p:sp>
        <p:nvSpPr>
          <p:cNvPr id="4" name="TextBox 3">
            <a:extLst>
              <a:ext uri="{FF2B5EF4-FFF2-40B4-BE49-F238E27FC236}">
                <a16:creationId xmlns="" xmlns:a16="http://schemas.microsoft.com/office/drawing/2014/main" id="{E3F84984-E870-4AFF-BC23-5247C6EA7FDB}"/>
              </a:ext>
            </a:extLst>
          </p:cNvPr>
          <p:cNvSpPr txBox="1"/>
          <p:nvPr/>
        </p:nvSpPr>
        <p:spPr>
          <a:xfrm>
            <a:off x="655768" y="1948728"/>
            <a:ext cx="6060831" cy="3785652"/>
          </a:xfrm>
          <a:prstGeom prst="rect">
            <a:avLst/>
          </a:prstGeom>
          <a:noFill/>
        </p:spPr>
        <p:txBody>
          <a:bodyPr wrap="square" rtlCol="0">
            <a:spAutoFit/>
          </a:bodyPr>
          <a:lstStyle/>
          <a:p>
            <a:r>
              <a:rPr lang="en-US" sz="2000" dirty="0">
                <a:solidFill>
                  <a:schemeClr val="tx1">
                    <a:lumMod val="65000"/>
                  </a:schemeClr>
                </a:solidFill>
                <a:latin typeface="Times New Roman" panose="02020603050405020304" pitchFamily="18" charset="0"/>
                <a:cs typeface="Times New Roman" panose="02020603050405020304" pitchFamily="18" charset="0"/>
              </a:rPr>
              <a:t>Pipeline include following steps:</a:t>
            </a:r>
          </a:p>
          <a:p>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Separation of Numerical and Categorical features.</a:t>
            </a:r>
          </a:p>
          <a:p>
            <a:pPr marL="285750" indent="-285750">
              <a:buFont typeface="Arial" panose="020B0604020202020204" pitchFamily="34" charset="0"/>
              <a:buChar char="•"/>
            </a:pPr>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Imputing the numerical and categorical features using pipeline</a:t>
            </a:r>
          </a:p>
          <a:p>
            <a:pPr marL="285750" indent="-285750">
              <a:buFont typeface="Arial" panose="020B0604020202020204" pitchFamily="34" charset="0"/>
              <a:buChar char="•"/>
            </a:pPr>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Feature Engineering</a:t>
            </a:r>
          </a:p>
          <a:p>
            <a:pPr marL="285750" indent="-285750">
              <a:buFont typeface="Arial" panose="020B0604020202020204" pitchFamily="34" charset="0"/>
              <a:buChar char="•"/>
            </a:pPr>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Hyper parameter tuning using GridSearchCV</a:t>
            </a:r>
          </a:p>
          <a:p>
            <a:pPr marL="285750" indent="-285750">
              <a:buFont typeface="Arial" panose="020B0604020202020204" pitchFamily="34" charset="0"/>
              <a:buChar char="•"/>
            </a:pPr>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Modeling</a:t>
            </a:r>
          </a:p>
        </p:txBody>
      </p:sp>
      <p:pic>
        <p:nvPicPr>
          <p:cNvPr id="7" name="Picture 6" descr="Diagram&#10;&#10;Description automatically generated">
            <a:extLst>
              <a:ext uri="{FF2B5EF4-FFF2-40B4-BE49-F238E27FC236}">
                <a16:creationId xmlns="" xmlns:a16="http://schemas.microsoft.com/office/drawing/2014/main" id="{5917D01E-ED5D-4FE7-B9CC-084363036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0368" y="162803"/>
            <a:ext cx="5016237" cy="6199897"/>
          </a:xfrm>
          <a:prstGeom prst="rect">
            <a:avLst/>
          </a:prstGeom>
        </p:spPr>
      </p:pic>
    </p:spTree>
    <p:extLst>
      <p:ext uri="{BB962C8B-B14F-4D97-AF65-F5344CB8AC3E}">
        <p14:creationId xmlns:p14="http://schemas.microsoft.com/office/powerpoint/2010/main" val="1213926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and discussion of results </a:t>
            </a:r>
            <a:endParaRPr lang="en-IN" dirty="0"/>
          </a:p>
        </p:txBody>
      </p:sp>
    </p:spTree>
    <p:extLst>
      <p:ext uri="{BB962C8B-B14F-4D97-AF65-F5344CB8AC3E}">
        <p14:creationId xmlns:p14="http://schemas.microsoft.com/office/powerpoint/2010/main" val="1045612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D83683-1BBA-4A51-8608-8207779E329D}"/>
              </a:ext>
            </a:extLst>
          </p:cNvPr>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Modeling </a:t>
            </a:r>
            <a:r>
              <a:rPr lang="en-US" dirty="0">
                <a:latin typeface="Times New Roman" panose="02020603050405020304" pitchFamily="18" charset="0"/>
                <a:cs typeface="Times New Roman" panose="02020603050405020304" pitchFamily="18" charset="0"/>
              </a:rPr>
              <a:t>Pipelines And </a:t>
            </a:r>
            <a:r>
              <a:rPr lang="en-US" dirty="0" smtClean="0">
                <a:latin typeface="Times New Roman" panose="02020603050405020304" pitchFamily="18" charset="0"/>
                <a:cs typeface="Times New Roman" panose="02020603050405020304" pitchFamily="18" charset="0"/>
              </a:rPr>
              <a:t>Comparison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2">
            <a:extLst>
              <a:ext uri="{FF2B5EF4-FFF2-40B4-BE49-F238E27FC236}">
                <a16:creationId xmlns="" xmlns:a16="http://schemas.microsoft.com/office/drawing/2014/main" id="{0CB91E65-3874-409C-9351-7324BB7B4AD7}"/>
              </a:ext>
            </a:extLst>
          </p:cNvPr>
          <p:cNvGraphicFramePr>
            <a:graphicFrameLocks noGrp="1"/>
          </p:cNvGraphicFramePr>
          <p:nvPr>
            <p:ph idx="1"/>
            <p:extLst>
              <p:ext uri="{D42A27DB-BD31-4B8C-83A1-F6EECF244321}">
                <p14:modId xmlns:p14="http://schemas.microsoft.com/office/powerpoint/2010/main" val="385914356"/>
              </p:ext>
            </p:extLst>
          </p:nvPr>
        </p:nvGraphicFramePr>
        <p:xfrm>
          <a:off x="550863" y="1444487"/>
          <a:ext cx="11090274" cy="4648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5693909" y="1710453"/>
            <a:ext cx="5570294" cy="2710822"/>
          </a:xfrm>
          <a:prstGeom prst="rect">
            <a:avLst/>
          </a:prstGeom>
        </p:spPr>
      </p:pic>
      <p:sp>
        <p:nvSpPr>
          <p:cNvPr id="4" name="TextBox 3"/>
          <p:cNvSpPr txBox="1"/>
          <p:nvPr/>
        </p:nvSpPr>
        <p:spPr>
          <a:xfrm>
            <a:off x="2843684" y="4722725"/>
            <a:ext cx="5968720" cy="646331"/>
          </a:xfrm>
          <a:prstGeom prst="rect">
            <a:avLst/>
          </a:prstGeom>
          <a:noFill/>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TRAINING ACCURACY WITHOUT HYPERPARAMETER TUNING</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312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D83683-1BBA-4A51-8608-8207779E329D}"/>
              </a:ext>
            </a:extLst>
          </p:cNvPr>
          <p:cNvSpPr>
            <a:spLocks noGrp="1"/>
          </p:cNvSpPr>
          <p:nvPr>
            <p:ph type="title"/>
          </p:nvPr>
        </p:nvSpPr>
        <p:spPr/>
        <p:txBody>
          <a:bodyPr>
            <a:normAutofit fontScale="90000"/>
          </a:bodyPr>
          <a:lstStyle/>
          <a:p>
            <a:r>
              <a:rPr lang="en-US" sz="5300" dirty="0">
                <a:latin typeface="Times New Roman" panose="02020603050405020304" pitchFamily="18" charset="0"/>
                <a:cs typeface="Times New Roman" panose="02020603050405020304" pitchFamily="18" charset="0"/>
              </a:rPr>
              <a:t>Types</a:t>
            </a:r>
            <a:r>
              <a:rPr lang="en-US" dirty="0">
                <a:latin typeface="Times New Roman" panose="02020603050405020304" pitchFamily="18" charset="0"/>
                <a:cs typeface="Times New Roman" panose="02020603050405020304" pitchFamily="18" charset="0"/>
              </a:rPr>
              <a:t> of Modeling Pipelines And Comparison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pSp>
        <p:nvGrpSpPr>
          <p:cNvPr id="10" name="Group 9"/>
          <p:cNvGrpSpPr/>
          <p:nvPr/>
        </p:nvGrpSpPr>
        <p:grpSpPr>
          <a:xfrm>
            <a:off x="1290748" y="5257349"/>
            <a:ext cx="4320000" cy="644107"/>
            <a:chOff x="476394" y="3923839"/>
            <a:chExt cx="4320000" cy="644107"/>
          </a:xfrm>
        </p:grpSpPr>
        <p:sp>
          <p:nvSpPr>
            <p:cNvPr id="14" name="Rectangle 13"/>
            <p:cNvSpPr/>
            <p:nvPr/>
          </p:nvSpPr>
          <p:spPr>
            <a:xfrm>
              <a:off x="476394" y="3923839"/>
              <a:ext cx="4320000" cy="64410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 name="Rectangle 14"/>
            <p:cNvSpPr/>
            <p:nvPr/>
          </p:nvSpPr>
          <p:spPr>
            <a:xfrm>
              <a:off x="476394" y="3923839"/>
              <a:ext cx="4320000" cy="64410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1466850">
                <a:lnSpc>
                  <a:spcPct val="100000"/>
                </a:lnSpc>
                <a:spcBef>
                  <a:spcPct val="0"/>
                </a:spcBef>
                <a:spcAft>
                  <a:spcPct val="35000"/>
                </a:spcAft>
              </a:pPr>
              <a:r>
                <a:rPr lang="en-US" sz="3300" kern="1200" dirty="0">
                  <a:latin typeface="Times New Roman" panose="02020603050405020304" pitchFamily="18" charset="0"/>
                  <a:cs typeface="Times New Roman" panose="02020603050405020304" pitchFamily="18" charset="0"/>
                </a:rPr>
                <a:t>Logistic Regression</a:t>
              </a:r>
            </a:p>
          </p:txBody>
        </p:sp>
      </p:grpSp>
      <p:grpSp>
        <p:nvGrpSpPr>
          <p:cNvPr id="11" name="Group 10"/>
          <p:cNvGrpSpPr/>
          <p:nvPr/>
        </p:nvGrpSpPr>
        <p:grpSpPr>
          <a:xfrm>
            <a:off x="6689523" y="5257349"/>
            <a:ext cx="4320000" cy="720000"/>
            <a:chOff x="5802571" y="3928337"/>
            <a:chExt cx="4320000" cy="720000"/>
          </a:xfrm>
        </p:grpSpPr>
        <p:sp>
          <p:nvSpPr>
            <p:cNvPr id="12" name="Rectangle 11"/>
            <p:cNvSpPr/>
            <p:nvPr/>
          </p:nvSpPr>
          <p:spPr>
            <a:xfrm>
              <a:off x="5802571" y="3928337"/>
              <a:ext cx="432000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Rectangle 12"/>
            <p:cNvSpPr/>
            <p:nvPr/>
          </p:nvSpPr>
          <p:spPr>
            <a:xfrm>
              <a:off x="5802571" y="3928337"/>
              <a:ext cx="432000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1466850">
                <a:lnSpc>
                  <a:spcPct val="100000"/>
                </a:lnSpc>
                <a:spcBef>
                  <a:spcPct val="0"/>
                </a:spcBef>
                <a:spcAft>
                  <a:spcPct val="35000"/>
                </a:spcAft>
              </a:pPr>
              <a:r>
                <a:rPr lang="en-US" sz="3300" kern="1200" dirty="0">
                  <a:latin typeface="Times New Roman" panose="02020603050405020304" pitchFamily="18" charset="0"/>
                  <a:cs typeface="Times New Roman" panose="02020603050405020304" pitchFamily="18" charset="0"/>
                </a:rPr>
                <a:t>Random Forest Classifier</a:t>
              </a:r>
            </a:p>
          </p:txBody>
        </p:sp>
      </p:grpSp>
      <p:pic>
        <p:nvPicPr>
          <p:cNvPr id="4" name="Content Placeholder 3"/>
          <p:cNvPicPr>
            <a:picLocks noGrp="1" noChangeAspect="1"/>
          </p:cNvPicPr>
          <p:nvPr>
            <p:ph idx="1"/>
          </p:nvPr>
        </p:nvPicPr>
        <p:blipFill>
          <a:blip r:embed="rId2"/>
          <a:stretch>
            <a:fillRect/>
          </a:stretch>
        </p:blipFill>
        <p:spPr>
          <a:xfrm>
            <a:off x="550862" y="1749373"/>
            <a:ext cx="5342688" cy="2371725"/>
          </a:xfrm>
          <a:prstGeom prst="rect">
            <a:avLst/>
          </a:prstGeom>
        </p:spPr>
      </p:pic>
      <p:sp>
        <p:nvSpPr>
          <p:cNvPr id="16" name="TextBox 15"/>
          <p:cNvSpPr txBox="1"/>
          <p:nvPr/>
        </p:nvSpPr>
        <p:spPr>
          <a:xfrm>
            <a:off x="2890851" y="4411226"/>
            <a:ext cx="5968720" cy="646331"/>
          </a:xfrm>
          <a:prstGeom prst="rect">
            <a:avLst/>
          </a:prstGeom>
          <a:noFill/>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TESTING ACCURACY </a:t>
            </a:r>
            <a:r>
              <a:rPr lang="en-IN" b="1" dirty="0">
                <a:latin typeface="Times New Roman" panose="02020603050405020304" pitchFamily="18" charset="0"/>
                <a:cs typeface="Times New Roman" panose="02020603050405020304" pitchFamily="18" charset="0"/>
              </a:rPr>
              <a:t>WITHOUT HYPERPARAMETER TUNING</a:t>
            </a:r>
          </a:p>
        </p:txBody>
      </p:sp>
      <p:pic>
        <p:nvPicPr>
          <p:cNvPr id="6" name="Picture 5"/>
          <p:cNvPicPr>
            <a:picLocks noChangeAspect="1"/>
          </p:cNvPicPr>
          <p:nvPr/>
        </p:nvPicPr>
        <p:blipFill>
          <a:blip r:embed="rId3"/>
          <a:stretch>
            <a:fillRect/>
          </a:stretch>
        </p:blipFill>
        <p:spPr>
          <a:xfrm>
            <a:off x="6096662" y="1749373"/>
            <a:ext cx="5780490" cy="2371725"/>
          </a:xfrm>
          <a:prstGeom prst="rect">
            <a:avLst/>
          </a:prstGeom>
        </p:spPr>
      </p:pic>
    </p:spTree>
    <p:extLst>
      <p:ext uri="{BB962C8B-B14F-4D97-AF65-F5344CB8AC3E}">
        <p14:creationId xmlns:p14="http://schemas.microsoft.com/office/powerpoint/2010/main" val="2457276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D83683-1BBA-4A51-8608-8207779E329D}"/>
              </a:ext>
            </a:extLst>
          </p:cNvPr>
          <p:cNvSpPr>
            <a:spLocks noGrp="1"/>
          </p:cNvSpPr>
          <p:nvPr>
            <p:ph type="title"/>
          </p:nvPr>
        </p:nvSpPr>
        <p:spPr/>
        <p:txBody>
          <a:bodyPr>
            <a:normAutofit fontScale="90000"/>
          </a:bodyPr>
          <a:lstStyle/>
          <a:p>
            <a:r>
              <a:rPr lang="en-US" sz="5300" dirty="0">
                <a:latin typeface="Times New Roman" panose="02020603050405020304" pitchFamily="18" charset="0"/>
                <a:cs typeface="Times New Roman" panose="02020603050405020304" pitchFamily="18" charset="0"/>
              </a:rPr>
              <a:t>Types</a:t>
            </a:r>
            <a:r>
              <a:rPr lang="en-US" dirty="0">
                <a:latin typeface="Times New Roman" panose="02020603050405020304" pitchFamily="18" charset="0"/>
                <a:cs typeface="Times New Roman" panose="02020603050405020304" pitchFamily="18" charset="0"/>
              </a:rPr>
              <a:t> of Modeling Pipelines And Comparison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934078" y="1929680"/>
            <a:ext cx="4495800" cy="2011109"/>
          </a:xfrm>
          <a:prstGeom prst="rect">
            <a:avLst/>
          </a:prstGeom>
        </p:spPr>
      </p:pic>
      <p:pic>
        <p:nvPicPr>
          <p:cNvPr id="9" name="Picture 8"/>
          <p:cNvPicPr>
            <a:picLocks noChangeAspect="1"/>
          </p:cNvPicPr>
          <p:nvPr/>
        </p:nvPicPr>
        <p:blipFill>
          <a:blip r:embed="rId3"/>
          <a:stretch>
            <a:fillRect/>
          </a:stretch>
        </p:blipFill>
        <p:spPr>
          <a:xfrm>
            <a:off x="6029011" y="1881275"/>
            <a:ext cx="4656155" cy="2107920"/>
          </a:xfrm>
          <a:prstGeom prst="rect">
            <a:avLst/>
          </a:prstGeom>
        </p:spPr>
      </p:pic>
      <p:grpSp>
        <p:nvGrpSpPr>
          <p:cNvPr id="10" name="Group 9"/>
          <p:cNvGrpSpPr/>
          <p:nvPr/>
        </p:nvGrpSpPr>
        <p:grpSpPr>
          <a:xfrm>
            <a:off x="1290748" y="5408079"/>
            <a:ext cx="4320000" cy="644107"/>
            <a:chOff x="476394" y="3923839"/>
            <a:chExt cx="4320000" cy="644107"/>
          </a:xfrm>
        </p:grpSpPr>
        <p:sp>
          <p:nvSpPr>
            <p:cNvPr id="14" name="Rectangle 13"/>
            <p:cNvSpPr/>
            <p:nvPr/>
          </p:nvSpPr>
          <p:spPr>
            <a:xfrm>
              <a:off x="476394" y="3923839"/>
              <a:ext cx="4320000" cy="64410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 name="Rectangle 14"/>
            <p:cNvSpPr/>
            <p:nvPr/>
          </p:nvSpPr>
          <p:spPr>
            <a:xfrm>
              <a:off x="476394" y="3923839"/>
              <a:ext cx="4320000" cy="64410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1466850">
                <a:lnSpc>
                  <a:spcPct val="100000"/>
                </a:lnSpc>
                <a:spcBef>
                  <a:spcPct val="0"/>
                </a:spcBef>
                <a:spcAft>
                  <a:spcPct val="35000"/>
                </a:spcAft>
              </a:pPr>
              <a:r>
                <a:rPr lang="en-US" sz="3300" kern="1200" dirty="0">
                  <a:latin typeface="Times New Roman" panose="02020603050405020304" pitchFamily="18" charset="0"/>
                  <a:cs typeface="Times New Roman" panose="02020603050405020304" pitchFamily="18" charset="0"/>
                </a:rPr>
                <a:t>Logistic Regression</a:t>
              </a:r>
            </a:p>
          </p:txBody>
        </p:sp>
      </p:grpSp>
      <p:grpSp>
        <p:nvGrpSpPr>
          <p:cNvPr id="11" name="Group 10"/>
          <p:cNvGrpSpPr/>
          <p:nvPr/>
        </p:nvGrpSpPr>
        <p:grpSpPr>
          <a:xfrm>
            <a:off x="6689523" y="5408079"/>
            <a:ext cx="4320000" cy="720000"/>
            <a:chOff x="5802571" y="3928337"/>
            <a:chExt cx="4320000" cy="720000"/>
          </a:xfrm>
        </p:grpSpPr>
        <p:sp>
          <p:nvSpPr>
            <p:cNvPr id="12" name="Rectangle 11"/>
            <p:cNvSpPr/>
            <p:nvPr/>
          </p:nvSpPr>
          <p:spPr>
            <a:xfrm>
              <a:off x="5802571" y="3928337"/>
              <a:ext cx="432000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Rectangle 12"/>
            <p:cNvSpPr/>
            <p:nvPr/>
          </p:nvSpPr>
          <p:spPr>
            <a:xfrm>
              <a:off x="5802571" y="3928337"/>
              <a:ext cx="432000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1466850">
                <a:lnSpc>
                  <a:spcPct val="100000"/>
                </a:lnSpc>
                <a:spcBef>
                  <a:spcPct val="0"/>
                </a:spcBef>
                <a:spcAft>
                  <a:spcPct val="35000"/>
                </a:spcAft>
              </a:pPr>
              <a:r>
                <a:rPr lang="en-US" sz="3300" kern="1200" dirty="0">
                  <a:latin typeface="Times New Roman" panose="02020603050405020304" pitchFamily="18" charset="0"/>
                  <a:cs typeface="Times New Roman" panose="02020603050405020304" pitchFamily="18" charset="0"/>
                </a:rPr>
                <a:t>Random Forest Classifier</a:t>
              </a:r>
            </a:p>
          </p:txBody>
        </p:sp>
      </p:grpSp>
      <p:sp>
        <p:nvSpPr>
          <p:cNvPr id="16" name="TextBox 15"/>
          <p:cNvSpPr txBox="1"/>
          <p:nvPr/>
        </p:nvSpPr>
        <p:spPr>
          <a:xfrm>
            <a:off x="2843684" y="4353508"/>
            <a:ext cx="5968720" cy="646331"/>
          </a:xfrm>
          <a:prstGeom prst="rect">
            <a:avLst/>
          </a:prstGeom>
          <a:noFill/>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TRAINING ACCURACY WITH </a:t>
            </a:r>
            <a:r>
              <a:rPr lang="en-IN" b="1" dirty="0">
                <a:latin typeface="Times New Roman" panose="02020603050405020304" pitchFamily="18" charset="0"/>
                <a:cs typeface="Times New Roman" panose="02020603050405020304" pitchFamily="18" charset="0"/>
              </a:rPr>
              <a:t>HYPERPARAMETER TUNING</a:t>
            </a:r>
          </a:p>
        </p:txBody>
      </p:sp>
    </p:spTree>
    <p:extLst>
      <p:ext uri="{BB962C8B-B14F-4D97-AF65-F5344CB8AC3E}">
        <p14:creationId xmlns:p14="http://schemas.microsoft.com/office/powerpoint/2010/main" val="2779018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D83683-1BBA-4A51-8608-8207779E329D}"/>
              </a:ext>
            </a:extLst>
          </p:cNvPr>
          <p:cNvSpPr>
            <a:spLocks noGrp="1"/>
          </p:cNvSpPr>
          <p:nvPr>
            <p:ph type="title"/>
          </p:nvPr>
        </p:nvSpPr>
        <p:spPr/>
        <p:txBody>
          <a:bodyPr>
            <a:normAutofit fontScale="90000"/>
          </a:bodyPr>
          <a:lstStyle/>
          <a:p>
            <a:r>
              <a:rPr lang="en-US" sz="5300" dirty="0">
                <a:latin typeface="Times New Roman" panose="02020603050405020304" pitchFamily="18" charset="0"/>
                <a:cs typeface="Times New Roman" panose="02020603050405020304" pitchFamily="18" charset="0"/>
              </a:rPr>
              <a:t>Types</a:t>
            </a:r>
            <a:r>
              <a:rPr lang="en-US" dirty="0">
                <a:latin typeface="Times New Roman" panose="02020603050405020304" pitchFamily="18" charset="0"/>
                <a:cs typeface="Times New Roman" panose="02020603050405020304" pitchFamily="18" charset="0"/>
              </a:rPr>
              <a:t> of Modeling Pipelines And Comparison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pSp>
        <p:nvGrpSpPr>
          <p:cNvPr id="10" name="Group 9"/>
          <p:cNvGrpSpPr/>
          <p:nvPr/>
        </p:nvGrpSpPr>
        <p:grpSpPr>
          <a:xfrm>
            <a:off x="1290748" y="5408079"/>
            <a:ext cx="4320000" cy="644107"/>
            <a:chOff x="476394" y="3923839"/>
            <a:chExt cx="4320000" cy="644107"/>
          </a:xfrm>
        </p:grpSpPr>
        <p:sp>
          <p:nvSpPr>
            <p:cNvPr id="14" name="Rectangle 13"/>
            <p:cNvSpPr/>
            <p:nvPr/>
          </p:nvSpPr>
          <p:spPr>
            <a:xfrm>
              <a:off x="476394" y="3923839"/>
              <a:ext cx="4320000" cy="64410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 name="Rectangle 14"/>
            <p:cNvSpPr/>
            <p:nvPr/>
          </p:nvSpPr>
          <p:spPr>
            <a:xfrm>
              <a:off x="476394" y="3923839"/>
              <a:ext cx="4320000" cy="64410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1466850">
                <a:lnSpc>
                  <a:spcPct val="100000"/>
                </a:lnSpc>
                <a:spcBef>
                  <a:spcPct val="0"/>
                </a:spcBef>
                <a:spcAft>
                  <a:spcPct val="35000"/>
                </a:spcAft>
              </a:pPr>
              <a:r>
                <a:rPr lang="en-US" sz="3300" kern="1200" dirty="0">
                  <a:latin typeface="Times New Roman" panose="02020603050405020304" pitchFamily="18" charset="0"/>
                  <a:cs typeface="Times New Roman" panose="02020603050405020304" pitchFamily="18" charset="0"/>
                </a:rPr>
                <a:t>Logistic Regression</a:t>
              </a:r>
            </a:p>
          </p:txBody>
        </p:sp>
      </p:grpSp>
      <p:grpSp>
        <p:nvGrpSpPr>
          <p:cNvPr id="11" name="Group 10"/>
          <p:cNvGrpSpPr/>
          <p:nvPr/>
        </p:nvGrpSpPr>
        <p:grpSpPr>
          <a:xfrm>
            <a:off x="6689523" y="5408079"/>
            <a:ext cx="4320000" cy="720000"/>
            <a:chOff x="5802571" y="3928337"/>
            <a:chExt cx="4320000" cy="720000"/>
          </a:xfrm>
        </p:grpSpPr>
        <p:sp>
          <p:nvSpPr>
            <p:cNvPr id="12" name="Rectangle 11"/>
            <p:cNvSpPr/>
            <p:nvPr/>
          </p:nvSpPr>
          <p:spPr>
            <a:xfrm>
              <a:off x="5802571" y="3928337"/>
              <a:ext cx="432000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Rectangle 12"/>
            <p:cNvSpPr/>
            <p:nvPr/>
          </p:nvSpPr>
          <p:spPr>
            <a:xfrm>
              <a:off x="5802571" y="3928337"/>
              <a:ext cx="432000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1466850">
                <a:lnSpc>
                  <a:spcPct val="100000"/>
                </a:lnSpc>
                <a:spcBef>
                  <a:spcPct val="0"/>
                </a:spcBef>
                <a:spcAft>
                  <a:spcPct val="35000"/>
                </a:spcAft>
              </a:pPr>
              <a:r>
                <a:rPr lang="en-US" sz="3300" kern="1200" dirty="0">
                  <a:latin typeface="Times New Roman" panose="02020603050405020304" pitchFamily="18" charset="0"/>
                  <a:cs typeface="Times New Roman" panose="02020603050405020304" pitchFamily="18" charset="0"/>
                </a:rPr>
                <a:t>Random Forest Classifier</a:t>
              </a:r>
            </a:p>
          </p:txBody>
        </p:sp>
      </p:grpSp>
      <p:sp>
        <p:nvSpPr>
          <p:cNvPr id="16" name="TextBox 15"/>
          <p:cNvSpPr txBox="1"/>
          <p:nvPr/>
        </p:nvSpPr>
        <p:spPr>
          <a:xfrm>
            <a:off x="2843684" y="4353508"/>
            <a:ext cx="5968720" cy="646331"/>
          </a:xfrm>
          <a:prstGeom prst="rect">
            <a:avLst/>
          </a:prstGeom>
          <a:noFill/>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TESTING ACCURACY </a:t>
            </a:r>
            <a:r>
              <a:rPr lang="en-IN" b="1" dirty="0" smtClean="0">
                <a:latin typeface="Times New Roman" panose="02020603050405020304" pitchFamily="18" charset="0"/>
                <a:cs typeface="Times New Roman" panose="02020603050405020304" pitchFamily="18" charset="0"/>
              </a:rPr>
              <a:t>WITH </a:t>
            </a:r>
            <a:r>
              <a:rPr lang="en-IN" b="1" dirty="0">
                <a:latin typeface="Times New Roman" panose="02020603050405020304" pitchFamily="18" charset="0"/>
                <a:cs typeface="Times New Roman" panose="02020603050405020304" pitchFamily="18" charset="0"/>
              </a:rPr>
              <a:t>HYPERPARAMETER TUNING</a:t>
            </a:r>
          </a:p>
        </p:txBody>
      </p:sp>
      <p:pic>
        <p:nvPicPr>
          <p:cNvPr id="5" name="Content Placeholder 4"/>
          <p:cNvPicPr>
            <a:picLocks noGrp="1" noChangeAspect="1"/>
          </p:cNvPicPr>
          <p:nvPr>
            <p:ph idx="1"/>
          </p:nvPr>
        </p:nvPicPr>
        <p:blipFill>
          <a:blip r:embed="rId2"/>
          <a:stretch>
            <a:fillRect/>
          </a:stretch>
        </p:blipFill>
        <p:spPr>
          <a:xfrm>
            <a:off x="393770" y="2067789"/>
            <a:ext cx="5022292" cy="1943100"/>
          </a:xfrm>
          <a:prstGeom prst="rect">
            <a:avLst/>
          </a:prstGeom>
        </p:spPr>
      </p:pic>
      <p:pic>
        <p:nvPicPr>
          <p:cNvPr id="18" name="Picture 17"/>
          <p:cNvPicPr>
            <a:picLocks noChangeAspect="1"/>
          </p:cNvPicPr>
          <p:nvPr/>
        </p:nvPicPr>
        <p:blipFill>
          <a:blip r:embed="rId3"/>
          <a:stretch>
            <a:fillRect/>
          </a:stretch>
        </p:blipFill>
        <p:spPr>
          <a:xfrm>
            <a:off x="5610748" y="2035452"/>
            <a:ext cx="6165920" cy="1975437"/>
          </a:xfrm>
          <a:prstGeom prst="rect">
            <a:avLst/>
          </a:prstGeom>
        </p:spPr>
      </p:pic>
    </p:spTree>
    <p:extLst>
      <p:ext uri="{BB962C8B-B14F-4D97-AF65-F5344CB8AC3E}">
        <p14:creationId xmlns:p14="http://schemas.microsoft.com/office/powerpoint/2010/main" val="681946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991593-D694-4419-B8FA-356DE351F2A3}"/>
              </a:ext>
            </a:extLst>
          </p:cNvPr>
          <p:cNvSpPr>
            <a:spLocks noGrp="1"/>
          </p:cNvSpPr>
          <p:nvPr>
            <p:ph type="title"/>
          </p:nvPr>
        </p:nvSpPr>
        <p:spPr>
          <a:xfrm>
            <a:off x="431592" y="244475"/>
            <a:ext cx="11091600" cy="1332000"/>
          </a:xfrm>
        </p:spPr>
        <p:txBody>
          <a:bodyPr/>
          <a:lstStyle/>
          <a:p>
            <a:r>
              <a:rPr lang="en-US" dirty="0" smtClean="0">
                <a:solidFill>
                  <a:schemeClr val="tx1">
                    <a:lumMod val="95000"/>
                  </a:schemeClr>
                </a:solidFill>
                <a:latin typeface="Times New Roman" panose="02020603050405020304" pitchFamily="18" charset="0"/>
                <a:cs typeface="Times New Roman" panose="02020603050405020304" pitchFamily="18" charset="0"/>
              </a:rPr>
              <a:t>Conclusion </a:t>
            </a:r>
            <a:r>
              <a:rPr lang="en-US" b="0" i="0" dirty="0" smtClean="0">
                <a:solidFill>
                  <a:schemeClr val="tx1">
                    <a:lumMod val="95000"/>
                  </a:schemeClr>
                </a:solidFill>
                <a:effectLst/>
                <a:latin typeface="Times New Roman" panose="02020603050405020304" pitchFamily="18" charset="0"/>
                <a:cs typeface="Times New Roman" panose="02020603050405020304" pitchFamily="18" charset="0"/>
              </a:rPr>
              <a:t>and Next Steps</a:t>
            </a:r>
            <a:endParaRPr lang="en-US"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41D27FF-B7FA-45D5-A322-2C989C2B8735}"/>
              </a:ext>
            </a:extLst>
          </p:cNvPr>
          <p:cNvSpPr>
            <a:spLocks noGrp="1"/>
          </p:cNvSpPr>
          <p:nvPr>
            <p:ph idx="1"/>
          </p:nvPr>
        </p:nvSpPr>
        <p:spPr>
          <a:xfrm>
            <a:off x="550863" y="1266907"/>
            <a:ext cx="11090274" cy="5346617"/>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In this phase, we merged the whole dataset and extracted all possible features. </a:t>
            </a:r>
          </a:p>
          <a:p>
            <a:r>
              <a:rPr lang="en-US" dirty="0">
                <a:latin typeface="Times New Roman" panose="02020603050405020304" pitchFamily="18" charset="0"/>
                <a:cs typeface="Times New Roman" panose="02020603050405020304" pitchFamily="18" charset="0"/>
              </a:rPr>
              <a:t>We cleaned the data and found the most relevant features to the Target variable and prediction.</a:t>
            </a:r>
          </a:p>
          <a:p>
            <a:r>
              <a:rPr lang="en-US" dirty="0">
                <a:latin typeface="Times New Roman" panose="02020603050405020304" pitchFamily="18" charset="0"/>
                <a:cs typeface="Times New Roman" panose="02020603050405020304" pitchFamily="18" charset="0"/>
              </a:rPr>
              <a:t>We created our own features from the most correlated features which contributed towards the prediction.</a:t>
            </a:r>
          </a:p>
          <a:p>
            <a:r>
              <a:rPr lang="en-US" dirty="0">
                <a:latin typeface="Times New Roman" panose="02020603050405020304" pitchFamily="18" charset="0"/>
                <a:cs typeface="Times New Roman" panose="02020603050405020304" pitchFamily="18" charset="0"/>
              </a:rPr>
              <a:t>We featured the data performing OHE and applied imputing methods to fix the data before feeding it to the model. </a:t>
            </a:r>
          </a:p>
          <a:p>
            <a:r>
              <a:rPr lang="en-US" dirty="0">
                <a:latin typeface="Times New Roman" panose="02020603050405020304" pitchFamily="18" charset="0"/>
                <a:cs typeface="Times New Roman" panose="02020603050405020304" pitchFamily="18" charset="0"/>
              </a:rPr>
              <a:t>We performed hyperparameter tuning for our models alongside using K-Fold cross validation and GridSearchCV.</a:t>
            </a:r>
          </a:p>
          <a:p>
            <a:r>
              <a:rPr lang="en-US" dirty="0">
                <a:latin typeface="Times New Roman" panose="02020603050405020304" pitchFamily="18" charset="0"/>
                <a:cs typeface="Times New Roman" panose="02020603050405020304" pitchFamily="18" charset="0"/>
              </a:rPr>
              <a:t>Therefore, mentioned steps contributed to improve the test accuracy as the model used best parameters for prediction.</a:t>
            </a:r>
          </a:p>
          <a:p>
            <a:r>
              <a:rPr lang="en-US" dirty="0">
                <a:latin typeface="Times New Roman" panose="02020603050405020304" pitchFamily="18" charset="0"/>
                <a:cs typeface="Times New Roman" panose="02020603050405020304" pitchFamily="18" charset="0"/>
              </a:rPr>
              <a:t>Our next  plan is to apply Deep Learning techniques like developing Artificial Neural Networks for better prediction results.</a:t>
            </a:r>
          </a:p>
        </p:txBody>
      </p:sp>
    </p:spTree>
    <p:extLst>
      <p:ext uri="{BB962C8B-B14F-4D97-AF65-F5344CB8AC3E}">
        <p14:creationId xmlns:p14="http://schemas.microsoft.com/office/powerpoint/2010/main" val="2714578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58075-D3B0-47C8-871F-6D92E2603ED0}"/>
              </a:ext>
            </a:extLst>
          </p:cNvPr>
          <p:cNvSpPr>
            <a:spLocks noGrp="1"/>
          </p:cNvSpPr>
          <p:nvPr>
            <p:ph type="title"/>
          </p:nvPr>
        </p:nvSpPr>
        <p:spPr>
          <a:xfrm>
            <a:off x="398462" y="419103"/>
            <a:ext cx="11091600" cy="1123949"/>
          </a:xfrm>
        </p:spPr>
        <p:txBody>
          <a:bodyPr/>
          <a:lstStyle/>
          <a:p>
            <a:r>
              <a:rPr lang="en-US"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 xmlns:a16="http://schemas.microsoft.com/office/drawing/2014/main" id="{57E0CFF2-7293-4DD4-A8AE-10C93D7D6C78}"/>
              </a:ext>
            </a:extLst>
          </p:cNvPr>
          <p:cNvSpPr>
            <a:spLocks noGrp="1"/>
          </p:cNvSpPr>
          <p:nvPr>
            <p:ph idx="1"/>
          </p:nvPr>
        </p:nvSpPr>
        <p:spPr>
          <a:xfrm>
            <a:off x="550863" y="1466851"/>
            <a:ext cx="11090274" cy="4625974"/>
          </a:xfrm>
        </p:spPr>
        <p:txBody>
          <a:bodyPr>
            <a:normAutofit fontScale="70000" lnSpcReduction="20000"/>
          </a:bodyPr>
          <a:lstStyle/>
          <a:p>
            <a:r>
              <a:rPr lang="en-US" sz="2600" dirty="0">
                <a:latin typeface="Times New Roman" panose="02020603050405020304" pitchFamily="18" charset="0"/>
                <a:cs typeface="Times New Roman" panose="02020603050405020304" pitchFamily="18" charset="0"/>
              </a:rPr>
              <a:t>Project </a:t>
            </a:r>
            <a:r>
              <a:rPr lang="en-US" sz="2600" dirty="0" smtClean="0">
                <a:latin typeface="Times New Roman" panose="02020603050405020304" pitchFamily="18" charset="0"/>
                <a:cs typeface="Times New Roman" panose="02020603050405020304" pitchFamily="18" charset="0"/>
              </a:rPr>
              <a:t>Description</a:t>
            </a:r>
          </a:p>
          <a:p>
            <a:r>
              <a:rPr lang="en-US" sz="2600" dirty="0" smtClean="0">
                <a:latin typeface="Times New Roman" panose="02020603050405020304" pitchFamily="18" charset="0"/>
                <a:cs typeface="Times New Roman" panose="02020603050405020304" pitchFamily="18" charset="0"/>
              </a:rPr>
              <a:t>Summary Visual EDA</a:t>
            </a:r>
          </a:p>
          <a:p>
            <a:r>
              <a:rPr lang="en-US" sz="2600" dirty="0" smtClean="0">
                <a:latin typeface="Times New Roman" panose="02020603050405020304" pitchFamily="18" charset="0"/>
                <a:cs typeface="Times New Roman" panose="02020603050405020304" pitchFamily="18" charset="0"/>
              </a:rPr>
              <a:t>Summary </a:t>
            </a:r>
            <a:r>
              <a:rPr lang="en-US" sz="2600" dirty="0">
                <a:latin typeface="Times New Roman" panose="02020603050405020304" pitchFamily="18" charset="0"/>
                <a:cs typeface="Times New Roman" panose="02020603050405020304" pitchFamily="18" charset="0"/>
              </a:rPr>
              <a:t>of Phase 0 and Phase 1</a:t>
            </a:r>
          </a:p>
          <a:p>
            <a:r>
              <a:rPr lang="en-US" sz="2600" dirty="0">
                <a:latin typeface="Times New Roman" panose="02020603050405020304" pitchFamily="18" charset="0"/>
                <a:cs typeface="Times New Roman" panose="02020603050405020304" pitchFamily="18" charset="0"/>
              </a:rPr>
              <a:t>Phase 2 plan</a:t>
            </a:r>
          </a:p>
          <a:p>
            <a:r>
              <a:rPr lang="en-US" sz="2600" dirty="0">
                <a:latin typeface="Times New Roman" panose="02020603050405020304" pitchFamily="18" charset="0"/>
                <a:cs typeface="Times New Roman" panose="02020603050405020304" pitchFamily="18" charset="0"/>
              </a:rPr>
              <a:t>Feature Engineering</a:t>
            </a:r>
          </a:p>
          <a:p>
            <a:r>
              <a:rPr lang="en-US" sz="2600" dirty="0">
                <a:latin typeface="Times New Roman" panose="02020603050405020304" pitchFamily="18" charset="0"/>
                <a:cs typeface="Times New Roman" panose="02020603050405020304" pitchFamily="18" charset="0"/>
              </a:rPr>
              <a:t>Hyperparameter tuning</a:t>
            </a:r>
          </a:p>
          <a:p>
            <a:r>
              <a:rPr lang="en-US" sz="2600" dirty="0">
                <a:latin typeface="Times New Roman" panose="02020603050405020304" pitchFamily="18" charset="0"/>
                <a:cs typeface="Times New Roman" panose="02020603050405020304" pitchFamily="18" charset="0"/>
              </a:rPr>
              <a:t>Modeling pipeline</a:t>
            </a:r>
          </a:p>
          <a:p>
            <a:r>
              <a:rPr lang="en-US" sz="2600" dirty="0">
                <a:latin typeface="Times New Roman" panose="02020603050405020304" pitchFamily="18" charset="0"/>
                <a:cs typeface="Times New Roman" panose="02020603050405020304" pitchFamily="18" charset="0"/>
              </a:rPr>
              <a:t>Accuracy in 2 </a:t>
            </a:r>
            <a:r>
              <a:rPr lang="en-US" sz="2600" dirty="0" smtClean="0">
                <a:latin typeface="Times New Roman" panose="02020603050405020304" pitchFamily="18" charset="0"/>
                <a:cs typeface="Times New Roman" panose="02020603050405020304" pitchFamily="18" charset="0"/>
              </a:rPr>
              <a:t>models</a:t>
            </a:r>
          </a:p>
          <a:p>
            <a:r>
              <a:rPr lang="en-US" sz="2600" dirty="0" smtClean="0">
                <a:latin typeface="Times New Roman" panose="02020603050405020304" pitchFamily="18" charset="0"/>
                <a:cs typeface="Times New Roman" panose="02020603050405020304" pitchFamily="18" charset="0"/>
              </a:rPr>
              <a:t>Results and discussion of results </a:t>
            </a:r>
            <a:endParaRPr lang="en-US" sz="2600" dirty="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Conclusion and next steps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117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60B7752B-728D-4CA3-8923-C4F7F77029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425DF220-0345-4B35-8628-E54814A01B97}"/>
              </a:ext>
            </a:extLst>
          </p:cNvPr>
          <p:cNvSpPr>
            <a:spLocks noGrp="1"/>
          </p:cNvSpPr>
          <p:nvPr>
            <p:ph type="title"/>
          </p:nvPr>
        </p:nvSpPr>
        <p:spPr>
          <a:xfrm>
            <a:off x="550863" y="549275"/>
            <a:ext cx="3565525" cy="5543549"/>
          </a:xfrm>
        </p:spPr>
        <p:txBody>
          <a:bodyPr wrap="square" anchor="ctr">
            <a:normAutofit/>
          </a:bodyPr>
          <a:lstStyle/>
          <a:p>
            <a:r>
              <a:rPr lang="en-US" dirty="0">
                <a:latin typeface="Times New Roman" panose="02020603050405020304" pitchFamily="18" charset="0"/>
                <a:cs typeface="Times New Roman" panose="02020603050405020304" pitchFamily="18" charset="0"/>
              </a:rPr>
              <a:t>Project Description</a:t>
            </a:r>
          </a:p>
        </p:txBody>
      </p:sp>
      <p:sp>
        <p:nvSpPr>
          <p:cNvPr id="11" name="Rectangle 10">
            <a:extLst>
              <a:ext uri="{FF2B5EF4-FFF2-40B4-BE49-F238E27FC236}">
                <a16:creationId xmlns="" xmlns:a16="http://schemas.microsoft.com/office/drawing/2014/main" id="{429899A3-416E-4DB5-846D-02352605201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 xmlns:a16="http://schemas.microsoft.com/office/drawing/2014/main" id="{75F71BA0-3ACA-4114-85FD-974CBAB6C591}"/>
              </a:ext>
            </a:extLst>
          </p:cNvPr>
          <p:cNvGraphicFramePr>
            <a:graphicFrameLocks noGrp="1"/>
          </p:cNvGraphicFramePr>
          <p:nvPr>
            <p:ph idx="1"/>
            <p:extLst>
              <p:ext uri="{D42A27DB-BD31-4B8C-83A1-F6EECF244321}">
                <p14:modId xmlns:p14="http://schemas.microsoft.com/office/powerpoint/2010/main" val="2890670814"/>
              </p:ext>
            </p:extLst>
          </p:nvPr>
        </p:nvGraphicFramePr>
        <p:xfrm>
          <a:off x="4512800" y="290511"/>
          <a:ext cx="6973888" cy="6061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9578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 Visual EDA</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861" y="1659364"/>
            <a:ext cx="5460655" cy="370645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1808" y="1659365"/>
            <a:ext cx="5460654" cy="3706454"/>
          </a:xfrm>
          <a:prstGeom prst="rect">
            <a:avLst/>
          </a:prstGeom>
        </p:spPr>
      </p:pic>
    </p:spTree>
    <p:extLst>
      <p:ext uri="{BB962C8B-B14F-4D97-AF65-F5344CB8AC3E}">
        <p14:creationId xmlns:p14="http://schemas.microsoft.com/office/powerpoint/2010/main" val="2405945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E16C01-3D70-4FC6-9376-F318242E183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Summary of Phase 0 and Phase 1</a:t>
            </a:r>
          </a:p>
        </p:txBody>
      </p:sp>
      <p:sp>
        <p:nvSpPr>
          <p:cNvPr id="3" name="Content Placeholder 2">
            <a:extLst>
              <a:ext uri="{FF2B5EF4-FFF2-40B4-BE49-F238E27FC236}">
                <a16:creationId xmlns="" xmlns:a16="http://schemas.microsoft.com/office/drawing/2014/main" id="{6E8BB129-11CE-4557-BD44-340ACFA64553}"/>
              </a:ext>
            </a:extLst>
          </p:cNvPr>
          <p:cNvSpPr>
            <a:spLocks noGrp="1"/>
          </p:cNvSpPr>
          <p:nvPr>
            <p:ph idx="1"/>
          </p:nvPr>
        </p:nvSpPr>
        <p:spPr>
          <a:xfrm>
            <a:off x="549538" y="1675049"/>
            <a:ext cx="11090274" cy="4633676"/>
          </a:xfrm>
        </p:spPr>
        <p:txBody>
          <a:bodyPr>
            <a:normAutofit fontScale="92500" lnSpcReduction="10000"/>
          </a:bodyPr>
          <a:lstStyle/>
          <a:p>
            <a:r>
              <a:rPr lang="en-US" sz="2600" dirty="0">
                <a:latin typeface="Times New Roman" panose="02020603050405020304" pitchFamily="18" charset="0"/>
                <a:cs typeface="Times New Roman" panose="02020603050405020304" pitchFamily="18" charset="0"/>
              </a:rPr>
              <a:t>We cleaned the data and picked only the features which were important to the target variable and prediction.</a:t>
            </a:r>
          </a:p>
          <a:p>
            <a:r>
              <a:rPr lang="en-US" sz="2600" dirty="0">
                <a:latin typeface="Times New Roman" panose="02020603050405020304" pitchFamily="18" charset="0"/>
                <a:cs typeface="Times New Roman" panose="02020603050405020304" pitchFamily="18" charset="0"/>
              </a:rPr>
              <a:t>We featured the data performing OHE and applied imputing methods to fix the data before feeding it to the model. </a:t>
            </a:r>
          </a:p>
          <a:p>
            <a:r>
              <a:rPr lang="en-US" sz="2600" dirty="0">
                <a:latin typeface="Times New Roman" panose="02020603050405020304" pitchFamily="18" charset="0"/>
                <a:cs typeface="Times New Roman" panose="02020603050405020304" pitchFamily="18" charset="0"/>
              </a:rPr>
              <a:t>We were able to create the baseline pipeline and could experimentally understand the accuracies of the models like logistic regression, naive bayes and Random forest. Based on the results of the models we saw that there might be underfitting in naive bayes and  overfitting in Random Forest.</a:t>
            </a:r>
          </a:p>
          <a:p>
            <a:r>
              <a:rPr lang="en-US" sz="2600" dirty="0">
                <a:latin typeface="Times New Roman" panose="02020603050405020304" pitchFamily="18" charset="0"/>
                <a:cs typeface="Times New Roman" panose="02020603050405020304" pitchFamily="18" charset="0"/>
              </a:rPr>
              <a:t>The best model that we could get for Phase 0 was Logistic Regression which gave a training accuracy of 91.9% and the Kaggle submission accuracy of 73.6%</a:t>
            </a:r>
          </a:p>
          <a:p>
            <a:endParaRPr lang="en-US" dirty="0"/>
          </a:p>
        </p:txBody>
      </p:sp>
    </p:spTree>
    <p:extLst>
      <p:ext uri="{BB962C8B-B14F-4D97-AF65-F5344CB8AC3E}">
        <p14:creationId xmlns:p14="http://schemas.microsoft.com/office/powerpoint/2010/main" val="2105330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 xmlns:a16="http://schemas.microsoft.com/office/drawing/2014/main" id="{82184FF4-7029-4ED7-813A-192E606087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 xmlns:a16="http://schemas.microsoft.com/office/drawing/2014/main" id="{AAA7AB09-557C-41AD-9113-FF9F68FA10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 xmlns:a16="http://schemas.microsoft.com/office/drawing/2014/main" id="{EF99ECAA-1F11-4937-BBA6-51935AB44C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 xmlns:a16="http://schemas.microsoft.com/office/drawing/2014/main" id="{79DE9FAB-6BBA-4CFE-B67D-77B47F01ECA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 xmlns:a16="http://schemas.microsoft.com/office/drawing/2014/main" id="{79FAC916-D9BB-4794-81B4-7C47C67E850D}"/>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 xmlns:a16="http://schemas.microsoft.com/office/drawing/2014/main" id="{B5CA2231-7A65-4D16-8400-A210CC41DB7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Oval 42">
              <a:extLst>
                <a:ext uri="{FF2B5EF4-FFF2-40B4-BE49-F238E27FC236}">
                  <a16:creationId xmlns="" xmlns:a16="http://schemas.microsoft.com/office/drawing/2014/main" id="{4B089C8C-B82B-4704-88E2-E857A5E21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 xmlns:a16="http://schemas.microsoft.com/office/drawing/2014/main" id="{434B90C8-5B4D-456E-AD99-80EF748FDD7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 xmlns:a16="http://schemas.microsoft.com/office/drawing/2014/main" id="{1DB043B4-68C6-45B9-82AC-A5800EADB8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 xmlns:a16="http://schemas.microsoft.com/office/drawing/2014/main" id="{28A00A08-E4E6-4184-B484-E0E034072A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0" name="Group 49">
            <a:extLst>
              <a:ext uri="{FF2B5EF4-FFF2-40B4-BE49-F238E27FC236}">
                <a16:creationId xmlns="" xmlns:a16="http://schemas.microsoft.com/office/drawing/2014/main" id="{0780E404-3121-4F33-AF2D-65F659A9779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727675" y="288981"/>
            <a:ext cx="1262947" cy="1335600"/>
            <a:chOff x="2678417" y="2427951"/>
            <a:chExt cx="1262947" cy="1335600"/>
          </a:xfrm>
        </p:grpSpPr>
        <p:sp>
          <p:nvSpPr>
            <p:cNvPr id="51" name="Freeform: Shape 50">
              <a:extLst>
                <a:ext uri="{FF2B5EF4-FFF2-40B4-BE49-F238E27FC236}">
                  <a16:creationId xmlns="" xmlns:a16="http://schemas.microsoft.com/office/drawing/2014/main" id="{2339341D-8322-49F1-91DA-6D115CCAE7A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 xmlns:a16="http://schemas.microsoft.com/office/drawing/2014/main" id="{7EB9DB0E-3B0E-411A-9274-448D565CA49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 xmlns:a16="http://schemas.microsoft.com/office/drawing/2014/main" id="{5E3D24DB-7317-4B7E-BBD4-869267FE5C8D}"/>
              </a:ext>
            </a:extLst>
          </p:cNvPr>
          <p:cNvSpPr>
            <a:spLocks noGrp="1"/>
          </p:cNvSpPr>
          <p:nvPr>
            <p:ph type="title"/>
          </p:nvPr>
        </p:nvSpPr>
        <p:spPr>
          <a:xfrm>
            <a:off x="198040" y="2056343"/>
            <a:ext cx="2549062" cy="2724413"/>
          </a:xfrm>
        </p:spPr>
        <p:txBody>
          <a:bodyPr vert="horz" wrap="square" lIns="0" tIns="0" rIns="0" bIns="0" rtlCol="0" anchor="b" anchorCtr="0">
            <a:normAutofit/>
          </a:bodyPr>
          <a:lstStyle/>
          <a:p>
            <a:r>
              <a:rPr lang="en-US" dirty="0">
                <a:latin typeface="Times New Roman" panose="02020603050405020304" pitchFamily="18" charset="0"/>
                <a:cs typeface="Times New Roman" panose="02020603050405020304" pitchFamily="18" charset="0"/>
              </a:rPr>
              <a:t>Phase 2 Plan</a:t>
            </a:r>
          </a:p>
        </p:txBody>
      </p:sp>
      <p:grpSp>
        <p:nvGrpSpPr>
          <p:cNvPr id="54" name="Group 53">
            <a:extLst>
              <a:ext uri="{FF2B5EF4-FFF2-40B4-BE49-F238E27FC236}">
                <a16:creationId xmlns="" xmlns:a16="http://schemas.microsoft.com/office/drawing/2014/main" id="{4B158E9A-DBF4-4AA7-B6B7-8C8EB2FBDD6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125249" y="5435090"/>
            <a:ext cx="762805" cy="734873"/>
            <a:chOff x="7950336" y="1300590"/>
            <a:chExt cx="762805" cy="734873"/>
          </a:xfrm>
        </p:grpSpPr>
        <p:sp>
          <p:nvSpPr>
            <p:cNvPr id="55" name="Freeform 5">
              <a:extLst>
                <a:ext uri="{FF2B5EF4-FFF2-40B4-BE49-F238E27FC236}">
                  <a16:creationId xmlns="" xmlns:a16="http://schemas.microsoft.com/office/drawing/2014/main" id="{6150ACFD-AEC6-42A3-A5A7-E7AD6B13E03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Freeform 6">
              <a:extLst>
                <a:ext uri="{FF2B5EF4-FFF2-40B4-BE49-F238E27FC236}">
                  <a16:creationId xmlns="" xmlns:a16="http://schemas.microsoft.com/office/drawing/2014/main" id="{DB4D1217-FEB1-4D2A-80F4-C227B66D72C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Freeform 8">
              <a:extLst>
                <a:ext uri="{FF2B5EF4-FFF2-40B4-BE49-F238E27FC236}">
                  <a16:creationId xmlns="" xmlns:a16="http://schemas.microsoft.com/office/drawing/2014/main" id="{0BCA7138-22BA-4785-8B3D-9D45213E85C9}"/>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8554" y="203028"/>
            <a:ext cx="9464827" cy="6131982"/>
          </a:xfrm>
        </p:spPr>
      </p:pic>
    </p:spTree>
    <p:extLst>
      <p:ext uri="{BB962C8B-B14F-4D97-AF65-F5344CB8AC3E}">
        <p14:creationId xmlns:p14="http://schemas.microsoft.com/office/powerpoint/2010/main" val="1506143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AE66BE-D6EB-49B3-BB5A-92AC06D3FE1B}"/>
              </a:ext>
            </a:extLst>
          </p:cNvPr>
          <p:cNvSpPr>
            <a:spLocks noGrp="1"/>
          </p:cNvSpPr>
          <p:nvPr>
            <p:ph type="title"/>
          </p:nvPr>
        </p:nvSpPr>
        <p:spPr>
          <a:xfrm>
            <a:off x="365331" y="272954"/>
            <a:ext cx="11091600" cy="1059045"/>
          </a:xfrm>
        </p:spPr>
        <p:txBody>
          <a:bodyPr/>
          <a:lstStyle/>
          <a:p>
            <a:r>
              <a:rPr lang="en-US" b="0" i="0" dirty="0">
                <a:solidFill>
                  <a:schemeClr val="tx1">
                    <a:lumMod val="95000"/>
                  </a:schemeClr>
                </a:solidFill>
                <a:effectLst/>
                <a:latin typeface="Times New Roman" panose="02020603050405020304" pitchFamily="18" charset="0"/>
                <a:cs typeface="Times New Roman" panose="02020603050405020304" pitchFamily="18" charset="0"/>
              </a:rPr>
              <a:t>Feature Engineering</a:t>
            </a:r>
            <a:endParaRPr lang="en-US"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90BD5EF-2DEF-4BD7-A026-A76BBA8A3E1D}"/>
              </a:ext>
            </a:extLst>
          </p:cNvPr>
          <p:cNvSpPr>
            <a:spLocks noGrp="1"/>
          </p:cNvSpPr>
          <p:nvPr>
            <p:ph idx="1"/>
          </p:nvPr>
        </p:nvSpPr>
        <p:spPr>
          <a:xfrm>
            <a:off x="366657" y="1040958"/>
            <a:ext cx="11090274" cy="6002572"/>
          </a:xfrm>
        </p:spPr>
        <p:txBody>
          <a:bodyPr/>
          <a:lstStyle/>
          <a:p>
            <a:pPr marL="0" indent="0">
              <a:spcBef>
                <a:spcPts val="600"/>
              </a:spcBef>
              <a:buNone/>
            </a:pPr>
            <a:endParaRPr lang="en-US" dirty="0"/>
          </a:p>
          <a:p>
            <a:pPr marL="0" indent="0">
              <a:buNone/>
            </a:pPr>
            <a:endParaRPr lang="en-US" dirty="0"/>
          </a:p>
        </p:txBody>
      </p:sp>
      <p:sp>
        <p:nvSpPr>
          <p:cNvPr id="7" name="TextBox 6">
            <a:extLst>
              <a:ext uri="{FF2B5EF4-FFF2-40B4-BE49-F238E27FC236}">
                <a16:creationId xmlns="" xmlns:a16="http://schemas.microsoft.com/office/drawing/2014/main" id="{E047C290-0325-41F0-855F-0645FB6D3A8F}"/>
              </a:ext>
            </a:extLst>
          </p:cNvPr>
          <p:cNvSpPr txBox="1"/>
          <p:nvPr/>
        </p:nvSpPr>
        <p:spPr>
          <a:xfrm>
            <a:off x="365331" y="1331999"/>
            <a:ext cx="11674269" cy="5324535"/>
          </a:xfrm>
          <a:prstGeom prst="rect">
            <a:avLst/>
          </a:prstGeom>
          <a:noFill/>
        </p:spPr>
        <p:txBody>
          <a:bodyPr wrap="square">
            <a:spAutoFit/>
          </a:bodyPr>
          <a:lstStyle/>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We merged all the subordinate data with the application_Train and </a:t>
            </a:r>
            <a:r>
              <a:rPr lang="en-US" sz="2000" dirty="0" err="1">
                <a:solidFill>
                  <a:schemeClr val="tx1">
                    <a:lumMod val="65000"/>
                  </a:schemeClr>
                </a:solidFill>
                <a:latin typeface="Times New Roman" panose="02020603050405020304" pitchFamily="18" charset="0"/>
                <a:cs typeface="Times New Roman" panose="02020603050405020304" pitchFamily="18" charset="0"/>
              </a:rPr>
              <a:t>application_Test</a:t>
            </a:r>
            <a:r>
              <a:rPr lang="en-US" sz="2000" dirty="0">
                <a:solidFill>
                  <a:schemeClr val="tx1">
                    <a:lumMod val="65000"/>
                  </a:schemeClr>
                </a:solidFill>
                <a:latin typeface="Times New Roman" panose="02020603050405020304" pitchFamily="18" charset="0"/>
                <a:cs typeface="Times New Roman" panose="02020603050405020304" pitchFamily="18" charset="0"/>
              </a:rPr>
              <a:t> data .</a:t>
            </a:r>
          </a:p>
          <a:p>
            <a:r>
              <a:rPr lang="en-US" sz="2000" dirty="0">
                <a:solidFill>
                  <a:schemeClr val="tx1">
                    <a:lumMod val="65000"/>
                  </a:schemeClr>
                </a:solidFill>
                <a:latin typeface="Times New Roman" panose="02020603050405020304" pitchFamily="18" charset="0"/>
                <a:cs typeface="Times New Roman" panose="02020603050405020304" pitchFamily="18" charset="0"/>
              </a:rPr>
              <a:t>     Example : credit_card_balance, </a:t>
            </a:r>
            <a:r>
              <a:rPr lang="en-US" sz="2000" dirty="0" err="1">
                <a:solidFill>
                  <a:schemeClr val="tx1">
                    <a:lumMod val="65000"/>
                  </a:schemeClr>
                </a:solidFill>
                <a:latin typeface="Times New Roman" panose="02020603050405020304" pitchFamily="18" charset="0"/>
                <a:cs typeface="Times New Roman" panose="02020603050405020304" pitchFamily="18" charset="0"/>
              </a:rPr>
              <a:t>POS_cash_balance,bureau_balance</a:t>
            </a:r>
            <a:r>
              <a:rPr lang="en-US" sz="2000" dirty="0">
                <a:solidFill>
                  <a:schemeClr val="tx1">
                    <a:lumMod val="65000"/>
                  </a:schemeClr>
                </a:solidFill>
                <a:latin typeface="Times New Roman" panose="02020603050405020304" pitchFamily="18" charset="0"/>
                <a:cs typeface="Times New Roman" panose="02020603050405020304" pitchFamily="18" charset="0"/>
              </a:rPr>
              <a:t>, previous_applications, installments data.</a:t>
            </a:r>
          </a:p>
          <a:p>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Adding the above features on the data contributed to the relevance of the data towards prediction, which was evident when we calculated the correlation of the added features from other files.</a:t>
            </a:r>
          </a:p>
          <a:p>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From above features , we tried to add new features by computing ratios on the columns which were more correlated to Target.</a:t>
            </a:r>
          </a:p>
          <a:p>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For Instance : </a:t>
            </a:r>
          </a:p>
          <a:p>
            <a:r>
              <a:rPr lang="en-US" sz="2000" dirty="0">
                <a:solidFill>
                  <a:schemeClr val="tx1">
                    <a:lumMod val="65000"/>
                  </a:schemeClr>
                </a:solidFill>
                <a:latin typeface="Times New Roman" panose="02020603050405020304" pitchFamily="18" charset="0"/>
                <a:cs typeface="Times New Roman" panose="02020603050405020304" pitchFamily="18" charset="0"/>
              </a:rPr>
              <a:t>Feature 2 i.e AMT_TOTAL_RECIEVABLE/AMT_RECIVABLE</a:t>
            </a:r>
          </a:p>
          <a:p>
            <a:r>
              <a:rPr lang="en-US" sz="2000" dirty="0">
                <a:solidFill>
                  <a:schemeClr val="tx1">
                    <a:lumMod val="65000"/>
                  </a:schemeClr>
                </a:solidFill>
                <a:latin typeface="Times New Roman" panose="02020603050405020304" pitchFamily="18" charset="0"/>
                <a:cs typeface="Times New Roman" panose="02020603050405020304" pitchFamily="18" charset="0"/>
              </a:rPr>
              <a:t>Feature 7 i.e (EXT_SOURCE_1+ EXT_SOURCE_2+ EXT_SOURCE_3)/AMT_TOTAL_RECIEVABLE</a:t>
            </a:r>
          </a:p>
          <a:p>
            <a:r>
              <a:rPr lang="en-US" sz="2000" dirty="0">
                <a:solidFill>
                  <a:schemeClr val="tx1">
                    <a:lumMod val="65000"/>
                  </a:schemeClr>
                </a:solidFill>
                <a:latin typeface="Times New Roman" panose="02020603050405020304" pitchFamily="18" charset="0"/>
                <a:cs typeface="Times New Roman" panose="02020603050405020304" pitchFamily="18" charset="0"/>
              </a:rPr>
              <a:t>Feature 8 i.e (EXT_SOURCE_1+ EXT_SOURCE_2+ EXT_SOURCE_3)</a:t>
            </a:r>
          </a:p>
          <a:p>
            <a:r>
              <a:rPr lang="en-US" sz="2000" dirty="0">
                <a:solidFill>
                  <a:schemeClr val="tx1">
                    <a:lumMod val="65000"/>
                  </a:schemeClr>
                </a:solidFill>
                <a:latin typeface="Times New Roman" panose="02020603050405020304" pitchFamily="18" charset="0"/>
                <a:cs typeface="Times New Roman" panose="02020603050405020304" pitchFamily="18" charset="0"/>
              </a:rPr>
              <a:t>Feature 9 i.e (EXT_SOURCE_1* EXT_SOURCE_2* EXT_SOURCE_3)</a:t>
            </a:r>
          </a:p>
          <a:p>
            <a:r>
              <a:rPr lang="en-US" sz="2000" dirty="0">
                <a:solidFill>
                  <a:schemeClr val="tx1">
                    <a:lumMod val="65000"/>
                  </a:schemeClr>
                </a:solidFill>
                <a:latin typeface="Times New Roman" panose="02020603050405020304" pitchFamily="18" charset="0"/>
                <a:cs typeface="Times New Roman" panose="02020603050405020304" pitchFamily="18" charset="0"/>
              </a:rPr>
              <a:t>Feature 10 i.e (EXT_SOURCE_1* 2+EXT_SOURCE_2*3+ EXT_SOURCE_3*4)</a:t>
            </a:r>
          </a:p>
          <a:p>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endParaRPr lang="en-US" sz="2000" dirty="0">
              <a:solidFill>
                <a:schemeClr val="tx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496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 xmlns:a16="http://schemas.microsoft.com/office/drawing/2014/main" id="{1DB043B4-68C6-45B9-82AC-A5800EADB8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60EC129-BBF2-4C62-B98D-A572FA7BF53C}"/>
              </a:ext>
            </a:extLst>
          </p:cNvPr>
          <p:cNvSpPr>
            <a:spLocks noGrp="1"/>
          </p:cNvSpPr>
          <p:nvPr>
            <p:ph type="ctrTitle"/>
          </p:nvPr>
        </p:nvSpPr>
        <p:spPr>
          <a:xfrm>
            <a:off x="1122363" y="591828"/>
            <a:ext cx="5126037" cy="984885"/>
          </a:xfrm>
        </p:spPr>
        <p:txBody>
          <a:bodyPr wrap="square" anchor="ctr">
            <a:normAutofit/>
          </a:bodyPr>
          <a:lstStyle/>
          <a:p>
            <a:r>
              <a:rPr lang="en-US" sz="3200" dirty="0">
                <a:solidFill>
                  <a:schemeClr val="tx1">
                    <a:lumMod val="65000"/>
                  </a:schemeClr>
                </a:solidFill>
                <a:latin typeface="Times New Roman" panose="02020603050405020304" pitchFamily="18" charset="0"/>
                <a:cs typeface="Times New Roman" panose="02020603050405020304" pitchFamily="18" charset="0"/>
              </a:rPr>
              <a:t>Correlation of all columns with Target</a:t>
            </a:r>
          </a:p>
        </p:txBody>
      </p:sp>
      <p:sp>
        <p:nvSpPr>
          <p:cNvPr id="3" name="Subtitle 2">
            <a:extLst>
              <a:ext uri="{FF2B5EF4-FFF2-40B4-BE49-F238E27FC236}">
                <a16:creationId xmlns="" xmlns:a16="http://schemas.microsoft.com/office/drawing/2014/main" id="{B255E7DB-CFBE-4675-994D-4325A22C4FC1}"/>
              </a:ext>
            </a:extLst>
          </p:cNvPr>
          <p:cNvSpPr>
            <a:spLocks noGrp="1"/>
          </p:cNvSpPr>
          <p:nvPr>
            <p:ph type="subTitle" idx="1"/>
          </p:nvPr>
        </p:nvSpPr>
        <p:spPr>
          <a:xfrm>
            <a:off x="7140575" y="549275"/>
            <a:ext cx="4498976" cy="984885"/>
          </a:xfrm>
        </p:spPr>
        <p:txBody>
          <a:bodyPr anchor="ctr">
            <a:normAutofit/>
          </a:bodyPr>
          <a:lstStyle/>
          <a:p>
            <a:pPr algn="r"/>
            <a:r>
              <a:rPr lang="en-US" sz="3200" dirty="0">
                <a:solidFill>
                  <a:schemeClr val="tx1">
                    <a:alpha val="60000"/>
                  </a:schemeClr>
                </a:solidFill>
                <a:latin typeface="Times New Roman" panose="02020603050405020304" pitchFamily="18" charset="0"/>
                <a:cs typeface="Times New Roman" panose="02020603050405020304" pitchFamily="18" charset="0"/>
              </a:rPr>
              <a:t>Features created from the highly correlated columns</a:t>
            </a:r>
          </a:p>
        </p:txBody>
      </p:sp>
      <p:pic>
        <p:nvPicPr>
          <p:cNvPr id="6" name="Picture 5">
            <a:extLst>
              <a:ext uri="{FF2B5EF4-FFF2-40B4-BE49-F238E27FC236}">
                <a16:creationId xmlns="" xmlns:a16="http://schemas.microsoft.com/office/drawing/2014/main" id="{CC16F674-E99C-4EA0-B460-C8C74BEFDA37}"/>
              </a:ext>
            </a:extLst>
          </p:cNvPr>
          <p:cNvPicPr>
            <a:picLocks noChangeAspect="1"/>
          </p:cNvPicPr>
          <p:nvPr/>
        </p:nvPicPr>
        <p:blipFill>
          <a:blip r:embed="rId2"/>
          <a:stretch>
            <a:fillRect/>
          </a:stretch>
        </p:blipFill>
        <p:spPr>
          <a:xfrm>
            <a:off x="1012977" y="2083435"/>
            <a:ext cx="5126037" cy="4225290"/>
          </a:xfrm>
          <a:custGeom>
            <a:avLst/>
            <a:gdLst/>
            <a:ahLst/>
            <a:cxnLst/>
            <a:rect l="l" t="t" r="r" b="b"/>
            <a:pathLst>
              <a:path w="6922273" h="4225290">
                <a:moveTo>
                  <a:pt x="0" y="0"/>
                </a:moveTo>
                <a:lnTo>
                  <a:pt x="6922273" y="0"/>
                </a:lnTo>
                <a:lnTo>
                  <a:pt x="6922273" y="4225290"/>
                </a:lnTo>
                <a:lnTo>
                  <a:pt x="0" y="4225290"/>
                </a:lnTo>
                <a:close/>
              </a:path>
            </a:pathLst>
          </a:custGeom>
        </p:spPr>
      </p:pic>
      <p:pic>
        <p:nvPicPr>
          <p:cNvPr id="4" name="Picture 3">
            <a:extLst>
              <a:ext uri="{FF2B5EF4-FFF2-40B4-BE49-F238E27FC236}">
                <a16:creationId xmlns="" xmlns:a16="http://schemas.microsoft.com/office/drawing/2014/main" id="{16B1E57F-874A-430E-824C-CDBA75A2F6A7}"/>
              </a:ext>
            </a:extLst>
          </p:cNvPr>
          <p:cNvPicPr>
            <a:picLocks noChangeAspect="1"/>
          </p:cNvPicPr>
          <p:nvPr/>
        </p:nvPicPr>
        <p:blipFill>
          <a:blip r:embed="rId3"/>
          <a:stretch>
            <a:fillRect/>
          </a:stretch>
        </p:blipFill>
        <p:spPr>
          <a:xfrm>
            <a:off x="7562850" y="2083435"/>
            <a:ext cx="3905249" cy="4225290"/>
          </a:xfrm>
          <a:custGeom>
            <a:avLst/>
            <a:gdLst/>
            <a:ahLst/>
            <a:cxnLst/>
            <a:rect l="l" t="t" r="r" b="b"/>
            <a:pathLst>
              <a:path w="6922273" h="4225290">
                <a:moveTo>
                  <a:pt x="0" y="0"/>
                </a:moveTo>
                <a:lnTo>
                  <a:pt x="6922273" y="0"/>
                </a:lnTo>
                <a:lnTo>
                  <a:pt x="6922273" y="4225290"/>
                </a:lnTo>
                <a:lnTo>
                  <a:pt x="0" y="4225290"/>
                </a:lnTo>
                <a:close/>
              </a:path>
            </a:pathLst>
          </a:custGeom>
        </p:spPr>
      </p:pic>
      <p:sp>
        <p:nvSpPr>
          <p:cNvPr id="27" name="Rectangle 26">
            <a:extLst>
              <a:ext uri="{FF2B5EF4-FFF2-40B4-BE49-F238E27FC236}">
                <a16:creationId xmlns="" xmlns:a16="http://schemas.microsoft.com/office/drawing/2014/main" id="{5337EA23-6703-4C96-9EEB-A408CBDD67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2">
            <a:extLst>
              <a:ext uri="{FF2B5EF4-FFF2-40B4-BE49-F238E27FC236}">
                <a16:creationId xmlns="" xmlns:a16="http://schemas.microsoft.com/office/drawing/2014/main" id="{BFC34EA8-8049-4007-91FD-AE0B0441D5C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12668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75D772-68B8-4DD4-8F68-C5155F61CDDD}"/>
              </a:ext>
            </a:extLst>
          </p:cNvPr>
          <p:cNvSpPr>
            <a:spLocks noGrp="1"/>
          </p:cNvSpPr>
          <p:nvPr>
            <p:ph type="title"/>
          </p:nvPr>
        </p:nvSpPr>
        <p:spPr>
          <a:xfrm>
            <a:off x="549536" y="337448"/>
            <a:ext cx="11091600" cy="855455"/>
          </a:xfrm>
        </p:spPr>
        <p:txBody>
          <a:bodyPr/>
          <a:lstStyle/>
          <a:p>
            <a:r>
              <a:rPr lang="en-US" b="0" i="0" dirty="0">
                <a:effectLst/>
                <a:latin typeface="Times New Roman" panose="02020603050405020304" pitchFamily="18" charset="0"/>
                <a:cs typeface="Times New Roman" panose="02020603050405020304" pitchFamily="18" charset="0"/>
              </a:rPr>
              <a:t>Hyperparameter Tuning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74D6939-C444-4BE6-9079-C764516FAFC4}"/>
              </a:ext>
            </a:extLst>
          </p:cNvPr>
          <p:cNvSpPr>
            <a:spLocks noGrp="1"/>
          </p:cNvSpPr>
          <p:nvPr>
            <p:ph idx="1"/>
          </p:nvPr>
        </p:nvSpPr>
        <p:spPr>
          <a:xfrm>
            <a:off x="550862" y="1192903"/>
            <a:ext cx="11090274" cy="5327649"/>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020F2AD7-8DDF-480B-B64F-9CF9E73DE2B6}"/>
              </a:ext>
            </a:extLst>
          </p:cNvPr>
          <p:cNvSpPr txBox="1"/>
          <p:nvPr/>
        </p:nvSpPr>
        <p:spPr>
          <a:xfrm>
            <a:off x="288214" y="1670574"/>
            <a:ext cx="11614244"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After selecting the optimal features for our models, we use hyperparameter tuning to find the most optimal setting for running our model.</a:t>
            </a:r>
          </a:p>
          <a:p>
            <a:pPr marL="285750" indent="-285750">
              <a:buFont typeface="Arial" panose="020B0604020202020204" pitchFamily="34" charset="0"/>
              <a:buChar char="•"/>
            </a:pPr>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By just specifying the model, input parameters, and accuracy we want, we can easily obtain the best running conditions and features using GridSearchCV.</a:t>
            </a:r>
          </a:p>
          <a:p>
            <a:pPr marL="285750" indent="-285750">
              <a:buFont typeface="Arial" panose="020B0604020202020204" pitchFamily="34" charset="0"/>
              <a:buChar char="•"/>
            </a:pPr>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In our code, for logistic regression, we have created a function for GridSearchCV with 3 cross-validations for the hyperparameters and 1000 max iterations.</a:t>
            </a:r>
          </a:p>
          <a:p>
            <a:pPr marL="285750" indent="-285750">
              <a:buFont typeface="Arial" panose="020B0604020202020204" pitchFamily="34" charset="0"/>
              <a:buChar char="•"/>
            </a:pPr>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We did the same for our Random Forest Classifier model with 2 cross-validations for the hyperparameters and got the following accuracies.</a:t>
            </a:r>
          </a:p>
          <a:p>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endParaRPr lang="en-US" sz="2000" dirty="0">
              <a:solidFill>
                <a:schemeClr val="tx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231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3DFloatVTI">
  <a:themeElements>
    <a:clrScheme name="AnalogousFromLightSeedRightStep">
      <a:dk1>
        <a:srgbClr val="000000"/>
      </a:dk1>
      <a:lt1>
        <a:srgbClr val="FFFFFF"/>
      </a:lt1>
      <a:dk2>
        <a:srgbClr val="242A41"/>
      </a:dk2>
      <a:lt2>
        <a:srgbClr val="E8E2E2"/>
      </a:lt2>
      <a:accent1>
        <a:srgbClr val="74A9A8"/>
      </a:accent1>
      <a:accent2>
        <a:srgbClr val="75A5C4"/>
      </a:accent2>
      <a:accent3>
        <a:srgbClr val="8E9ACE"/>
      </a:accent3>
      <a:accent4>
        <a:srgbClr val="8775C4"/>
      </a:accent4>
      <a:accent5>
        <a:srgbClr val="B78ECE"/>
      </a:accent5>
      <a:accent6>
        <a:srgbClr val="C475BF"/>
      </a:accent6>
      <a:hlink>
        <a:srgbClr val="AE696B"/>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1061</TotalTime>
  <Words>753</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Avenir Next LT Pro</vt:lpstr>
      <vt:lpstr>Times New Roman</vt:lpstr>
      <vt:lpstr>3DFloatVTI</vt:lpstr>
      <vt:lpstr>Home Credit Default Risk </vt:lpstr>
      <vt:lpstr>Outline</vt:lpstr>
      <vt:lpstr>Project Description</vt:lpstr>
      <vt:lpstr>Summary Visual EDA</vt:lpstr>
      <vt:lpstr>Summary of Phase 0 and Phase 1</vt:lpstr>
      <vt:lpstr>Phase 2 Plan</vt:lpstr>
      <vt:lpstr>Feature Engineering</vt:lpstr>
      <vt:lpstr>Correlation of all columns with Target</vt:lpstr>
      <vt:lpstr>Hyperparameter Tuning</vt:lpstr>
      <vt:lpstr> Modeling Pipeline</vt:lpstr>
      <vt:lpstr>Results and discussion of results </vt:lpstr>
      <vt:lpstr>Modeling Pipelines And Comparison  </vt:lpstr>
      <vt:lpstr>Types of Modeling Pipelines And Comparison </vt:lpstr>
      <vt:lpstr>Types of Modeling Pipelines And Comparison </vt:lpstr>
      <vt:lpstr>Types of Modeling Pipelines And Comparison </vt:lpstr>
      <vt:lpstr>Conclusion and 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Credit Default Risk</dc:title>
  <dc:creator>Bailmare, Sanket Harishchandra</dc:creator>
  <cp:lastModifiedBy>Windows User</cp:lastModifiedBy>
  <cp:revision>41</cp:revision>
  <dcterms:created xsi:type="dcterms:W3CDTF">2021-11-16T22:39:41Z</dcterms:created>
  <dcterms:modified xsi:type="dcterms:W3CDTF">2021-12-08T04:34:39Z</dcterms:modified>
</cp:coreProperties>
</file>