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4/13/2019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4/13/2019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8543" y="1138535"/>
            <a:ext cx="11620682" cy="1107996"/>
          </a:xfrm>
          <a:prstGeom prst="rect">
            <a:avLst/>
          </a:prstGeom>
          <a:noFill/>
        </p:spPr>
        <p:txBody>
          <a:bodyPr wrap="none" lIns="91440" tIns="45720" rIns="91440" bIns="45720">
            <a:spAutoFit/>
          </a:bodyPr>
          <a:lstStyle/>
          <a:p>
            <a:pPr algn="ctr"/>
            <a:r>
              <a:rPr lang="en-US" sz="6600" b="1" cap="none" spc="0" dirty="0" smtClean="0">
                <a:ln w="22225">
                  <a:solidFill>
                    <a:schemeClr val="accent2"/>
                  </a:solidFill>
                  <a:prstDash val="solid"/>
                </a:ln>
                <a:solidFill>
                  <a:schemeClr val="bg1"/>
                </a:solidFill>
                <a:effectLst/>
              </a:rPr>
              <a:t>Presentation On Function In PHP</a:t>
            </a:r>
            <a:endParaRPr lang="en-US" sz="6600" b="1" cap="none" spc="0" dirty="0">
              <a:ln w="22225">
                <a:solidFill>
                  <a:schemeClr val="accent2"/>
                </a:solidFill>
                <a:prstDash val="solid"/>
              </a:ln>
              <a:solidFill>
                <a:schemeClr val="bg1"/>
              </a:solidFill>
              <a:effectLst/>
            </a:endParaRPr>
          </a:p>
        </p:txBody>
      </p:sp>
      <p:sp>
        <p:nvSpPr>
          <p:cNvPr id="7" name="Rectangle 6"/>
          <p:cNvSpPr/>
          <p:nvPr/>
        </p:nvSpPr>
        <p:spPr>
          <a:xfrm>
            <a:off x="1287514" y="3191625"/>
            <a:ext cx="3538148" cy="830997"/>
          </a:xfrm>
          <a:prstGeom prst="rect">
            <a:avLst/>
          </a:prstGeom>
          <a:noFill/>
        </p:spPr>
        <p:txBody>
          <a:bodyPr wrap="none" lIns="91440" tIns="45720" rIns="91440" bIns="45720">
            <a:spAutoFit/>
          </a:bodyPr>
          <a:lstStyle/>
          <a:p>
            <a:pPr algn="ctr"/>
            <a:r>
              <a:rPr lang="en-US" sz="4800" b="1" cap="none" spc="0" dirty="0" smtClean="0">
                <a:ln w="22225">
                  <a:solidFill>
                    <a:schemeClr val="accent2"/>
                  </a:solidFill>
                  <a:prstDash val="solid"/>
                </a:ln>
                <a:solidFill>
                  <a:srgbClr val="FF0000"/>
                </a:solidFill>
                <a:effectLst/>
              </a:rPr>
              <a:t>Submitted By</a:t>
            </a:r>
            <a:endParaRPr lang="en-US" sz="4800" b="1" cap="none" spc="0" dirty="0">
              <a:ln w="22225">
                <a:solidFill>
                  <a:schemeClr val="accent2"/>
                </a:solidFill>
                <a:prstDash val="solid"/>
              </a:ln>
              <a:solidFill>
                <a:srgbClr val="FF0000"/>
              </a:solidFill>
              <a:effectLst/>
            </a:endParaRPr>
          </a:p>
        </p:txBody>
      </p:sp>
      <p:sp>
        <p:nvSpPr>
          <p:cNvPr id="8" name="Rectangle 7"/>
          <p:cNvSpPr/>
          <p:nvPr/>
        </p:nvSpPr>
        <p:spPr>
          <a:xfrm>
            <a:off x="7531839" y="3191625"/>
            <a:ext cx="3464731" cy="830997"/>
          </a:xfrm>
          <a:prstGeom prst="rect">
            <a:avLst/>
          </a:prstGeom>
          <a:noFill/>
        </p:spPr>
        <p:txBody>
          <a:bodyPr wrap="none" lIns="91440" tIns="45720" rIns="91440" bIns="45720">
            <a:spAutoFit/>
          </a:bodyPr>
          <a:lstStyle/>
          <a:p>
            <a:pPr algn="ctr"/>
            <a:r>
              <a:rPr lang="en-US" sz="4800" b="1" cap="none" spc="0" dirty="0" smtClean="0">
                <a:ln w="22225">
                  <a:solidFill>
                    <a:schemeClr val="accent2"/>
                  </a:solidFill>
                  <a:prstDash val="solid"/>
                </a:ln>
                <a:solidFill>
                  <a:srgbClr val="FF0000"/>
                </a:solidFill>
                <a:effectLst/>
              </a:rPr>
              <a:t>Submitted To</a:t>
            </a:r>
            <a:endParaRPr lang="en-US" sz="4800" b="1" cap="none" spc="0" dirty="0">
              <a:ln w="22225">
                <a:solidFill>
                  <a:schemeClr val="accent2"/>
                </a:solidFill>
                <a:prstDash val="solid"/>
              </a:ln>
              <a:solidFill>
                <a:srgbClr val="FF0000"/>
              </a:solidFill>
              <a:effectLst/>
            </a:endParaRPr>
          </a:p>
        </p:txBody>
      </p:sp>
      <p:sp>
        <p:nvSpPr>
          <p:cNvPr id="10" name="Rectangle 9"/>
          <p:cNvSpPr/>
          <p:nvPr/>
        </p:nvSpPr>
        <p:spPr>
          <a:xfrm>
            <a:off x="1966043" y="4121330"/>
            <a:ext cx="2953821" cy="1692771"/>
          </a:xfrm>
          <a:prstGeom prst="rect">
            <a:avLst/>
          </a:prstGeom>
          <a:noFill/>
        </p:spPr>
        <p:txBody>
          <a:bodyPr wrap="none" lIns="91440" tIns="45720" rIns="91440" bIns="45720">
            <a:spAutoFit/>
          </a:bodyPr>
          <a:lstStyle/>
          <a:p>
            <a:pPr algn="ctr"/>
            <a:r>
              <a:rPr lang="en-US" sz="4800" cap="none" spc="50" dirty="0" smtClean="0">
                <a:ln w="0"/>
                <a:solidFill>
                  <a:schemeClr val="bg1"/>
                </a:solidFill>
                <a:effectLst>
                  <a:innerShdw blurRad="63500" dist="50800" dir="13500000">
                    <a:srgbClr val="000000">
                      <a:alpha val="50000"/>
                    </a:srgbClr>
                  </a:innerShdw>
                </a:effectLst>
                <a:latin typeface="Cambria" panose="02040503050406030204" pitchFamily="18" charset="0"/>
                <a:ea typeface="Cambria" panose="02040503050406030204" pitchFamily="18" charset="0"/>
              </a:rPr>
              <a:t>Shefali </a:t>
            </a:r>
            <a:r>
              <a:rPr lang="en-US" sz="4800" cap="none" spc="50" dirty="0" err="1" smtClean="0">
                <a:ln w="0"/>
                <a:solidFill>
                  <a:schemeClr val="bg1"/>
                </a:solidFill>
                <a:effectLst>
                  <a:innerShdw blurRad="63500" dist="50800" dir="13500000">
                    <a:srgbClr val="000000">
                      <a:alpha val="50000"/>
                    </a:srgbClr>
                  </a:innerShdw>
                </a:effectLst>
                <a:latin typeface="Cambria" panose="02040503050406030204" pitchFamily="18" charset="0"/>
                <a:ea typeface="Cambria" panose="02040503050406030204" pitchFamily="18" charset="0"/>
              </a:rPr>
              <a:t>Lal</a:t>
            </a:r>
            <a:endParaRPr lang="en-US" sz="4800" cap="none" spc="50" dirty="0" smtClean="0">
              <a:ln w="0"/>
              <a:solidFill>
                <a:schemeClr val="bg1"/>
              </a:solidFill>
              <a:effectLst>
                <a:innerShdw blurRad="63500" dist="50800" dir="13500000">
                  <a:srgbClr val="000000">
                    <a:alpha val="50000"/>
                  </a:srgbClr>
                </a:innerShdw>
              </a:effectLst>
              <a:latin typeface="Cambria" panose="02040503050406030204" pitchFamily="18" charset="0"/>
              <a:ea typeface="Cambria" panose="02040503050406030204" pitchFamily="18" charset="0"/>
            </a:endParaRPr>
          </a:p>
          <a:p>
            <a:pPr algn="ctr"/>
            <a:r>
              <a:rPr lang="en-US" sz="2800" spc="50" dirty="0" smtClean="0">
                <a:ln w="0"/>
                <a:solidFill>
                  <a:schemeClr val="bg1"/>
                </a:solidFill>
                <a:effectLst>
                  <a:innerShdw blurRad="63500" dist="50800" dir="13500000">
                    <a:srgbClr val="000000">
                      <a:alpha val="50000"/>
                    </a:srgbClr>
                  </a:innerShdw>
                </a:effectLst>
                <a:latin typeface="Cambria" panose="02040503050406030204" pitchFamily="18" charset="0"/>
                <a:ea typeface="Cambria" panose="02040503050406030204" pitchFamily="18" charset="0"/>
              </a:rPr>
              <a:t>18MCA8023</a:t>
            </a:r>
          </a:p>
          <a:p>
            <a:pPr algn="ctr"/>
            <a:r>
              <a:rPr lang="en-US" sz="2800" cap="none" spc="50" dirty="0" smtClean="0">
                <a:ln w="0"/>
                <a:solidFill>
                  <a:schemeClr val="bg1"/>
                </a:solidFill>
                <a:effectLst>
                  <a:innerShdw blurRad="63500" dist="50800" dir="13500000">
                    <a:srgbClr val="000000">
                      <a:alpha val="50000"/>
                    </a:srgbClr>
                  </a:innerShdw>
                </a:effectLst>
                <a:latin typeface="Cambria" panose="02040503050406030204" pitchFamily="18" charset="0"/>
                <a:ea typeface="Cambria" panose="02040503050406030204" pitchFamily="18" charset="0"/>
              </a:rPr>
              <a:t>MCA-4A</a:t>
            </a:r>
            <a:endParaRPr lang="en-US" sz="2800" cap="none" spc="50" dirty="0">
              <a:ln w="0"/>
              <a:solidFill>
                <a:schemeClr val="bg1"/>
              </a:solidFill>
              <a:effectLst>
                <a:innerShdw blurRad="63500" dist="50800" dir="13500000">
                  <a:srgbClr val="000000">
                    <a:alpha val="50000"/>
                  </a:srgbClr>
                </a:innerShdw>
              </a:effectLst>
              <a:latin typeface="Cambria" panose="02040503050406030204" pitchFamily="18" charset="0"/>
              <a:ea typeface="Cambria" panose="02040503050406030204" pitchFamily="18" charset="0"/>
            </a:endParaRPr>
          </a:p>
        </p:txBody>
      </p:sp>
      <p:sp>
        <p:nvSpPr>
          <p:cNvPr id="12" name="Rectangle 11"/>
          <p:cNvSpPr/>
          <p:nvPr/>
        </p:nvSpPr>
        <p:spPr>
          <a:xfrm>
            <a:off x="7781265" y="4246758"/>
            <a:ext cx="2965877" cy="769441"/>
          </a:xfrm>
          <a:prstGeom prst="rect">
            <a:avLst/>
          </a:prstGeom>
          <a:noFill/>
        </p:spPr>
        <p:txBody>
          <a:bodyPr wrap="square" lIns="91440" tIns="45720" rIns="91440" bIns="45720">
            <a:spAutoFit/>
          </a:bodyPr>
          <a:lstStyle/>
          <a:p>
            <a:pPr algn="ctr"/>
            <a:r>
              <a:rPr lang="en-US" sz="4400" b="0" cap="none" spc="0" dirty="0" err="1" smtClean="0">
                <a:ln w="0"/>
                <a:solidFill>
                  <a:schemeClr val="bg1"/>
                </a:solidFill>
                <a:effectLst/>
                <a:latin typeface="Cambria" panose="02040503050406030204" pitchFamily="18" charset="0"/>
                <a:ea typeface="Cambria" panose="02040503050406030204" pitchFamily="18" charset="0"/>
              </a:rPr>
              <a:t>Ankush</a:t>
            </a:r>
            <a:r>
              <a:rPr lang="en-US" sz="4400" b="0" cap="none" spc="0" dirty="0" smtClean="0">
                <a:ln w="0"/>
                <a:solidFill>
                  <a:schemeClr val="bg1"/>
                </a:solidFill>
                <a:effectLst/>
                <a:latin typeface="Cambria" panose="02040503050406030204" pitchFamily="18" charset="0"/>
                <a:ea typeface="Cambria" panose="02040503050406030204" pitchFamily="18" charset="0"/>
              </a:rPr>
              <a:t> Sir</a:t>
            </a:r>
            <a:endParaRPr lang="en-US" sz="4400" b="0" cap="none" spc="0" dirty="0">
              <a:ln w="0"/>
              <a:solidFill>
                <a:schemeClr val="bg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1935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80535" y="674895"/>
            <a:ext cx="8523360" cy="1015663"/>
          </a:xfrm>
          <a:prstGeom prst="rect">
            <a:avLst/>
          </a:prstGeom>
          <a:noFill/>
        </p:spPr>
        <p:txBody>
          <a:bodyPr wrap="none" lIns="91440" tIns="45720" rIns="91440" bIns="45720">
            <a:spAutoFit/>
          </a:bodyPr>
          <a:lstStyle/>
          <a:p>
            <a:pPr algn="ctr"/>
            <a:r>
              <a:rPr lang="en-US" sz="6000" b="0" cap="none" spc="0" dirty="0" smtClean="0">
                <a:ln w="0"/>
                <a:solidFill>
                  <a:srgbClr val="FF0000"/>
                </a:solidFill>
                <a:effectLst>
                  <a:outerShdw blurRad="38100" dist="25400" dir="5400000" algn="ctr" rotWithShape="0">
                    <a:srgbClr val="6E747A">
                      <a:alpha val="43000"/>
                    </a:srgbClr>
                  </a:outerShdw>
                </a:effectLst>
                <a:latin typeface="Cambria" panose="02040503050406030204" pitchFamily="18" charset="0"/>
                <a:ea typeface="Cambria" panose="02040503050406030204" pitchFamily="18" charset="0"/>
              </a:rPr>
              <a:t>Introduction On Function</a:t>
            </a:r>
            <a:endParaRPr lang="en-US" sz="6000" b="0" cap="none" spc="0" dirty="0">
              <a:ln w="0"/>
              <a:solidFill>
                <a:srgbClr val="FF0000"/>
              </a:solidFill>
              <a:effectLst>
                <a:outerShdw blurRad="38100" dist="25400" dir="5400000" algn="ctr" rotWithShape="0">
                  <a:srgbClr val="6E747A">
                    <a:alpha val="43000"/>
                  </a:srgbClr>
                </a:outerShdw>
              </a:effectLst>
              <a:latin typeface="Cambria" panose="02040503050406030204" pitchFamily="18" charset="0"/>
              <a:ea typeface="Cambria" panose="02040503050406030204" pitchFamily="18" charset="0"/>
            </a:endParaRPr>
          </a:p>
        </p:txBody>
      </p:sp>
      <p:sp>
        <p:nvSpPr>
          <p:cNvPr id="7" name="Rectangle 6"/>
          <p:cNvSpPr/>
          <p:nvPr/>
        </p:nvSpPr>
        <p:spPr>
          <a:xfrm>
            <a:off x="1393064" y="2172014"/>
            <a:ext cx="9869510" cy="1200329"/>
          </a:xfrm>
          <a:prstGeom prst="rect">
            <a:avLst/>
          </a:prstGeom>
        </p:spPr>
        <p:txBody>
          <a:bodyPr wrap="square">
            <a:spAutoFit/>
          </a:bodyPr>
          <a:lstStyle/>
          <a:p>
            <a:pPr marL="342900" indent="-342900">
              <a:buFont typeface="Arial" panose="020B0604020202020204" pitchFamily="34" charset="0"/>
              <a:buChar char="•"/>
            </a:pPr>
            <a:r>
              <a:rPr lang="en-US" sz="2400" dirty="0">
                <a:solidFill>
                  <a:srgbClr val="000000"/>
                </a:solidFill>
                <a:latin typeface="Cambria" panose="02040503050406030204" pitchFamily="18" charset="0"/>
                <a:ea typeface="Cambria" panose="02040503050406030204" pitchFamily="18" charset="0"/>
              </a:rPr>
              <a:t>PHP functions are similar to other programming languages. A function is a piece of code which takes one more input in the form of parameter and does some processing and returns a value.</a:t>
            </a:r>
            <a:endParaRPr lang="en-US" sz="2400" dirty="0">
              <a:latin typeface="Cambria" panose="02040503050406030204" pitchFamily="18" charset="0"/>
              <a:ea typeface="Cambria" panose="02040503050406030204" pitchFamily="18" charset="0"/>
            </a:endParaRPr>
          </a:p>
        </p:txBody>
      </p:sp>
      <p:sp>
        <p:nvSpPr>
          <p:cNvPr id="8" name="Rectangle 7"/>
          <p:cNvSpPr/>
          <p:nvPr/>
        </p:nvSpPr>
        <p:spPr>
          <a:xfrm>
            <a:off x="1476777" y="3657600"/>
            <a:ext cx="9702085" cy="830997"/>
          </a:xfrm>
          <a:prstGeom prst="rect">
            <a:avLst/>
          </a:prstGeom>
        </p:spPr>
        <p:txBody>
          <a:bodyPr wrap="square">
            <a:spAutoFit/>
          </a:bodyPr>
          <a:lstStyle/>
          <a:p>
            <a:pPr marL="342900" indent="-342900">
              <a:buFont typeface="Arial" panose="020B0604020202020204" pitchFamily="34" charset="0"/>
              <a:buChar char="•"/>
            </a:pPr>
            <a:r>
              <a:rPr lang="en-US" sz="2400" dirty="0">
                <a:solidFill>
                  <a:schemeClr val="bg1"/>
                </a:solidFill>
                <a:latin typeface="Cambria" panose="02040503050406030204" pitchFamily="18" charset="0"/>
                <a:ea typeface="Cambria" panose="02040503050406030204" pitchFamily="18" charset="0"/>
              </a:rPr>
              <a:t>A function is a self-contained block of code that performs a specific task</a:t>
            </a:r>
            <a:r>
              <a:rPr lang="en-US" sz="2400" dirty="0" smtClean="0">
                <a:solidFill>
                  <a:schemeClr val="bg1"/>
                </a:solidFill>
                <a:latin typeface="Cambria" panose="02040503050406030204" pitchFamily="18" charset="0"/>
                <a:ea typeface="Cambria" panose="02040503050406030204" pitchFamily="18" charset="0"/>
              </a:rPr>
              <a:t>.</a:t>
            </a:r>
            <a:endParaRPr lang="en-US" sz="2400" dirty="0">
              <a:solidFill>
                <a:schemeClr val="bg1"/>
              </a:solidFill>
              <a:latin typeface="Cambria" panose="02040503050406030204" pitchFamily="18" charset="0"/>
              <a:ea typeface="Cambria" panose="02040503050406030204" pitchFamily="18" charset="0"/>
            </a:endParaRPr>
          </a:p>
        </p:txBody>
      </p:sp>
      <p:sp>
        <p:nvSpPr>
          <p:cNvPr id="14" name="Rectangle 4"/>
          <p:cNvSpPr>
            <a:spLocks noChangeArrowheads="1"/>
          </p:cNvSpPr>
          <p:nvPr/>
        </p:nvSpPr>
        <p:spPr bwMode="auto">
          <a:xfrm>
            <a:off x="1476777" y="4773854"/>
            <a:ext cx="978579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smtClean="0">
                <a:ln>
                  <a:noFill/>
                </a:ln>
                <a:solidFill>
                  <a:schemeClr val="bg1"/>
                </a:solidFill>
                <a:effectLst/>
                <a:latin typeface="Cambria" panose="02040503050406030204" pitchFamily="18" charset="0"/>
                <a:ea typeface="Cambria" panose="02040503050406030204" pitchFamily="18" charset="0"/>
                <a:cs typeface="Segoe UI" panose="020B0502040204020203" pitchFamily="34" charset="0"/>
              </a:rPr>
              <a:t>PHP has a huge collection of internal or built-in functions that you can call directly within your PHP scripts to perform a specific task, like </a:t>
            </a:r>
            <a:r>
              <a:rPr kumimoji="0" lang="en-US" sz="2400" b="0" i="0" u="none" strike="noStrike" cap="none" normalizeH="0" baseline="0" dirty="0" smtClean="0">
                <a:ln>
                  <a:noFill/>
                </a:ln>
                <a:solidFill>
                  <a:schemeClr val="bg1"/>
                </a:solidFill>
                <a:effectLst/>
                <a:latin typeface="Cambria" panose="02040503050406030204" pitchFamily="18" charset="0"/>
                <a:ea typeface="Cambria" panose="02040503050406030204" pitchFamily="18" charset="0"/>
                <a:cs typeface="Courier New" panose="02070309020205020404" pitchFamily="49" charset="0"/>
              </a:rPr>
              <a:t>gettype()</a:t>
            </a:r>
            <a:r>
              <a:rPr kumimoji="0" lang="en-US" sz="2400" b="0" i="0" u="none" strike="noStrike" cap="none" normalizeH="0" baseline="0" dirty="0" smtClean="0">
                <a:ln>
                  <a:noFill/>
                </a:ln>
                <a:solidFill>
                  <a:schemeClr val="bg1"/>
                </a:solidFill>
                <a:effectLst/>
                <a:latin typeface="Cambria" panose="02040503050406030204" pitchFamily="18" charset="0"/>
                <a:ea typeface="Cambria" panose="02040503050406030204" pitchFamily="18" charset="0"/>
                <a:cs typeface="Segoe UI" panose="020B0502040204020203" pitchFamily="34" charset="0"/>
              </a:rPr>
              <a:t>, </a:t>
            </a:r>
            <a:r>
              <a:rPr kumimoji="0" lang="en-US" sz="2400" b="0" i="0" u="none" strike="noStrike" cap="none" normalizeH="0" baseline="0" dirty="0" smtClean="0">
                <a:ln>
                  <a:noFill/>
                </a:ln>
                <a:solidFill>
                  <a:schemeClr val="bg1"/>
                </a:solidFill>
                <a:effectLst/>
                <a:latin typeface="Cambria" panose="02040503050406030204" pitchFamily="18" charset="0"/>
                <a:ea typeface="Cambria" panose="02040503050406030204" pitchFamily="18" charset="0"/>
                <a:cs typeface="Courier New" panose="02070309020205020404" pitchFamily="49" charset="0"/>
              </a:rPr>
              <a:t>print_r()</a:t>
            </a:r>
            <a:r>
              <a:rPr kumimoji="0" lang="en-US" sz="2400" b="0" i="0" u="none" strike="noStrike" cap="none" normalizeH="0" baseline="0" dirty="0" smtClean="0">
                <a:ln>
                  <a:noFill/>
                </a:ln>
                <a:solidFill>
                  <a:schemeClr val="bg1"/>
                </a:solidFill>
                <a:effectLst/>
                <a:latin typeface="Cambria" panose="02040503050406030204" pitchFamily="18" charset="0"/>
                <a:ea typeface="Cambria" panose="02040503050406030204" pitchFamily="18" charset="0"/>
                <a:cs typeface="Segoe UI" panose="020B0502040204020203" pitchFamily="34" charset="0"/>
              </a:rPr>
              <a:t>, </a:t>
            </a:r>
            <a:r>
              <a:rPr kumimoji="0" lang="en-US" sz="2400" b="0" i="0" u="none" strike="noStrike" cap="none" normalizeH="0" baseline="0" dirty="0" smtClean="0">
                <a:ln>
                  <a:noFill/>
                </a:ln>
                <a:solidFill>
                  <a:schemeClr val="bg1"/>
                </a:solidFill>
                <a:effectLst/>
                <a:latin typeface="Cambria" panose="02040503050406030204" pitchFamily="18" charset="0"/>
                <a:ea typeface="Cambria" panose="02040503050406030204" pitchFamily="18" charset="0"/>
                <a:cs typeface="Courier New" panose="02070309020205020404" pitchFamily="49" charset="0"/>
              </a:rPr>
              <a:t>var_dump</a:t>
            </a:r>
            <a:r>
              <a:rPr kumimoji="0" lang="en-US" sz="2400" b="0" i="0" u="none" strike="noStrike" cap="none" normalizeH="0" baseline="0" dirty="0" smtClean="0">
                <a:ln>
                  <a:noFill/>
                </a:ln>
                <a:solidFill>
                  <a:schemeClr val="bg1"/>
                </a:solidFill>
                <a:effectLst/>
                <a:latin typeface="Cambria" panose="02040503050406030204" pitchFamily="18" charset="0"/>
                <a:ea typeface="Cambria" panose="02040503050406030204" pitchFamily="18" charset="0"/>
                <a:cs typeface="Segoe UI" panose="020B0502040204020203" pitchFamily="34" charset="0"/>
              </a:rPr>
              <a:t>, etc.</a:t>
            </a:r>
            <a:r>
              <a:rPr kumimoji="0" lang="en-US" sz="2400" b="0" i="0" u="none" strike="noStrike" cap="none" normalizeH="0" baseline="0" dirty="0" smtClean="0">
                <a:ln>
                  <a:noFill/>
                </a:ln>
                <a:solidFill>
                  <a:schemeClr val="bg1"/>
                </a:solidFill>
                <a:effectLst/>
                <a:latin typeface="Cambria" panose="02040503050406030204" pitchFamily="18" charset="0"/>
                <a:ea typeface="Cambria" panose="02040503050406030204" pitchFamily="18" charset="0"/>
              </a:rPr>
              <a:t> </a:t>
            </a:r>
          </a:p>
        </p:txBody>
      </p:sp>
    </p:spTree>
    <p:extLst>
      <p:ext uri="{BB962C8B-B14F-4D97-AF65-F5344CB8AC3E}">
        <p14:creationId xmlns:p14="http://schemas.microsoft.com/office/powerpoint/2010/main" val="325368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36372" y="579550"/>
            <a:ext cx="9092484" cy="830997"/>
          </a:xfrm>
          <a:prstGeom prst="rect">
            <a:avLst/>
          </a:prstGeom>
          <a:noFill/>
        </p:spPr>
        <p:txBody>
          <a:bodyPr wrap="square" lIns="91440" tIns="45720" rIns="91440" bIns="45720">
            <a:spAutoFit/>
          </a:bodyPr>
          <a:lstStyle/>
          <a:p>
            <a:pPr algn="ctr"/>
            <a:r>
              <a:rPr lang="en-US" sz="4800" b="0" cap="none" spc="0" dirty="0" smtClean="0">
                <a:ln w="0"/>
                <a:solidFill>
                  <a:srgbClr val="FF0000"/>
                </a:solidFill>
                <a:effectLst>
                  <a:outerShdw blurRad="38100" dist="25400" dir="5400000" algn="ctr" rotWithShape="0">
                    <a:srgbClr val="6E747A">
                      <a:alpha val="43000"/>
                    </a:srgbClr>
                  </a:outerShdw>
                </a:effectLst>
                <a:latin typeface="Cambria" panose="02040503050406030204" pitchFamily="18" charset="0"/>
                <a:ea typeface="Cambria" panose="02040503050406030204" pitchFamily="18" charset="0"/>
              </a:rPr>
              <a:t>Advantage of Using Function</a:t>
            </a:r>
            <a:endParaRPr lang="en-US" sz="4800" b="0" cap="none" spc="0" dirty="0">
              <a:ln w="0"/>
              <a:solidFill>
                <a:srgbClr val="FF0000"/>
              </a:solidFill>
              <a:effectLst>
                <a:outerShdw blurRad="38100" dist="25400" dir="5400000" algn="ctr" rotWithShape="0">
                  <a:srgbClr val="6E747A">
                    <a:alpha val="43000"/>
                  </a:srgbClr>
                </a:outerShdw>
              </a:effectLst>
              <a:latin typeface="Cambria" panose="02040503050406030204" pitchFamily="18" charset="0"/>
              <a:ea typeface="Cambria" panose="02040503050406030204" pitchFamily="18" charset="0"/>
            </a:endParaRPr>
          </a:p>
        </p:txBody>
      </p:sp>
      <p:sp>
        <p:nvSpPr>
          <p:cNvPr id="6" name="Rectangle 5"/>
          <p:cNvSpPr/>
          <p:nvPr/>
        </p:nvSpPr>
        <p:spPr>
          <a:xfrm>
            <a:off x="1883253" y="1853677"/>
            <a:ext cx="7521262" cy="830997"/>
          </a:xfrm>
          <a:prstGeom prst="rect">
            <a:avLst/>
          </a:prstGeom>
        </p:spPr>
        <p:txBody>
          <a:bodyPr wrap="square">
            <a:spAutoFit/>
          </a:bodyPr>
          <a:lstStyle/>
          <a:p>
            <a:pPr marL="457200" indent="-457200">
              <a:buFont typeface="Arial" panose="020B0604020202020204" pitchFamily="34" charset="0"/>
              <a:buChar char="•"/>
            </a:pPr>
            <a:r>
              <a:rPr lang="en-US" sz="2400" b="1" dirty="0">
                <a:solidFill>
                  <a:schemeClr val="bg1"/>
                </a:solidFill>
                <a:latin typeface="Cambria" panose="02040503050406030204" pitchFamily="18" charset="0"/>
                <a:ea typeface="Cambria" panose="02040503050406030204" pitchFamily="18" charset="0"/>
              </a:rPr>
              <a:t>Functions reduces the repetition of code within a program</a:t>
            </a:r>
            <a:r>
              <a:rPr lang="en-US" sz="2400" dirty="0">
                <a:solidFill>
                  <a:schemeClr val="bg1"/>
                </a:solidFill>
                <a:latin typeface="Cambria" panose="02040503050406030204" pitchFamily="18" charset="0"/>
                <a:ea typeface="Cambria" panose="02040503050406030204" pitchFamily="18" charset="0"/>
              </a:rPr>
              <a:t> </a:t>
            </a:r>
          </a:p>
        </p:txBody>
      </p:sp>
      <p:sp>
        <p:nvSpPr>
          <p:cNvPr id="7" name="Rectangle 6"/>
          <p:cNvSpPr/>
          <p:nvPr/>
        </p:nvSpPr>
        <p:spPr>
          <a:xfrm>
            <a:off x="1983347" y="3142506"/>
            <a:ext cx="6478072" cy="830997"/>
          </a:xfrm>
          <a:prstGeom prst="rect">
            <a:avLst/>
          </a:prstGeom>
        </p:spPr>
        <p:txBody>
          <a:bodyPr wrap="square">
            <a:spAutoFit/>
          </a:bodyPr>
          <a:lstStyle/>
          <a:p>
            <a:pPr marL="285750" indent="-285750">
              <a:buFont typeface="Arial" panose="020B0604020202020204" pitchFamily="34" charset="0"/>
              <a:buChar char="•"/>
            </a:pPr>
            <a:r>
              <a:rPr lang="en-US" sz="2400" b="1" dirty="0" smtClean="0">
                <a:solidFill>
                  <a:schemeClr val="bg1"/>
                </a:solidFill>
                <a:latin typeface="Cambria" panose="02040503050406030204" pitchFamily="18" charset="0"/>
                <a:ea typeface="Cambria" panose="02040503050406030204" pitchFamily="18" charset="0"/>
              </a:rPr>
              <a:t> Functions </a:t>
            </a:r>
            <a:r>
              <a:rPr lang="en-US" sz="2400" b="1" dirty="0">
                <a:solidFill>
                  <a:schemeClr val="bg1"/>
                </a:solidFill>
                <a:latin typeface="Cambria" panose="02040503050406030204" pitchFamily="18" charset="0"/>
                <a:ea typeface="Cambria" panose="02040503050406030204" pitchFamily="18" charset="0"/>
              </a:rPr>
              <a:t>makes the code much easier to </a:t>
            </a:r>
            <a:r>
              <a:rPr lang="en-US" sz="2400" b="1" dirty="0" smtClean="0">
                <a:solidFill>
                  <a:schemeClr val="bg1"/>
                </a:solidFill>
                <a:latin typeface="Cambria" panose="02040503050406030204" pitchFamily="18" charset="0"/>
                <a:ea typeface="Cambria" panose="02040503050406030204" pitchFamily="18" charset="0"/>
              </a:rPr>
              <a:t>    maintain</a:t>
            </a:r>
          </a:p>
        </p:txBody>
      </p:sp>
      <p:sp>
        <p:nvSpPr>
          <p:cNvPr id="8" name="Rectangle 7"/>
          <p:cNvSpPr/>
          <p:nvPr/>
        </p:nvSpPr>
        <p:spPr>
          <a:xfrm>
            <a:off x="2086378" y="4416633"/>
            <a:ext cx="6272010" cy="830997"/>
          </a:xfrm>
          <a:prstGeom prst="rect">
            <a:avLst/>
          </a:prstGeom>
        </p:spPr>
        <p:txBody>
          <a:bodyPr wrap="square">
            <a:spAutoFit/>
          </a:bodyPr>
          <a:lstStyle/>
          <a:p>
            <a:pPr marL="285750" indent="-285750">
              <a:buFont typeface="Arial" panose="020B0604020202020204" pitchFamily="34" charset="0"/>
              <a:buChar char="•"/>
            </a:pPr>
            <a:r>
              <a:rPr lang="en-US" sz="2400" b="1" dirty="0" smtClean="0">
                <a:solidFill>
                  <a:schemeClr val="bg1"/>
                </a:solidFill>
                <a:latin typeface="Cambria" panose="02040503050406030204" pitchFamily="18" charset="0"/>
                <a:ea typeface="Cambria" panose="02040503050406030204" pitchFamily="18" charset="0"/>
              </a:rPr>
              <a:t>  Functions </a:t>
            </a:r>
            <a:r>
              <a:rPr lang="en-US" sz="2400" b="1" dirty="0">
                <a:solidFill>
                  <a:schemeClr val="bg1"/>
                </a:solidFill>
                <a:latin typeface="Cambria" panose="02040503050406030204" pitchFamily="18" charset="0"/>
                <a:ea typeface="Cambria" panose="02040503050406030204" pitchFamily="18" charset="0"/>
              </a:rPr>
              <a:t>makes it easier to eliminate the errors</a:t>
            </a:r>
            <a:endParaRPr lang="en-US" sz="2400" dirty="0">
              <a:solidFill>
                <a:schemeClr val="bg1"/>
              </a:solidFill>
              <a:latin typeface="Cambria" panose="02040503050406030204" pitchFamily="18" charset="0"/>
              <a:ea typeface="Cambria" panose="02040503050406030204" pitchFamily="18" charset="0"/>
            </a:endParaRPr>
          </a:p>
        </p:txBody>
      </p:sp>
      <p:sp>
        <p:nvSpPr>
          <p:cNvPr id="9" name="Rectangle 8"/>
          <p:cNvSpPr/>
          <p:nvPr/>
        </p:nvSpPr>
        <p:spPr>
          <a:xfrm>
            <a:off x="2086378" y="5637543"/>
            <a:ext cx="6970407" cy="461665"/>
          </a:xfrm>
          <a:prstGeom prst="rect">
            <a:avLst/>
          </a:prstGeom>
        </p:spPr>
        <p:txBody>
          <a:bodyPr wrap="square">
            <a:spAutoFit/>
          </a:bodyPr>
          <a:lstStyle/>
          <a:p>
            <a:pPr marL="342900" indent="-342900">
              <a:buFont typeface="Arial" panose="020B0604020202020204" pitchFamily="34" charset="0"/>
              <a:buChar char="•"/>
            </a:pPr>
            <a:r>
              <a:rPr lang="en-US" sz="2400" b="1" dirty="0" smtClean="0">
                <a:solidFill>
                  <a:schemeClr val="bg1"/>
                </a:solidFill>
                <a:latin typeface="Cambria" panose="02040503050406030204" pitchFamily="18" charset="0"/>
                <a:ea typeface="Cambria" panose="02040503050406030204" pitchFamily="18" charset="0"/>
              </a:rPr>
              <a:t> Functions </a:t>
            </a:r>
            <a:r>
              <a:rPr lang="en-US" sz="2400" b="1" dirty="0">
                <a:solidFill>
                  <a:schemeClr val="bg1"/>
                </a:solidFill>
                <a:latin typeface="Cambria" panose="02040503050406030204" pitchFamily="18" charset="0"/>
                <a:ea typeface="Cambria" panose="02040503050406030204" pitchFamily="18" charset="0"/>
              </a:rPr>
              <a:t>can be reused in other application</a:t>
            </a:r>
            <a:endParaRPr lang="en-US" sz="2400"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72179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21599" y="311871"/>
            <a:ext cx="6278502" cy="584775"/>
          </a:xfrm>
          <a:prstGeom prst="rect">
            <a:avLst/>
          </a:prstGeom>
        </p:spPr>
        <p:txBody>
          <a:bodyPr wrap="square">
            <a:spAutoFit/>
          </a:bodyPr>
          <a:lstStyle/>
          <a:p>
            <a:pPr fontAlgn="base"/>
            <a:r>
              <a:rPr lang="en-US" sz="3200" b="1" dirty="0">
                <a:solidFill>
                  <a:srgbClr val="FF0000"/>
                </a:solidFill>
                <a:latin typeface="Cambria" panose="02040503050406030204" pitchFamily="18" charset="0"/>
                <a:ea typeface="Cambria" panose="02040503050406030204" pitchFamily="18" charset="0"/>
              </a:rPr>
              <a:t>Creating and Invoking Functions</a:t>
            </a:r>
            <a:endParaRPr lang="en-US" sz="3200" b="1" i="0" dirty="0">
              <a:solidFill>
                <a:srgbClr val="FF0000"/>
              </a:solidFill>
              <a:effectLst/>
              <a:latin typeface="Cambria" panose="02040503050406030204" pitchFamily="18" charset="0"/>
              <a:ea typeface="Cambria" panose="02040503050406030204" pitchFamily="18" charset="0"/>
            </a:endParaRPr>
          </a:p>
        </p:txBody>
      </p:sp>
      <p:sp>
        <p:nvSpPr>
          <p:cNvPr id="7" name="Rectangle 6"/>
          <p:cNvSpPr/>
          <p:nvPr/>
        </p:nvSpPr>
        <p:spPr>
          <a:xfrm>
            <a:off x="2321599" y="1066291"/>
            <a:ext cx="6096000" cy="2677656"/>
          </a:xfrm>
          <a:prstGeom prst="rect">
            <a:avLst/>
          </a:prstGeom>
        </p:spPr>
        <p:txBody>
          <a:bodyPr>
            <a:spAutoFit/>
          </a:bodyPr>
          <a:lstStyle/>
          <a:p>
            <a:pPr fontAlgn="base"/>
            <a:r>
              <a:rPr lang="en-US" sz="2400" dirty="0">
                <a:solidFill>
                  <a:schemeClr val="bg1"/>
                </a:solidFill>
                <a:latin typeface="Cambria" panose="02040503050406030204" pitchFamily="18" charset="0"/>
                <a:ea typeface="Cambria" panose="02040503050406030204" pitchFamily="18" charset="0"/>
              </a:rPr>
              <a:t>The basic syntax of creating a </a:t>
            </a:r>
            <a:r>
              <a:rPr lang="en-US" sz="2400" dirty="0" smtClean="0">
                <a:solidFill>
                  <a:schemeClr val="bg1"/>
                </a:solidFill>
                <a:latin typeface="Cambria" panose="02040503050406030204" pitchFamily="18" charset="0"/>
                <a:ea typeface="Cambria" panose="02040503050406030204" pitchFamily="18" charset="0"/>
              </a:rPr>
              <a:t>function is as follows:</a:t>
            </a:r>
            <a:endParaRPr lang="en-US" sz="2400" dirty="0">
              <a:solidFill>
                <a:schemeClr val="bg1"/>
              </a:solidFill>
              <a:latin typeface="Cambria" panose="02040503050406030204" pitchFamily="18" charset="0"/>
              <a:ea typeface="Cambria" panose="02040503050406030204" pitchFamily="18" charset="0"/>
            </a:endParaRPr>
          </a:p>
          <a:p>
            <a:endParaRPr lang="en-US" sz="2400" dirty="0" smtClean="0">
              <a:solidFill>
                <a:schemeClr val="bg1"/>
              </a:solidFill>
              <a:latin typeface="Cambria" panose="02040503050406030204" pitchFamily="18" charset="0"/>
              <a:ea typeface="Cambria" panose="02040503050406030204" pitchFamily="18" charset="0"/>
            </a:endParaRPr>
          </a:p>
          <a:p>
            <a:r>
              <a:rPr lang="en-US" sz="2400" b="1" dirty="0">
                <a:solidFill>
                  <a:schemeClr val="bg1"/>
                </a:solidFill>
                <a:latin typeface="Cambria" panose="02040503050406030204" pitchFamily="18" charset="0"/>
                <a:ea typeface="Cambria" panose="02040503050406030204" pitchFamily="18" charset="0"/>
              </a:rPr>
              <a:t> </a:t>
            </a:r>
            <a:r>
              <a:rPr lang="en-US" sz="2400" b="1" dirty="0" smtClean="0">
                <a:solidFill>
                  <a:schemeClr val="bg1"/>
                </a:solidFill>
                <a:latin typeface="Cambria" panose="02040503050406030204" pitchFamily="18" charset="0"/>
                <a:ea typeface="Cambria" panose="02040503050406030204" pitchFamily="18" charset="0"/>
              </a:rPr>
              <a:t>       function</a:t>
            </a:r>
            <a:r>
              <a:rPr lang="en-US" sz="2400" b="1" dirty="0">
                <a:solidFill>
                  <a:schemeClr val="bg1"/>
                </a:solidFill>
                <a:latin typeface="Cambria" panose="02040503050406030204" pitchFamily="18" charset="0"/>
                <a:ea typeface="Cambria" panose="02040503050406030204" pitchFamily="18" charset="0"/>
              </a:rPr>
              <a:t> </a:t>
            </a:r>
            <a:r>
              <a:rPr lang="en-US" sz="2400" b="1" dirty="0" err="1">
                <a:solidFill>
                  <a:schemeClr val="bg1"/>
                </a:solidFill>
                <a:latin typeface="Cambria" panose="02040503050406030204" pitchFamily="18" charset="0"/>
                <a:ea typeface="Cambria" panose="02040503050406030204" pitchFamily="18" charset="0"/>
              </a:rPr>
              <a:t>functionName</a:t>
            </a:r>
            <a:r>
              <a:rPr lang="en-US" sz="2400" b="1" dirty="0" smtClean="0">
                <a:solidFill>
                  <a:schemeClr val="bg1"/>
                </a:solidFill>
                <a:latin typeface="Cambria" panose="02040503050406030204" pitchFamily="18" charset="0"/>
                <a:ea typeface="Cambria" panose="02040503050406030204" pitchFamily="18" charset="0"/>
              </a:rPr>
              <a:t>()</a:t>
            </a:r>
          </a:p>
          <a:p>
            <a:r>
              <a:rPr lang="en-US" sz="2400" b="1" dirty="0">
                <a:solidFill>
                  <a:schemeClr val="bg1"/>
                </a:solidFill>
                <a:latin typeface="Cambria" panose="02040503050406030204" pitchFamily="18" charset="0"/>
                <a:ea typeface="Cambria" panose="02040503050406030204" pitchFamily="18" charset="0"/>
              </a:rPr>
              <a:t> </a:t>
            </a:r>
            <a:r>
              <a:rPr lang="en-US" sz="2400" b="1" dirty="0" smtClean="0">
                <a:solidFill>
                  <a:schemeClr val="bg1"/>
                </a:solidFill>
                <a:latin typeface="Cambria" panose="02040503050406030204" pitchFamily="18" charset="0"/>
                <a:ea typeface="Cambria" panose="02040503050406030204" pitchFamily="18" charset="0"/>
              </a:rPr>
              <a:t>          {</a:t>
            </a:r>
            <a:r>
              <a:rPr lang="en-US" sz="2400" b="1" dirty="0">
                <a:solidFill>
                  <a:schemeClr val="bg1"/>
                </a:solidFill>
                <a:latin typeface="Cambria" panose="02040503050406030204" pitchFamily="18" charset="0"/>
                <a:ea typeface="Cambria" panose="02040503050406030204" pitchFamily="18" charset="0"/>
              </a:rPr>
              <a:t/>
            </a:r>
            <a:br>
              <a:rPr lang="en-US" sz="2400" b="1" dirty="0">
                <a:solidFill>
                  <a:schemeClr val="bg1"/>
                </a:solidFill>
                <a:latin typeface="Cambria" panose="02040503050406030204" pitchFamily="18" charset="0"/>
                <a:ea typeface="Cambria" panose="02040503050406030204" pitchFamily="18" charset="0"/>
              </a:rPr>
            </a:br>
            <a:r>
              <a:rPr lang="en-US" sz="2400" b="1" dirty="0">
                <a:solidFill>
                  <a:schemeClr val="bg1"/>
                </a:solidFill>
                <a:latin typeface="Cambria" panose="02040503050406030204" pitchFamily="18" charset="0"/>
                <a:ea typeface="Cambria" panose="02040503050406030204" pitchFamily="18" charset="0"/>
              </a:rPr>
              <a:t>    // Code to be executed</a:t>
            </a:r>
            <a:br>
              <a:rPr lang="en-US" sz="2400" b="1" dirty="0">
                <a:solidFill>
                  <a:schemeClr val="bg1"/>
                </a:solidFill>
                <a:latin typeface="Cambria" panose="02040503050406030204" pitchFamily="18" charset="0"/>
                <a:ea typeface="Cambria" panose="02040503050406030204" pitchFamily="18" charset="0"/>
              </a:rPr>
            </a:br>
            <a:r>
              <a:rPr lang="en-US" sz="2400" b="1" dirty="0" smtClean="0">
                <a:solidFill>
                  <a:schemeClr val="bg1"/>
                </a:solidFill>
                <a:latin typeface="Cambria" panose="02040503050406030204" pitchFamily="18" charset="0"/>
                <a:ea typeface="Cambria" panose="02040503050406030204" pitchFamily="18" charset="0"/>
              </a:rPr>
              <a:t>            }</a:t>
            </a:r>
            <a:endParaRPr lang="en-US" sz="2400" b="1" i="0" dirty="0">
              <a:solidFill>
                <a:schemeClr val="bg1"/>
              </a:solidFill>
              <a:effectLst/>
              <a:latin typeface="Cambria" panose="02040503050406030204" pitchFamily="18" charset="0"/>
              <a:ea typeface="Cambria" panose="02040503050406030204" pitchFamily="18" charset="0"/>
            </a:endParaRPr>
          </a:p>
        </p:txBody>
      </p:sp>
      <p:sp>
        <p:nvSpPr>
          <p:cNvPr id="8" name="Rectangle 1"/>
          <p:cNvSpPr>
            <a:spLocks noChangeArrowheads="1"/>
          </p:cNvSpPr>
          <p:nvPr/>
        </p:nvSpPr>
        <p:spPr bwMode="auto">
          <a:xfrm>
            <a:off x="2518100" y="4090853"/>
            <a:ext cx="6096000" cy="271734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&lt;?</a:t>
            </a:r>
            <a:r>
              <a:rPr kumimoji="0" lang="en-US" b="0" i="0" u="none" strike="noStrike" cap="none" normalizeH="0" baseline="0" dirty="0" err="1" smtClean="0">
                <a:ln>
                  <a:noFill/>
                </a:ln>
                <a:solidFill>
                  <a:srgbClr val="313131"/>
                </a:solidFill>
                <a:effectLst/>
                <a:latin typeface="Cambria" panose="02040503050406030204" pitchFamily="18" charset="0"/>
                <a:ea typeface="Cambria" panose="02040503050406030204" pitchFamily="18" charset="0"/>
              </a:rPr>
              <a:t>php</a:t>
            </a:r>
            <a:r>
              <a:rPr kumimoji="0" lang="en-US"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880000"/>
                </a:solidFill>
                <a:effectLst/>
                <a:latin typeface="Cambria" panose="02040503050406030204" pitchFamily="18" charset="0"/>
                <a:ea typeface="Cambria" panose="02040503050406030204" pitchFamily="18" charset="0"/>
              </a:rPr>
              <a:t>/* Defining a PHP Function */</a:t>
            </a:r>
            <a:r>
              <a:rPr kumimoji="0" lang="en-US"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88"/>
                </a:solidFill>
                <a:effectLst/>
                <a:latin typeface="Cambria" panose="02040503050406030204" pitchFamily="18" charset="0"/>
                <a:ea typeface="Cambria" panose="02040503050406030204" pitchFamily="18" charset="0"/>
              </a:rPr>
              <a:t>function</a:t>
            </a:r>
            <a:r>
              <a:rPr kumimoji="0" lang="en-US"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a:t>
            </a:r>
            <a:r>
              <a:rPr kumimoji="0" lang="en-US" b="0" i="0" u="none" strike="noStrike" cap="none" normalizeH="0" baseline="0" dirty="0" err="1" smtClean="0">
                <a:ln>
                  <a:noFill/>
                </a:ln>
                <a:solidFill>
                  <a:srgbClr val="313131"/>
                </a:solidFill>
                <a:effectLst/>
                <a:latin typeface="Cambria" panose="02040503050406030204" pitchFamily="18" charset="0"/>
                <a:ea typeface="Cambria" panose="02040503050406030204" pitchFamily="18" charset="0"/>
              </a:rPr>
              <a:t>writeMessage</a:t>
            </a:r>
            <a:r>
              <a:rPr kumimoji="0" lang="en-US"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a:t>
            </a:r>
            <a:r>
              <a:rPr kumimoji="0" lang="en-US"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a:t>
            </a:r>
            <a:r>
              <a:rPr kumimoji="0" lang="en-US"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echo </a:t>
            </a:r>
            <a:r>
              <a:rPr kumimoji="0" lang="en-US" b="0" i="0" u="none" strike="noStrike" cap="none" normalizeH="0" baseline="0" dirty="0" smtClean="0">
                <a:ln>
                  <a:noFill/>
                </a:ln>
                <a:solidFill>
                  <a:srgbClr val="008800"/>
                </a:solidFill>
                <a:effectLst/>
                <a:latin typeface="Cambria" panose="02040503050406030204" pitchFamily="18" charset="0"/>
                <a:ea typeface="Cambria" panose="02040503050406030204" pitchFamily="18" charset="0"/>
              </a:rPr>
              <a:t>"You are really a nice person, Have a nice time!"</a:t>
            </a:r>
            <a:r>
              <a:rPr kumimoji="0" lang="en-US"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a:t>
            </a:r>
            <a:r>
              <a:rPr kumimoji="0" lang="en-US"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a:t>
            </a:r>
            <a:r>
              <a:rPr kumimoji="0" lang="en-US" b="0" i="0" u="none" strike="noStrike" cap="none" normalizeH="0" baseline="0" dirty="0" smtClean="0">
                <a:ln>
                  <a:noFill/>
                </a:ln>
                <a:solidFill>
                  <a:srgbClr val="880000"/>
                </a:solidFill>
                <a:effectLst/>
                <a:latin typeface="Cambria" panose="02040503050406030204" pitchFamily="18" charset="0"/>
                <a:ea typeface="Cambria" panose="02040503050406030204" pitchFamily="18" charset="0"/>
              </a:rPr>
              <a:t>/* Calling a PHP Function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a:t>
            </a:r>
            <a:r>
              <a:rPr kumimoji="0" lang="en-US" b="0" i="0" u="none" strike="noStrike" cap="none" normalizeH="0" baseline="0" dirty="0" err="1" smtClean="0">
                <a:ln>
                  <a:noFill/>
                </a:ln>
                <a:solidFill>
                  <a:srgbClr val="313131"/>
                </a:solidFill>
                <a:effectLst/>
                <a:latin typeface="Cambria" panose="02040503050406030204" pitchFamily="18" charset="0"/>
                <a:ea typeface="Cambria" panose="02040503050406030204" pitchFamily="18" charset="0"/>
              </a:rPr>
              <a:t>writeMessage</a:t>
            </a:r>
            <a:r>
              <a:rPr kumimoji="0" lang="en-US"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a:t>
            </a:r>
            <a:r>
              <a:rPr kumimoji="0" lang="en-US"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?&gt;</a:t>
            </a: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a:t>
            </a:r>
          </a:p>
        </p:txBody>
      </p:sp>
      <p:sp>
        <p:nvSpPr>
          <p:cNvPr id="9" name="Rectangle 8"/>
          <p:cNvSpPr/>
          <p:nvPr/>
        </p:nvSpPr>
        <p:spPr>
          <a:xfrm>
            <a:off x="914073" y="4090853"/>
            <a:ext cx="1407525" cy="461665"/>
          </a:xfrm>
          <a:prstGeom prst="rect">
            <a:avLst/>
          </a:prstGeom>
        </p:spPr>
        <p:txBody>
          <a:bodyPr wrap="square">
            <a:spAutoFit/>
          </a:bodyPr>
          <a:lstStyle/>
          <a:p>
            <a:r>
              <a:rPr lang="en-US" sz="2400" dirty="0">
                <a:solidFill>
                  <a:schemeClr val="bg1"/>
                </a:solidFill>
                <a:latin typeface="Cambria" panose="02040503050406030204" pitchFamily="18" charset="0"/>
                <a:ea typeface="Calibri" panose="020F0502020204030204" pitchFamily="34" charset="0"/>
                <a:cs typeface="Segoe UI" panose="020B0502040204020203" pitchFamily="34" charset="0"/>
              </a:rPr>
              <a:t>Example</a:t>
            </a:r>
            <a:endParaRPr lang="en-US" sz="2400" dirty="0">
              <a:solidFill>
                <a:schemeClr val="bg1"/>
              </a:solidFill>
            </a:endParaRPr>
          </a:p>
        </p:txBody>
      </p:sp>
    </p:spTree>
    <p:extLst>
      <p:ext uri="{BB962C8B-B14F-4D97-AF65-F5344CB8AC3E}">
        <p14:creationId xmlns:p14="http://schemas.microsoft.com/office/powerpoint/2010/main" val="119341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219660" y="554143"/>
            <a:ext cx="5752062" cy="584775"/>
          </a:xfrm>
          <a:prstGeom prst="rect">
            <a:avLst/>
          </a:prstGeom>
        </p:spPr>
        <p:txBody>
          <a:bodyPr wrap="square">
            <a:spAutoFit/>
          </a:bodyPr>
          <a:lstStyle/>
          <a:p>
            <a:r>
              <a:rPr lang="en-US" sz="3200" dirty="0">
                <a:solidFill>
                  <a:srgbClr val="FF0000"/>
                </a:solidFill>
                <a:latin typeface="Cambria" panose="02040503050406030204" pitchFamily="18" charset="0"/>
                <a:ea typeface="Cambria" panose="02040503050406030204" pitchFamily="18" charset="0"/>
              </a:rPr>
              <a:t>PHP Functions with Parameters</a:t>
            </a:r>
            <a:endParaRPr lang="en-US" sz="3200" b="0" i="0" dirty="0">
              <a:solidFill>
                <a:srgbClr val="FF0000"/>
              </a:solidFill>
              <a:effectLst/>
              <a:latin typeface="Cambria" panose="02040503050406030204" pitchFamily="18" charset="0"/>
              <a:ea typeface="Cambria" panose="02040503050406030204" pitchFamily="18" charset="0"/>
            </a:endParaRPr>
          </a:p>
        </p:txBody>
      </p:sp>
      <p:sp>
        <p:nvSpPr>
          <p:cNvPr id="9" name="Rectangle 8"/>
          <p:cNvSpPr/>
          <p:nvPr/>
        </p:nvSpPr>
        <p:spPr>
          <a:xfrm>
            <a:off x="1974574" y="1384349"/>
            <a:ext cx="8878956" cy="1200329"/>
          </a:xfrm>
          <a:prstGeom prst="rect">
            <a:avLst/>
          </a:prstGeom>
        </p:spPr>
        <p:txBody>
          <a:bodyPr wrap="square">
            <a:spAutoFit/>
          </a:bodyPr>
          <a:lstStyle/>
          <a:p>
            <a:r>
              <a:rPr lang="en-US" sz="2400" dirty="0">
                <a:solidFill>
                  <a:schemeClr val="bg1"/>
                </a:solidFill>
                <a:latin typeface="Cambria" panose="02040503050406030204" pitchFamily="18" charset="0"/>
                <a:ea typeface="Cambria" panose="02040503050406030204" pitchFamily="18" charset="0"/>
              </a:rPr>
              <a:t>PHP gives you option to pass your parameters inside a function. You can pass as many as parameters your like. These parameters work like variables inside your function.</a:t>
            </a:r>
          </a:p>
        </p:txBody>
      </p:sp>
      <p:sp>
        <p:nvSpPr>
          <p:cNvPr id="10" name="Rectangle 1"/>
          <p:cNvSpPr>
            <a:spLocks noChangeArrowheads="1"/>
          </p:cNvSpPr>
          <p:nvPr/>
        </p:nvSpPr>
        <p:spPr bwMode="auto">
          <a:xfrm>
            <a:off x="3498760" y="2878381"/>
            <a:ext cx="5207357" cy="244034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&lt;?</a:t>
            </a:r>
            <a:r>
              <a:rPr kumimoji="0" lang="en-US" b="0" i="0" u="none" strike="noStrike" cap="none" normalizeH="0" baseline="0" dirty="0" err="1" smtClean="0">
                <a:ln>
                  <a:noFill/>
                </a:ln>
                <a:solidFill>
                  <a:srgbClr val="313131"/>
                </a:solidFill>
                <a:effectLst/>
                <a:latin typeface="Cambria" panose="02040503050406030204" pitchFamily="18" charset="0"/>
                <a:ea typeface="Cambria" panose="02040503050406030204" pitchFamily="18" charset="0"/>
              </a:rPr>
              <a:t>php</a:t>
            </a:r>
            <a:r>
              <a:rPr kumimoji="0" lang="en-US"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88"/>
                </a:solidFill>
                <a:effectLst/>
                <a:latin typeface="Cambria" panose="02040503050406030204" pitchFamily="18" charset="0"/>
                <a:ea typeface="Cambria" panose="02040503050406030204" pitchFamily="18" charset="0"/>
              </a:rPr>
              <a:t>function</a:t>
            </a:r>
            <a:r>
              <a:rPr kumimoji="0" lang="en-US"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a:t>
            </a:r>
            <a:r>
              <a:rPr kumimoji="0" lang="en-US" b="0" i="0" u="none" strike="noStrike" cap="none" normalizeH="0" baseline="0" dirty="0" err="1" smtClean="0">
                <a:ln>
                  <a:noFill/>
                </a:ln>
                <a:solidFill>
                  <a:srgbClr val="313131"/>
                </a:solidFill>
                <a:effectLst/>
                <a:latin typeface="Cambria" panose="02040503050406030204" pitchFamily="18" charset="0"/>
                <a:ea typeface="Cambria" panose="02040503050406030204" pitchFamily="18" charset="0"/>
              </a:rPr>
              <a:t>addFunction</a:t>
            </a:r>
            <a:r>
              <a:rPr kumimoji="0" lang="en-US"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a:t>
            </a:r>
            <a:r>
              <a:rPr kumimoji="0" lang="en-US"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$num1</a:t>
            </a:r>
            <a:r>
              <a:rPr kumimoji="0" lang="en-US"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a:t>
            </a:r>
            <a:r>
              <a:rPr kumimoji="0" lang="en-US"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$num2</a:t>
            </a:r>
            <a:r>
              <a:rPr kumimoji="0" lang="en-US"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a:t>
            </a:r>
            <a:r>
              <a:rPr kumimoji="0" lang="en-US"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$sum </a:t>
            </a:r>
            <a:r>
              <a:rPr kumimoji="0" lang="en-US"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a:t>
            </a:r>
            <a:r>
              <a:rPr kumimoji="0" lang="en-US"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$num1 </a:t>
            </a:r>
            <a:r>
              <a:rPr kumimoji="0" lang="en-US"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a:t>
            </a:r>
            <a:r>
              <a:rPr kumimoji="0" lang="en-US"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$num2</a:t>
            </a:r>
            <a:r>
              <a:rPr kumimoji="0" lang="en-US"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a:t>
            </a:r>
            <a:r>
              <a:rPr kumimoji="0" lang="en-US"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echo </a:t>
            </a:r>
            <a:r>
              <a:rPr kumimoji="0" lang="en-US" b="0" i="0" u="none" strike="noStrike" cap="none" normalizeH="0" baseline="0" dirty="0" smtClean="0">
                <a:ln>
                  <a:noFill/>
                </a:ln>
                <a:solidFill>
                  <a:srgbClr val="008800"/>
                </a:solidFill>
                <a:effectLst/>
                <a:latin typeface="Cambria" panose="02040503050406030204" pitchFamily="18" charset="0"/>
                <a:ea typeface="Cambria" panose="02040503050406030204" pitchFamily="18" charset="0"/>
              </a:rPr>
              <a:t>"Sum of the two numbers is : $sum"</a:t>
            </a:r>
            <a:r>
              <a:rPr kumimoji="0" lang="en-US"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a:t>
            </a:r>
            <a:r>
              <a:rPr kumimoji="0" lang="en-US"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a:t>
            </a:r>
            <a:r>
              <a:rPr kumimoji="0" lang="en-US" b="0" i="0" u="none" strike="noStrike" cap="none" normalizeH="0" baseline="0" dirty="0" err="1" smtClean="0">
                <a:ln>
                  <a:noFill/>
                </a:ln>
                <a:solidFill>
                  <a:srgbClr val="313131"/>
                </a:solidFill>
                <a:effectLst/>
                <a:latin typeface="Cambria" panose="02040503050406030204" pitchFamily="18" charset="0"/>
                <a:ea typeface="Cambria" panose="02040503050406030204" pitchFamily="18" charset="0"/>
              </a:rPr>
              <a:t>addFunction</a:t>
            </a:r>
            <a:r>
              <a:rPr kumimoji="0" lang="en-US"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a:t>
            </a:r>
            <a:r>
              <a:rPr kumimoji="0" lang="en-US" b="0" i="0" u="none" strike="noStrike" cap="none" normalizeH="0" baseline="0" dirty="0" smtClean="0">
                <a:ln>
                  <a:noFill/>
                </a:ln>
                <a:solidFill>
                  <a:srgbClr val="006666"/>
                </a:solidFill>
                <a:effectLst/>
                <a:latin typeface="Cambria" panose="02040503050406030204" pitchFamily="18" charset="0"/>
                <a:ea typeface="Cambria" panose="02040503050406030204" pitchFamily="18" charset="0"/>
              </a:rPr>
              <a:t>10</a:t>
            </a:r>
            <a:r>
              <a:rPr kumimoji="0" lang="en-US"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a:t>
            </a:r>
            <a:r>
              <a:rPr kumimoji="0" lang="en-US"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a:t>
            </a:r>
            <a:r>
              <a:rPr kumimoji="0" lang="en-US" b="0" i="0" u="none" strike="noStrike" cap="none" normalizeH="0" baseline="0" dirty="0" smtClean="0">
                <a:ln>
                  <a:noFill/>
                </a:ln>
                <a:solidFill>
                  <a:srgbClr val="006666"/>
                </a:solidFill>
                <a:effectLst/>
                <a:latin typeface="Cambria" panose="02040503050406030204" pitchFamily="18" charset="0"/>
                <a:ea typeface="Cambria" panose="02040503050406030204" pitchFamily="18" charset="0"/>
              </a:rPr>
              <a:t>20</a:t>
            </a:r>
            <a:r>
              <a:rPr kumimoji="0" lang="en-US"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a:t>
            </a:r>
            <a:r>
              <a:rPr kumimoji="0" lang="en-US"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?&gt;</a:t>
            </a:r>
            <a:r>
              <a:rPr kumimoji="0" lang="en-US"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a:t>
            </a:r>
            <a:endParaRPr kumimoji="0" lang="en-US" sz="44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p:txBody>
      </p:sp>
      <p:sp>
        <p:nvSpPr>
          <p:cNvPr id="12" name="Rectangle 11"/>
          <p:cNvSpPr/>
          <p:nvPr/>
        </p:nvSpPr>
        <p:spPr>
          <a:xfrm>
            <a:off x="1974574" y="2960998"/>
            <a:ext cx="1197444" cy="400110"/>
          </a:xfrm>
          <a:prstGeom prst="rect">
            <a:avLst/>
          </a:prstGeom>
        </p:spPr>
        <p:txBody>
          <a:bodyPr wrap="none">
            <a:spAutoFit/>
          </a:bodyPr>
          <a:lstStyle/>
          <a:p>
            <a:r>
              <a:rPr lang="en-US" sz="2000" b="1" dirty="0">
                <a:solidFill>
                  <a:schemeClr val="bg1"/>
                </a:solidFill>
                <a:latin typeface="Cambria" panose="02040503050406030204" pitchFamily="18" charset="0"/>
                <a:ea typeface="Calibri" panose="020F0502020204030204" pitchFamily="34" charset="0"/>
                <a:cs typeface="Segoe UI" panose="020B0502040204020203" pitchFamily="34" charset="0"/>
              </a:rPr>
              <a:t>Example</a:t>
            </a:r>
            <a:endParaRPr lang="en-US" sz="2000" b="1" dirty="0">
              <a:solidFill>
                <a:schemeClr val="bg1"/>
              </a:solidFill>
            </a:endParaRPr>
          </a:p>
        </p:txBody>
      </p:sp>
      <p:sp>
        <p:nvSpPr>
          <p:cNvPr id="14" name="Rectangle 13"/>
          <p:cNvSpPr/>
          <p:nvPr/>
        </p:nvSpPr>
        <p:spPr>
          <a:xfrm>
            <a:off x="3372121" y="5768922"/>
            <a:ext cx="4598246" cy="646331"/>
          </a:xfrm>
          <a:prstGeom prst="rect">
            <a:avLst/>
          </a:prstGeom>
        </p:spPr>
        <p:txBody>
          <a:bodyPr wrap="none">
            <a:spAutoFit/>
          </a:bodyPr>
          <a:lstStyle/>
          <a:p>
            <a:pPr lvl="0" defTabSz="914400" eaLnBrk="0" fontAlgn="base" hangingPunct="0">
              <a:spcBef>
                <a:spcPct val="0"/>
              </a:spcBef>
              <a:spcAft>
                <a:spcPct val="0"/>
              </a:spcAft>
            </a:pPr>
            <a:r>
              <a:rPr lang="en-US" sz="2400" b="1" dirty="0">
                <a:solidFill>
                  <a:schemeClr val="bg1"/>
                </a:solidFill>
                <a:latin typeface="Cambria" panose="02040503050406030204" pitchFamily="18" charset="0"/>
                <a:ea typeface="Cambria" panose="02040503050406030204" pitchFamily="18" charset="0"/>
              </a:rPr>
              <a:t>Sum of the two numbers is : 30</a:t>
            </a:r>
            <a:r>
              <a:rPr lang="en-US" sz="3600" b="1" dirty="0">
                <a:solidFill>
                  <a:schemeClr val="bg1"/>
                </a:solidFill>
                <a:latin typeface="Cambria" panose="02040503050406030204" pitchFamily="18" charset="0"/>
                <a:ea typeface="Cambria" panose="02040503050406030204" pitchFamily="18" charset="0"/>
              </a:rPr>
              <a:t> </a:t>
            </a:r>
            <a:endParaRPr lang="en-US" sz="5400" b="1" dirty="0">
              <a:solidFill>
                <a:schemeClr val="bg1"/>
              </a:solidFill>
              <a:latin typeface="Cambria" panose="02040503050406030204" pitchFamily="18" charset="0"/>
              <a:ea typeface="Cambria" panose="02040503050406030204" pitchFamily="18" charset="0"/>
            </a:endParaRPr>
          </a:p>
        </p:txBody>
      </p:sp>
      <p:sp>
        <p:nvSpPr>
          <p:cNvPr id="15" name="Rectangle 14"/>
          <p:cNvSpPr/>
          <p:nvPr/>
        </p:nvSpPr>
        <p:spPr>
          <a:xfrm>
            <a:off x="1974574" y="5892032"/>
            <a:ext cx="1010213" cy="400110"/>
          </a:xfrm>
          <a:prstGeom prst="rect">
            <a:avLst/>
          </a:prstGeom>
        </p:spPr>
        <p:txBody>
          <a:bodyPr wrap="none">
            <a:spAutoFit/>
          </a:bodyPr>
          <a:lstStyle/>
          <a:p>
            <a:r>
              <a:rPr lang="en-US" sz="2000" b="1" dirty="0" smtClean="0">
                <a:solidFill>
                  <a:schemeClr val="bg1"/>
                </a:solidFill>
                <a:latin typeface="Cambria" panose="02040503050406030204" pitchFamily="18" charset="0"/>
                <a:ea typeface="Calibri" panose="020F0502020204030204" pitchFamily="34" charset="0"/>
                <a:cs typeface="Segoe UI" panose="020B0502040204020203" pitchFamily="34" charset="0"/>
              </a:rPr>
              <a:t>Output</a:t>
            </a:r>
            <a:endParaRPr lang="en-US" b="1" dirty="0">
              <a:solidFill>
                <a:schemeClr val="bg1"/>
              </a:solidFill>
            </a:endParaRPr>
          </a:p>
        </p:txBody>
      </p:sp>
    </p:spTree>
    <p:extLst>
      <p:ext uri="{BB962C8B-B14F-4D97-AF65-F5344CB8AC3E}">
        <p14:creationId xmlns:p14="http://schemas.microsoft.com/office/powerpoint/2010/main" val="1398410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451124" y="230677"/>
            <a:ext cx="6950453" cy="646331"/>
          </a:xfrm>
          <a:prstGeom prst="rect">
            <a:avLst/>
          </a:prstGeom>
        </p:spPr>
        <p:txBody>
          <a:bodyPr wrap="square">
            <a:spAutoFit/>
          </a:bodyPr>
          <a:lstStyle/>
          <a:p>
            <a:r>
              <a:rPr lang="en-US" sz="3600" dirty="0">
                <a:solidFill>
                  <a:srgbClr val="FF0000"/>
                </a:solidFill>
                <a:latin typeface="Cambria" panose="02040503050406030204" pitchFamily="18" charset="0"/>
                <a:ea typeface="Cambria" panose="02040503050406030204" pitchFamily="18" charset="0"/>
              </a:rPr>
              <a:t>Passing Arguments by Reference</a:t>
            </a:r>
            <a:endParaRPr lang="en-US" sz="3600" b="0" i="0" dirty="0">
              <a:solidFill>
                <a:srgbClr val="FF0000"/>
              </a:solidFill>
              <a:effectLst/>
              <a:latin typeface="Cambria" panose="02040503050406030204" pitchFamily="18" charset="0"/>
              <a:ea typeface="Cambria" panose="02040503050406030204" pitchFamily="18" charset="0"/>
            </a:endParaRPr>
          </a:p>
        </p:txBody>
      </p:sp>
      <p:sp>
        <p:nvSpPr>
          <p:cNvPr id="7" name="Rectangle 6"/>
          <p:cNvSpPr/>
          <p:nvPr/>
        </p:nvSpPr>
        <p:spPr>
          <a:xfrm>
            <a:off x="824249" y="993287"/>
            <a:ext cx="11011436" cy="1938992"/>
          </a:xfrm>
          <a:prstGeom prst="rect">
            <a:avLst/>
          </a:prstGeom>
        </p:spPr>
        <p:txBody>
          <a:bodyPr wrap="square">
            <a:spAutoFit/>
          </a:bodyPr>
          <a:lstStyle/>
          <a:p>
            <a:pPr algn="just"/>
            <a:r>
              <a:rPr lang="en-US" sz="2400" dirty="0">
                <a:solidFill>
                  <a:srgbClr val="000000"/>
                </a:solidFill>
                <a:latin typeface="Cambria" panose="02040503050406030204" pitchFamily="18" charset="0"/>
                <a:ea typeface="Cambria" panose="02040503050406030204" pitchFamily="18" charset="0"/>
              </a:rPr>
              <a:t>This means that a reference to the variable is manipulated by the function rather than a copy of the variable's value.</a:t>
            </a:r>
          </a:p>
          <a:p>
            <a:pPr algn="just"/>
            <a:r>
              <a:rPr lang="en-US" sz="2400" dirty="0">
                <a:solidFill>
                  <a:srgbClr val="000000"/>
                </a:solidFill>
                <a:latin typeface="Cambria" panose="02040503050406030204" pitchFamily="18" charset="0"/>
                <a:ea typeface="Cambria" panose="02040503050406030204" pitchFamily="18" charset="0"/>
              </a:rPr>
              <a:t>Any changes made to an argument in these cases will change the value of the original variable. You can pass an argument by reference by adding an ampersand to the variable name in either the function call or the function definition</a:t>
            </a:r>
            <a:r>
              <a:rPr lang="en-US" sz="2400" dirty="0" smtClean="0">
                <a:solidFill>
                  <a:srgbClr val="000000"/>
                </a:solidFill>
                <a:latin typeface="Cambria" panose="02040503050406030204" pitchFamily="18" charset="0"/>
                <a:ea typeface="Cambria" panose="02040503050406030204" pitchFamily="18" charset="0"/>
              </a:rPr>
              <a:t>.</a:t>
            </a:r>
            <a:endParaRPr lang="en-US" sz="2400" dirty="0">
              <a:solidFill>
                <a:srgbClr val="000000"/>
              </a:solidFill>
              <a:latin typeface="Cambria" panose="02040503050406030204" pitchFamily="18" charset="0"/>
              <a:ea typeface="Cambria" panose="02040503050406030204" pitchFamily="18" charset="0"/>
            </a:endParaRPr>
          </a:p>
        </p:txBody>
      </p:sp>
      <p:sp>
        <p:nvSpPr>
          <p:cNvPr id="8" name="Rectangle 1"/>
          <p:cNvSpPr>
            <a:spLocks noChangeArrowheads="1"/>
          </p:cNvSpPr>
          <p:nvPr/>
        </p:nvSpPr>
        <p:spPr bwMode="auto">
          <a:xfrm>
            <a:off x="2150771" y="2897675"/>
            <a:ext cx="4881093" cy="345600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&lt;?</a:t>
            </a:r>
            <a:r>
              <a:rPr kumimoji="0" lang="en-US" sz="1400" b="0" i="0" u="none" strike="noStrike" cap="none" normalizeH="0" baseline="0" dirty="0" err="1" smtClean="0">
                <a:ln>
                  <a:noFill/>
                </a:ln>
                <a:solidFill>
                  <a:srgbClr val="313131"/>
                </a:solidFill>
                <a:effectLst/>
                <a:latin typeface="Cambria" panose="02040503050406030204" pitchFamily="18" charset="0"/>
                <a:ea typeface="Cambria" panose="02040503050406030204" pitchFamily="18" charset="0"/>
              </a:rPr>
              <a:t>php</a:t>
            </a:r>
            <a:endParaRPr kumimoji="0" lang="en-US" sz="1400"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a:t>
            </a:r>
            <a:r>
              <a:rPr kumimoji="0" lang="en-US" sz="1400" b="1" i="0" u="none" strike="noStrike" cap="none" normalizeH="0" baseline="0" dirty="0" smtClean="0">
                <a:ln>
                  <a:noFill/>
                </a:ln>
                <a:solidFill>
                  <a:srgbClr val="000088"/>
                </a:solidFill>
                <a:effectLst/>
                <a:latin typeface="Cambria" panose="02040503050406030204" pitchFamily="18" charset="0"/>
                <a:ea typeface="Cambria" panose="02040503050406030204" pitchFamily="18" charset="0"/>
              </a:rPr>
              <a:t>function</a:t>
            </a:r>
            <a:r>
              <a:rPr kumimoji="0" lang="en-US" sz="1400"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a:t>
            </a:r>
            <a:r>
              <a:rPr kumimoji="0" lang="en-US" sz="1400" b="0" i="0" u="none" strike="noStrike" cap="none" normalizeH="0" baseline="0" dirty="0" err="1" smtClean="0">
                <a:ln>
                  <a:noFill/>
                </a:ln>
                <a:solidFill>
                  <a:srgbClr val="313131"/>
                </a:solidFill>
                <a:effectLst/>
                <a:latin typeface="Cambria" panose="02040503050406030204" pitchFamily="18" charset="0"/>
                <a:ea typeface="Cambria" panose="02040503050406030204" pitchFamily="18" charset="0"/>
              </a:rPr>
              <a:t>addFive</a:t>
            </a:r>
            <a:r>
              <a:rPr kumimoji="0" lang="en-US" sz="1400"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a:t>
            </a:r>
            <a:r>
              <a:rPr kumimoji="0" lang="en-US" sz="1400"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a:t>
            </a:r>
            <a:r>
              <a:rPr kumimoji="0" lang="en-US" sz="1400" b="0" i="0" u="none" strike="noStrike" cap="none" normalizeH="0" baseline="0" dirty="0" err="1" smtClean="0">
                <a:ln>
                  <a:noFill/>
                </a:ln>
                <a:solidFill>
                  <a:srgbClr val="313131"/>
                </a:solidFill>
                <a:effectLst/>
                <a:latin typeface="Cambria" panose="02040503050406030204" pitchFamily="18" charset="0"/>
                <a:ea typeface="Cambria" panose="02040503050406030204" pitchFamily="18" charset="0"/>
              </a:rPr>
              <a:t>num</a:t>
            </a:r>
            <a:r>
              <a:rPr kumimoji="0" lang="en-US" sz="1400"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a:t>
            </a:r>
            <a:r>
              <a:rPr kumimoji="0" lang="en-US" sz="1400"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a:t>
            </a:r>
            <a:r>
              <a:rPr kumimoji="0" lang="en-US" sz="1400"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a:t>
            </a:r>
            <a:r>
              <a:rPr kumimoji="0" lang="en-US" sz="1400" b="0" i="0" u="none" strike="noStrike" cap="none" normalizeH="0" baseline="0" dirty="0" err="1" smtClean="0">
                <a:ln>
                  <a:noFill/>
                </a:ln>
                <a:solidFill>
                  <a:srgbClr val="313131"/>
                </a:solidFill>
                <a:effectLst/>
                <a:latin typeface="Cambria" panose="02040503050406030204" pitchFamily="18" charset="0"/>
                <a:ea typeface="Cambria" panose="02040503050406030204" pitchFamily="18" charset="0"/>
              </a:rPr>
              <a:t>num</a:t>
            </a:r>
            <a:r>
              <a:rPr kumimoji="0" lang="en-US" sz="1400"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a:t>
            </a:r>
            <a:r>
              <a:rPr kumimoji="0" lang="en-US" sz="1400"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a:t>
            </a:r>
            <a:r>
              <a:rPr kumimoji="0" lang="en-US" sz="1400"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a:t>
            </a:r>
            <a:r>
              <a:rPr kumimoji="0" lang="en-US" sz="1400" b="0" i="0" u="none" strike="noStrike" cap="none" normalizeH="0" baseline="0" dirty="0" smtClean="0">
                <a:ln>
                  <a:noFill/>
                </a:ln>
                <a:solidFill>
                  <a:srgbClr val="006666"/>
                </a:solidFill>
                <a:effectLst/>
                <a:latin typeface="Cambria" panose="02040503050406030204" pitchFamily="18" charset="0"/>
                <a:ea typeface="Cambria" panose="02040503050406030204" pitchFamily="18" charset="0"/>
              </a:rPr>
              <a:t>5</a:t>
            </a:r>
            <a:r>
              <a:rPr kumimoji="0" lang="en-US" sz="1400"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a:t>
            </a:r>
            <a:r>
              <a:rPr kumimoji="0" lang="en-US" sz="1400"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a:t>
            </a:r>
            <a:r>
              <a:rPr kumimoji="0" lang="en-US" sz="1400"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88"/>
                </a:solidFill>
                <a:effectLst/>
                <a:latin typeface="Cambria" panose="02040503050406030204" pitchFamily="18" charset="0"/>
                <a:ea typeface="Cambria" panose="02040503050406030204" pitchFamily="18" charset="0"/>
              </a:rPr>
              <a:t>function</a:t>
            </a:r>
            <a:r>
              <a:rPr kumimoji="0" lang="en-US" sz="1400"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a:t>
            </a:r>
            <a:r>
              <a:rPr kumimoji="0" lang="en-US" sz="1400" b="0" i="0" u="none" strike="noStrike" cap="none" normalizeH="0" baseline="0" dirty="0" err="1" smtClean="0">
                <a:ln>
                  <a:noFill/>
                </a:ln>
                <a:solidFill>
                  <a:srgbClr val="313131"/>
                </a:solidFill>
                <a:effectLst/>
                <a:latin typeface="Cambria" panose="02040503050406030204" pitchFamily="18" charset="0"/>
                <a:ea typeface="Cambria" panose="02040503050406030204" pitchFamily="18" charset="0"/>
              </a:rPr>
              <a:t>addSix</a:t>
            </a:r>
            <a:r>
              <a:rPr kumimoji="0" lang="en-US" sz="1400"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a:t>
            </a:r>
            <a:r>
              <a:rPr kumimoji="0" lang="en-US" sz="1400" b="1"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&amp;</a:t>
            </a:r>
            <a:r>
              <a:rPr kumimoji="0" lang="en-US" sz="1400"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a:t>
            </a:r>
            <a:r>
              <a:rPr kumimoji="0" lang="en-US" sz="1400" b="0" i="0" u="none" strike="noStrike" cap="none" normalizeH="0" baseline="0" dirty="0" err="1" smtClean="0">
                <a:ln>
                  <a:noFill/>
                </a:ln>
                <a:solidFill>
                  <a:srgbClr val="313131"/>
                </a:solidFill>
                <a:effectLst/>
                <a:latin typeface="Cambria" panose="02040503050406030204" pitchFamily="18" charset="0"/>
                <a:ea typeface="Cambria" panose="02040503050406030204" pitchFamily="18" charset="0"/>
              </a:rPr>
              <a:t>num</a:t>
            </a:r>
            <a:r>
              <a:rPr kumimoji="0" lang="en-US" sz="1400"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a:t>
            </a:r>
            <a:r>
              <a:rPr kumimoji="0" lang="en-US" sz="1400"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a:t>
            </a:r>
            <a:r>
              <a:rPr kumimoji="0" lang="en-US" sz="1400"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a:t>
            </a:r>
            <a:r>
              <a:rPr kumimoji="0" lang="en-US" sz="1400" b="0" i="0" u="none" strike="noStrike" cap="none" normalizeH="0" baseline="0" dirty="0" err="1" smtClean="0">
                <a:ln>
                  <a:noFill/>
                </a:ln>
                <a:solidFill>
                  <a:srgbClr val="313131"/>
                </a:solidFill>
                <a:effectLst/>
                <a:latin typeface="Cambria" panose="02040503050406030204" pitchFamily="18" charset="0"/>
                <a:ea typeface="Cambria" panose="02040503050406030204" pitchFamily="18" charset="0"/>
              </a:rPr>
              <a:t>num</a:t>
            </a:r>
            <a:r>
              <a:rPr kumimoji="0" lang="en-US" sz="1400"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a:t>
            </a:r>
            <a:r>
              <a:rPr kumimoji="0" lang="en-US" sz="1400"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a:t>
            </a:r>
            <a:r>
              <a:rPr kumimoji="0" lang="en-US" sz="1400"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a:t>
            </a:r>
            <a:r>
              <a:rPr kumimoji="0" lang="en-US" sz="1400" b="0" i="0" u="none" strike="noStrike" cap="none" normalizeH="0" baseline="0" dirty="0" smtClean="0">
                <a:ln>
                  <a:noFill/>
                </a:ln>
                <a:solidFill>
                  <a:srgbClr val="006666"/>
                </a:solidFill>
                <a:effectLst/>
                <a:latin typeface="Cambria" panose="02040503050406030204" pitchFamily="18" charset="0"/>
                <a:ea typeface="Cambria" panose="02040503050406030204" pitchFamily="18" charset="0"/>
              </a:rPr>
              <a:t>6</a:t>
            </a:r>
            <a:r>
              <a:rPr kumimoji="0" lang="en-US" sz="1400"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a:t>
            </a:r>
            <a:r>
              <a:rPr kumimoji="0" lang="en-US" sz="1400"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a:t>
            </a:r>
            <a:r>
              <a:rPr kumimoji="0" lang="en-US" sz="1400"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a:t>
            </a:r>
            <a:r>
              <a:rPr kumimoji="0" lang="en-US" sz="1400" b="0" i="0" u="none" strike="noStrike" cap="none" normalizeH="0" baseline="0" dirty="0" err="1" smtClean="0">
                <a:ln>
                  <a:noFill/>
                </a:ln>
                <a:solidFill>
                  <a:srgbClr val="313131"/>
                </a:solidFill>
                <a:effectLst/>
                <a:latin typeface="Cambria" panose="02040503050406030204" pitchFamily="18" charset="0"/>
                <a:ea typeface="Cambria" panose="02040503050406030204" pitchFamily="18" charset="0"/>
              </a:rPr>
              <a:t>orignum</a:t>
            </a:r>
            <a:r>
              <a:rPr kumimoji="0" lang="en-US" sz="1400"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a:t>
            </a:r>
            <a:r>
              <a:rPr kumimoji="0" lang="en-US" sz="1400"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a:t>
            </a:r>
            <a:r>
              <a:rPr kumimoji="0" lang="en-US" sz="1400"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a:t>
            </a:r>
            <a:r>
              <a:rPr kumimoji="0" lang="en-US" sz="1400" b="0" i="0" u="none" strike="noStrike" cap="none" normalizeH="0" baseline="0" dirty="0" smtClean="0">
                <a:ln>
                  <a:noFill/>
                </a:ln>
                <a:solidFill>
                  <a:srgbClr val="006666"/>
                </a:solidFill>
                <a:effectLst/>
                <a:latin typeface="Cambria" panose="02040503050406030204" pitchFamily="18" charset="0"/>
                <a:ea typeface="Cambria" panose="02040503050406030204" pitchFamily="18" charset="0"/>
              </a:rPr>
              <a:t>10</a:t>
            </a:r>
            <a:r>
              <a:rPr kumimoji="0" lang="en-US" sz="1400"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a:t>
            </a:r>
            <a:r>
              <a:rPr kumimoji="0" lang="en-US" sz="1400"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313131"/>
                </a:solidFill>
                <a:effectLst/>
                <a:latin typeface="Cambria" panose="02040503050406030204" pitchFamily="18" charset="0"/>
                <a:ea typeface="Cambria" panose="02040503050406030204" pitchFamily="18" charset="0"/>
              </a:rPr>
              <a:t>addFive</a:t>
            </a:r>
            <a:r>
              <a:rPr kumimoji="0" lang="en-US" sz="1400"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a:t>
            </a:r>
            <a:r>
              <a:rPr kumimoji="0" lang="en-US" sz="1400"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a:t>
            </a:r>
            <a:r>
              <a:rPr kumimoji="0" lang="en-US" sz="1400" b="0" i="0" u="none" strike="noStrike" cap="none" normalizeH="0" baseline="0" dirty="0" err="1" smtClean="0">
                <a:ln>
                  <a:noFill/>
                </a:ln>
                <a:solidFill>
                  <a:srgbClr val="313131"/>
                </a:solidFill>
                <a:effectLst/>
                <a:latin typeface="Cambria" panose="02040503050406030204" pitchFamily="18" charset="0"/>
                <a:ea typeface="Cambria" panose="02040503050406030204" pitchFamily="18" charset="0"/>
              </a:rPr>
              <a:t>orignum</a:t>
            </a:r>
            <a:r>
              <a:rPr kumimoji="0" lang="en-US" sz="1400"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a:t>
            </a:r>
            <a:r>
              <a:rPr kumimoji="0" lang="en-US" sz="1400"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a:t>
            </a:r>
            <a:r>
              <a:rPr kumimoji="0" lang="en-US" sz="1400"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echo </a:t>
            </a:r>
            <a:r>
              <a:rPr kumimoji="0" lang="en-US" sz="1400" b="0" i="0" u="none" strike="noStrike" cap="none" normalizeH="0" baseline="0" dirty="0" smtClean="0">
                <a:ln>
                  <a:noFill/>
                </a:ln>
                <a:solidFill>
                  <a:srgbClr val="008800"/>
                </a:solidFill>
                <a:effectLst/>
                <a:latin typeface="Cambria" panose="02040503050406030204" pitchFamily="18" charset="0"/>
                <a:ea typeface="Cambria" panose="02040503050406030204" pitchFamily="18" charset="0"/>
              </a:rPr>
              <a:t>"Original Value is $</a:t>
            </a:r>
            <a:r>
              <a:rPr kumimoji="0" lang="en-US" sz="1400" b="0" i="0" u="none" strike="noStrike" cap="none" normalizeH="0" baseline="0" dirty="0" err="1" smtClean="0">
                <a:ln>
                  <a:noFill/>
                </a:ln>
                <a:solidFill>
                  <a:srgbClr val="008800"/>
                </a:solidFill>
                <a:effectLst/>
                <a:latin typeface="Cambria" panose="02040503050406030204" pitchFamily="18" charset="0"/>
                <a:ea typeface="Cambria" panose="02040503050406030204" pitchFamily="18" charset="0"/>
              </a:rPr>
              <a:t>orignum</a:t>
            </a:r>
            <a:r>
              <a:rPr kumimoji="0" lang="en-US" sz="1400" b="0" i="0" u="none" strike="noStrike" cap="none" normalizeH="0" baseline="0" dirty="0" smtClean="0">
                <a:ln>
                  <a:noFill/>
                </a:ln>
                <a:solidFill>
                  <a:srgbClr val="008800"/>
                </a:solidFill>
                <a:effectLst/>
                <a:latin typeface="Cambria" panose="02040503050406030204" pitchFamily="18" charset="0"/>
                <a:ea typeface="Cambria" panose="02040503050406030204" pitchFamily="18" charset="0"/>
              </a:rPr>
              <a:t>&lt;</a:t>
            </a:r>
            <a:r>
              <a:rPr kumimoji="0" lang="en-US" sz="1400" b="0" i="0" u="none" strike="noStrike" cap="none" normalizeH="0" baseline="0" dirty="0" err="1" smtClean="0">
                <a:ln>
                  <a:noFill/>
                </a:ln>
                <a:solidFill>
                  <a:srgbClr val="008800"/>
                </a:solidFill>
                <a:effectLst/>
                <a:latin typeface="Cambria" panose="02040503050406030204" pitchFamily="18" charset="0"/>
                <a:ea typeface="Cambria" panose="02040503050406030204" pitchFamily="18" charset="0"/>
              </a:rPr>
              <a:t>br</a:t>
            </a:r>
            <a:r>
              <a:rPr kumimoji="0" lang="en-US" sz="1400" b="0" i="0" u="none" strike="noStrike" cap="none" normalizeH="0" baseline="0" dirty="0" smtClean="0">
                <a:ln>
                  <a:noFill/>
                </a:ln>
                <a:solidFill>
                  <a:srgbClr val="008800"/>
                </a:solidFill>
                <a:effectLst/>
                <a:latin typeface="Cambria" panose="02040503050406030204" pitchFamily="18" charset="0"/>
                <a:ea typeface="Cambria" panose="02040503050406030204" pitchFamily="18" charset="0"/>
              </a:rPr>
              <a:t> /&gt;"</a:t>
            </a:r>
            <a:r>
              <a:rPr kumimoji="0" lang="en-US" sz="1400"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a:t>
            </a:r>
            <a:r>
              <a:rPr kumimoji="0" lang="en-US" sz="1400"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313131"/>
                </a:solidFill>
                <a:effectLst/>
                <a:latin typeface="Cambria" panose="02040503050406030204" pitchFamily="18" charset="0"/>
                <a:ea typeface="Cambria" panose="02040503050406030204" pitchFamily="18" charset="0"/>
              </a:rPr>
              <a:t>addSix</a:t>
            </a:r>
            <a:r>
              <a:rPr kumimoji="0" lang="en-US" sz="1400"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a:t>
            </a:r>
            <a:r>
              <a:rPr kumimoji="0" lang="en-US" sz="1400"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a:t>
            </a:r>
            <a:r>
              <a:rPr kumimoji="0" lang="en-US" sz="1400" b="0" i="0" u="none" strike="noStrike" cap="none" normalizeH="0" baseline="0" dirty="0" err="1" smtClean="0">
                <a:ln>
                  <a:noFill/>
                </a:ln>
                <a:solidFill>
                  <a:srgbClr val="313131"/>
                </a:solidFill>
                <a:effectLst/>
                <a:latin typeface="Cambria" panose="02040503050406030204" pitchFamily="18" charset="0"/>
                <a:ea typeface="Cambria" panose="02040503050406030204" pitchFamily="18" charset="0"/>
              </a:rPr>
              <a:t>orignum</a:t>
            </a:r>
            <a:r>
              <a:rPr kumimoji="0" lang="en-US" sz="1400"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a:t>
            </a:r>
            <a:r>
              <a:rPr kumimoji="0" lang="en-US" sz="1400"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echo </a:t>
            </a:r>
            <a:r>
              <a:rPr kumimoji="0" lang="en-US" sz="1400" b="0" i="0" u="none" strike="noStrike" cap="none" normalizeH="0" baseline="0" dirty="0" smtClean="0">
                <a:ln>
                  <a:noFill/>
                </a:ln>
                <a:solidFill>
                  <a:srgbClr val="008800"/>
                </a:solidFill>
                <a:effectLst/>
                <a:latin typeface="Cambria" panose="02040503050406030204" pitchFamily="18" charset="0"/>
                <a:ea typeface="Cambria" panose="02040503050406030204" pitchFamily="18" charset="0"/>
              </a:rPr>
              <a:t>"Original Value is $</a:t>
            </a:r>
            <a:r>
              <a:rPr kumimoji="0" lang="en-US" sz="1400" b="0" i="0" u="none" strike="noStrike" cap="none" normalizeH="0" baseline="0" dirty="0" err="1" smtClean="0">
                <a:ln>
                  <a:noFill/>
                </a:ln>
                <a:solidFill>
                  <a:srgbClr val="008800"/>
                </a:solidFill>
                <a:effectLst/>
                <a:latin typeface="Cambria" panose="02040503050406030204" pitchFamily="18" charset="0"/>
                <a:ea typeface="Cambria" panose="02040503050406030204" pitchFamily="18" charset="0"/>
              </a:rPr>
              <a:t>orignum</a:t>
            </a:r>
            <a:r>
              <a:rPr kumimoji="0" lang="en-US" sz="1400" b="0" i="0" u="none" strike="noStrike" cap="none" normalizeH="0" baseline="0" dirty="0" smtClean="0">
                <a:ln>
                  <a:noFill/>
                </a:ln>
                <a:solidFill>
                  <a:srgbClr val="008800"/>
                </a:solidFill>
                <a:effectLst/>
                <a:latin typeface="Cambria" panose="02040503050406030204" pitchFamily="18" charset="0"/>
                <a:ea typeface="Cambria" panose="02040503050406030204" pitchFamily="18" charset="0"/>
              </a:rPr>
              <a:t>&lt;</a:t>
            </a:r>
            <a:r>
              <a:rPr kumimoji="0" lang="en-US" sz="1400" b="0" i="0" u="none" strike="noStrike" cap="none" normalizeH="0" baseline="0" dirty="0" err="1" smtClean="0">
                <a:ln>
                  <a:noFill/>
                </a:ln>
                <a:solidFill>
                  <a:srgbClr val="008800"/>
                </a:solidFill>
                <a:effectLst/>
                <a:latin typeface="Cambria" panose="02040503050406030204" pitchFamily="18" charset="0"/>
                <a:ea typeface="Cambria" panose="02040503050406030204" pitchFamily="18" charset="0"/>
              </a:rPr>
              <a:t>br</a:t>
            </a:r>
            <a:r>
              <a:rPr kumimoji="0" lang="en-US" sz="1400" b="0" i="0" u="none" strike="noStrike" cap="none" normalizeH="0" baseline="0" dirty="0" smtClean="0">
                <a:ln>
                  <a:noFill/>
                </a:ln>
                <a:solidFill>
                  <a:srgbClr val="008800"/>
                </a:solidFill>
                <a:effectLst/>
                <a:latin typeface="Cambria" panose="02040503050406030204" pitchFamily="18" charset="0"/>
                <a:ea typeface="Cambria" panose="02040503050406030204" pitchFamily="18" charset="0"/>
              </a:rPr>
              <a:t> /&gt;"</a:t>
            </a:r>
            <a:r>
              <a:rPr kumimoji="0" lang="en-US" sz="1400"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a:t>
            </a:r>
            <a:r>
              <a:rPr kumimoji="0" lang="en-US" sz="1400"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?&gt;</a:t>
            </a:r>
            <a:r>
              <a:rPr kumimoji="0" lang="en-US" sz="14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a:t>
            </a:r>
          </a:p>
        </p:txBody>
      </p:sp>
      <p:sp>
        <p:nvSpPr>
          <p:cNvPr id="9" name="Rectangle 8"/>
          <p:cNvSpPr/>
          <p:nvPr/>
        </p:nvSpPr>
        <p:spPr>
          <a:xfrm>
            <a:off x="643944" y="3361386"/>
            <a:ext cx="1275541" cy="369332"/>
          </a:xfrm>
          <a:prstGeom prst="rect">
            <a:avLst/>
          </a:prstGeom>
        </p:spPr>
        <p:txBody>
          <a:bodyPr wrap="square">
            <a:spAutoFit/>
          </a:bodyPr>
          <a:lstStyle/>
          <a:p>
            <a:r>
              <a:rPr lang="en-US" b="1" dirty="0">
                <a:solidFill>
                  <a:schemeClr val="bg1"/>
                </a:solidFill>
                <a:latin typeface="Cambria" panose="02040503050406030204" pitchFamily="18" charset="0"/>
                <a:ea typeface="Calibri" panose="020F0502020204030204" pitchFamily="34" charset="0"/>
                <a:cs typeface="Segoe UI" panose="020B0502040204020203" pitchFamily="34" charset="0"/>
              </a:rPr>
              <a:t>Example</a:t>
            </a:r>
            <a:endParaRPr lang="en-US" b="1" dirty="0">
              <a:solidFill>
                <a:schemeClr val="bg1"/>
              </a:solidFill>
            </a:endParaRPr>
          </a:p>
        </p:txBody>
      </p:sp>
      <p:sp>
        <p:nvSpPr>
          <p:cNvPr id="10" name="Rectangle 2"/>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10"/>
          <p:cNvSpPr/>
          <p:nvPr/>
        </p:nvSpPr>
        <p:spPr>
          <a:xfrm>
            <a:off x="7713727" y="5013379"/>
            <a:ext cx="2670155" cy="892552"/>
          </a:xfrm>
          <a:prstGeom prst="rect">
            <a:avLst/>
          </a:prstGeom>
        </p:spPr>
        <p:txBody>
          <a:bodyPr wrap="none">
            <a:spAutoFit/>
          </a:bodyPr>
          <a:lstStyle/>
          <a:p>
            <a:pPr lvl="0" algn="r" defTabSz="914400" eaLnBrk="0" fontAlgn="base" hangingPunct="0">
              <a:spcBef>
                <a:spcPct val="0"/>
              </a:spcBef>
              <a:spcAft>
                <a:spcPct val="0"/>
              </a:spcAft>
            </a:pPr>
            <a:r>
              <a:rPr lang="en-US" sz="2000" b="1" dirty="0" smtClean="0">
                <a:solidFill>
                  <a:schemeClr val="bg1"/>
                </a:solidFill>
                <a:latin typeface="Cambria" panose="02040503050406030204" pitchFamily="18" charset="0"/>
                <a:ea typeface="Cambria" panose="02040503050406030204" pitchFamily="18" charset="0"/>
              </a:rPr>
              <a:t>Original Value is 10 </a:t>
            </a:r>
          </a:p>
          <a:p>
            <a:pPr lvl="0" algn="r" defTabSz="914400" eaLnBrk="0" fontAlgn="base" hangingPunct="0">
              <a:spcBef>
                <a:spcPct val="0"/>
              </a:spcBef>
              <a:spcAft>
                <a:spcPct val="0"/>
              </a:spcAft>
            </a:pPr>
            <a:r>
              <a:rPr lang="en-US" sz="2000" b="1" dirty="0" smtClean="0">
                <a:solidFill>
                  <a:schemeClr val="bg1"/>
                </a:solidFill>
                <a:latin typeface="Cambria" panose="02040503050406030204" pitchFamily="18" charset="0"/>
                <a:ea typeface="Cambria" panose="02040503050406030204" pitchFamily="18" charset="0"/>
              </a:rPr>
              <a:t>  Original Value is 16</a:t>
            </a:r>
            <a:r>
              <a:rPr lang="en-US" sz="3200" b="1" dirty="0" smtClean="0">
                <a:solidFill>
                  <a:schemeClr val="bg1"/>
                </a:solidFill>
                <a:latin typeface="Cambria" panose="02040503050406030204" pitchFamily="18" charset="0"/>
                <a:ea typeface="Cambria" panose="02040503050406030204" pitchFamily="18" charset="0"/>
              </a:rPr>
              <a:t> </a:t>
            </a:r>
            <a:endParaRPr lang="en-US" sz="4800" b="1" dirty="0">
              <a:solidFill>
                <a:schemeClr val="bg1"/>
              </a:solidFill>
              <a:latin typeface="Cambria" panose="02040503050406030204" pitchFamily="18" charset="0"/>
              <a:ea typeface="Cambria" panose="02040503050406030204" pitchFamily="18" charset="0"/>
            </a:endParaRPr>
          </a:p>
        </p:txBody>
      </p:sp>
      <p:sp>
        <p:nvSpPr>
          <p:cNvPr id="13" name="Rectangle 12"/>
          <p:cNvSpPr/>
          <p:nvPr/>
        </p:nvSpPr>
        <p:spPr>
          <a:xfrm>
            <a:off x="7419745" y="4407784"/>
            <a:ext cx="1134524" cy="400110"/>
          </a:xfrm>
          <a:prstGeom prst="rect">
            <a:avLst/>
          </a:prstGeom>
        </p:spPr>
        <p:txBody>
          <a:bodyPr wrap="square">
            <a:spAutoFit/>
          </a:bodyPr>
          <a:lstStyle/>
          <a:p>
            <a:r>
              <a:rPr lang="en-US" sz="2000" b="1" dirty="0">
                <a:solidFill>
                  <a:schemeClr val="bg1"/>
                </a:solidFill>
                <a:latin typeface="Cambria" panose="02040503050406030204" pitchFamily="18" charset="0"/>
                <a:ea typeface="Calibri" panose="020F0502020204030204" pitchFamily="34" charset="0"/>
                <a:cs typeface="Segoe UI" panose="020B0502040204020203" pitchFamily="34" charset="0"/>
              </a:rPr>
              <a:t>Output</a:t>
            </a:r>
            <a:endParaRPr lang="en-US" sz="2000" b="1" dirty="0">
              <a:solidFill>
                <a:schemeClr val="bg1"/>
              </a:solidFill>
            </a:endParaRPr>
          </a:p>
        </p:txBody>
      </p:sp>
    </p:spTree>
    <p:extLst>
      <p:ext uri="{BB962C8B-B14F-4D97-AF65-F5344CB8AC3E}">
        <p14:creationId xmlns:p14="http://schemas.microsoft.com/office/powerpoint/2010/main" val="1348318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00247" y="243556"/>
            <a:ext cx="7550657" cy="769441"/>
          </a:xfrm>
          <a:prstGeom prst="rect">
            <a:avLst/>
          </a:prstGeom>
        </p:spPr>
        <p:txBody>
          <a:bodyPr wrap="none">
            <a:spAutoFit/>
          </a:bodyPr>
          <a:lstStyle/>
          <a:p>
            <a:r>
              <a:rPr lang="en-US" sz="4400" dirty="0">
                <a:solidFill>
                  <a:srgbClr val="FF0000"/>
                </a:solidFill>
                <a:latin typeface="Cambria" panose="02040503050406030204" pitchFamily="18" charset="0"/>
                <a:ea typeface="Cambria" panose="02040503050406030204" pitchFamily="18" charset="0"/>
              </a:rPr>
              <a:t>PHP Functions returning value</a:t>
            </a:r>
            <a:endParaRPr lang="en-US" sz="4400" b="0" i="0" dirty="0">
              <a:solidFill>
                <a:srgbClr val="FF0000"/>
              </a:solidFill>
              <a:effectLst/>
              <a:latin typeface="Cambria" panose="02040503050406030204" pitchFamily="18" charset="0"/>
              <a:ea typeface="Cambria" panose="02040503050406030204" pitchFamily="18" charset="0"/>
            </a:endParaRPr>
          </a:p>
        </p:txBody>
      </p:sp>
      <p:sp>
        <p:nvSpPr>
          <p:cNvPr id="6" name="Rectangle 5"/>
          <p:cNvSpPr/>
          <p:nvPr/>
        </p:nvSpPr>
        <p:spPr>
          <a:xfrm>
            <a:off x="2043447" y="1402448"/>
            <a:ext cx="9096777" cy="1200329"/>
          </a:xfrm>
          <a:prstGeom prst="rect">
            <a:avLst/>
          </a:prstGeom>
        </p:spPr>
        <p:txBody>
          <a:bodyPr wrap="square">
            <a:spAutoFit/>
          </a:bodyPr>
          <a:lstStyle/>
          <a:p>
            <a:r>
              <a:rPr lang="en-US" sz="2400" dirty="0">
                <a:solidFill>
                  <a:srgbClr val="000000"/>
                </a:solidFill>
                <a:latin typeface="Cambria" panose="02040503050406030204" pitchFamily="18" charset="0"/>
                <a:ea typeface="Cambria" panose="02040503050406030204" pitchFamily="18" charset="0"/>
              </a:rPr>
              <a:t>A function can return a value using the </a:t>
            </a:r>
            <a:r>
              <a:rPr lang="en-US" sz="2400" b="1" dirty="0">
                <a:solidFill>
                  <a:srgbClr val="000000"/>
                </a:solidFill>
                <a:latin typeface="Cambria" panose="02040503050406030204" pitchFamily="18" charset="0"/>
                <a:ea typeface="Cambria" panose="02040503050406030204" pitchFamily="18" charset="0"/>
              </a:rPr>
              <a:t>return</a:t>
            </a:r>
            <a:r>
              <a:rPr lang="en-US" sz="2400" dirty="0">
                <a:solidFill>
                  <a:srgbClr val="000000"/>
                </a:solidFill>
                <a:latin typeface="Cambria" panose="02040503050406030204" pitchFamily="18" charset="0"/>
                <a:ea typeface="Cambria" panose="02040503050406030204" pitchFamily="18" charset="0"/>
              </a:rPr>
              <a:t> statement in conjunction with a value or object. return stops the execution of the function and sends the value back to the calling code.</a:t>
            </a:r>
            <a:endParaRPr lang="en-US" sz="2400" dirty="0">
              <a:latin typeface="Cambria" panose="02040503050406030204" pitchFamily="18" charset="0"/>
              <a:ea typeface="Cambria" panose="02040503050406030204" pitchFamily="18" charset="0"/>
            </a:endParaRPr>
          </a:p>
        </p:txBody>
      </p:sp>
      <p:sp>
        <p:nvSpPr>
          <p:cNvPr id="7" name="Rectangle 1"/>
          <p:cNvSpPr>
            <a:spLocks noChangeArrowheads="1"/>
          </p:cNvSpPr>
          <p:nvPr/>
        </p:nvSpPr>
        <p:spPr bwMode="auto">
          <a:xfrm>
            <a:off x="2300247" y="2838312"/>
            <a:ext cx="4847481" cy="230184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&lt;?</a:t>
            </a:r>
            <a:r>
              <a:rPr kumimoji="0" lang="en-US" sz="1500" b="0" i="0" u="none" strike="noStrike" cap="none" normalizeH="0" baseline="0" dirty="0" err="1" smtClean="0">
                <a:ln>
                  <a:noFill/>
                </a:ln>
                <a:solidFill>
                  <a:srgbClr val="313131"/>
                </a:solidFill>
                <a:effectLst/>
                <a:latin typeface="Cambria" panose="02040503050406030204" pitchFamily="18" charset="0"/>
                <a:ea typeface="Cambria" panose="02040503050406030204" pitchFamily="18" charset="0"/>
              </a:rPr>
              <a:t>php</a:t>
            </a:r>
            <a:endParaRPr kumimoji="0" lang="en-US" sz="1500"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a:t>
            </a:r>
            <a:r>
              <a:rPr kumimoji="0" lang="en-US" sz="1500" b="1" i="0" u="none" strike="noStrike" cap="none" normalizeH="0" baseline="0" dirty="0" smtClean="0">
                <a:ln>
                  <a:noFill/>
                </a:ln>
                <a:solidFill>
                  <a:srgbClr val="000088"/>
                </a:solidFill>
                <a:effectLst/>
                <a:latin typeface="Cambria" panose="02040503050406030204" pitchFamily="18" charset="0"/>
                <a:ea typeface="Cambria" panose="02040503050406030204" pitchFamily="18" charset="0"/>
              </a:rPr>
              <a:t>function</a:t>
            </a:r>
            <a:r>
              <a:rPr kumimoji="0" lang="en-US" sz="1500"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a:t>
            </a:r>
            <a:r>
              <a:rPr kumimoji="0" lang="en-US" sz="1500" b="0" i="0" u="none" strike="noStrike" cap="none" normalizeH="0" baseline="0" dirty="0" err="1" smtClean="0">
                <a:ln>
                  <a:noFill/>
                </a:ln>
                <a:solidFill>
                  <a:srgbClr val="313131"/>
                </a:solidFill>
                <a:effectLst/>
                <a:latin typeface="Cambria" panose="02040503050406030204" pitchFamily="18" charset="0"/>
                <a:ea typeface="Cambria" panose="02040503050406030204" pitchFamily="18" charset="0"/>
              </a:rPr>
              <a:t>addFunction</a:t>
            </a:r>
            <a:r>
              <a:rPr kumimoji="0" lang="en-US" sz="1500"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a:t>
            </a:r>
            <a:r>
              <a:rPr kumimoji="0" lang="en-US" sz="1500"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$num1</a:t>
            </a:r>
            <a:r>
              <a:rPr kumimoji="0" lang="en-US" sz="1500"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a:t>
            </a:r>
            <a:r>
              <a:rPr kumimoji="0" lang="en-US" sz="1500"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$num2</a:t>
            </a:r>
            <a:r>
              <a:rPr kumimoji="0" lang="en-US" sz="1500"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a:t>
            </a:r>
            <a:r>
              <a:rPr kumimoji="0" lang="en-US" sz="1500"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$sum </a:t>
            </a:r>
            <a:r>
              <a:rPr kumimoji="0" lang="en-US" sz="1500"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a:t>
            </a:r>
            <a:r>
              <a:rPr kumimoji="0" lang="en-US" sz="1500"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$num1 </a:t>
            </a:r>
            <a:r>
              <a:rPr kumimoji="0" lang="en-US" sz="1500"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a:t>
            </a:r>
            <a:r>
              <a:rPr kumimoji="0" lang="en-US" sz="1500"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$num2</a:t>
            </a:r>
            <a:r>
              <a:rPr kumimoji="0" lang="en-US" sz="1500"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a:t>
            </a:r>
            <a:r>
              <a:rPr kumimoji="0" lang="en-US" sz="1500"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000088"/>
                </a:solidFill>
                <a:effectLst/>
                <a:latin typeface="Cambria" panose="02040503050406030204" pitchFamily="18" charset="0"/>
                <a:ea typeface="Cambria" panose="02040503050406030204" pitchFamily="18" charset="0"/>
              </a:rPr>
              <a:t>return</a:t>
            </a:r>
            <a:r>
              <a:rPr kumimoji="0" lang="en-US" sz="1500"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$sum</a:t>
            </a:r>
            <a:r>
              <a:rPr kumimoji="0" lang="en-US" sz="1500"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a:t>
            </a:r>
            <a:r>
              <a:rPr kumimoji="0" lang="en-US" sz="1500"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a:t>
            </a:r>
            <a:r>
              <a:rPr kumimoji="0" lang="en-US" sz="1500" b="0" i="0" u="none" strike="noStrike" cap="none" normalizeH="0" baseline="0" dirty="0" err="1" smtClean="0">
                <a:ln>
                  <a:noFill/>
                </a:ln>
                <a:solidFill>
                  <a:srgbClr val="313131"/>
                </a:solidFill>
                <a:effectLst/>
                <a:latin typeface="Cambria" panose="02040503050406030204" pitchFamily="18" charset="0"/>
                <a:ea typeface="Cambria" panose="02040503050406030204" pitchFamily="18" charset="0"/>
              </a:rPr>
              <a:t>return_value</a:t>
            </a:r>
            <a:r>
              <a:rPr kumimoji="0" lang="en-US" sz="1500"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a:t>
            </a:r>
            <a:r>
              <a:rPr kumimoji="0" lang="en-US" sz="1500"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a:t>
            </a:r>
            <a:r>
              <a:rPr kumimoji="0" lang="en-US" sz="1500"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a:t>
            </a:r>
            <a:r>
              <a:rPr kumimoji="0" lang="en-US" sz="1500" b="0" i="0" u="none" strike="noStrike" cap="none" normalizeH="0" baseline="0" dirty="0" err="1" smtClean="0">
                <a:ln>
                  <a:noFill/>
                </a:ln>
                <a:solidFill>
                  <a:srgbClr val="313131"/>
                </a:solidFill>
                <a:effectLst/>
                <a:latin typeface="Cambria" panose="02040503050406030204" pitchFamily="18" charset="0"/>
                <a:ea typeface="Cambria" panose="02040503050406030204" pitchFamily="18" charset="0"/>
              </a:rPr>
              <a:t>addFunction</a:t>
            </a:r>
            <a:r>
              <a:rPr kumimoji="0" lang="en-US" sz="1500"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a:t>
            </a:r>
            <a:r>
              <a:rPr kumimoji="0" lang="en-US" sz="1500" b="0" i="0" u="none" strike="noStrike" cap="none" normalizeH="0" baseline="0" dirty="0" smtClean="0">
                <a:ln>
                  <a:noFill/>
                </a:ln>
                <a:solidFill>
                  <a:srgbClr val="006666"/>
                </a:solidFill>
                <a:effectLst/>
                <a:latin typeface="Cambria" panose="02040503050406030204" pitchFamily="18" charset="0"/>
                <a:ea typeface="Cambria" panose="02040503050406030204" pitchFamily="18" charset="0"/>
              </a:rPr>
              <a:t>10</a:t>
            </a:r>
            <a:r>
              <a:rPr kumimoji="0" lang="en-US" sz="1500"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a:t>
            </a:r>
            <a:r>
              <a:rPr kumimoji="0" lang="en-US" sz="1500"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a:t>
            </a:r>
            <a:r>
              <a:rPr kumimoji="0" lang="en-US" sz="1500" b="0" i="0" u="none" strike="noStrike" cap="none" normalizeH="0" baseline="0" dirty="0" smtClean="0">
                <a:ln>
                  <a:noFill/>
                </a:ln>
                <a:solidFill>
                  <a:srgbClr val="006666"/>
                </a:solidFill>
                <a:effectLst/>
                <a:latin typeface="Cambria" panose="02040503050406030204" pitchFamily="18" charset="0"/>
                <a:ea typeface="Cambria" panose="02040503050406030204" pitchFamily="18" charset="0"/>
              </a:rPr>
              <a:t>20</a:t>
            </a:r>
            <a:r>
              <a:rPr kumimoji="0" lang="en-US" sz="1500"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echo </a:t>
            </a:r>
            <a:r>
              <a:rPr kumimoji="0" lang="en-US" sz="1500" b="0" i="0" u="none" strike="noStrike" cap="none" normalizeH="0" baseline="0" dirty="0" smtClean="0">
                <a:ln>
                  <a:noFill/>
                </a:ln>
                <a:solidFill>
                  <a:srgbClr val="008800"/>
                </a:solidFill>
                <a:effectLst/>
                <a:latin typeface="Cambria" panose="02040503050406030204" pitchFamily="18" charset="0"/>
                <a:ea typeface="Cambria" panose="02040503050406030204" pitchFamily="18" charset="0"/>
              </a:rPr>
              <a:t>"Returned value from the function : $</a:t>
            </a:r>
            <a:r>
              <a:rPr kumimoji="0" lang="en-US" sz="1500" b="0" i="0" u="none" strike="noStrike" cap="none" normalizeH="0" baseline="0" dirty="0" err="1" smtClean="0">
                <a:ln>
                  <a:noFill/>
                </a:ln>
                <a:solidFill>
                  <a:srgbClr val="008800"/>
                </a:solidFill>
                <a:effectLst/>
                <a:latin typeface="Cambria" panose="02040503050406030204" pitchFamily="18" charset="0"/>
                <a:ea typeface="Cambria" panose="02040503050406030204" pitchFamily="18" charset="0"/>
              </a:rPr>
              <a:t>return_value</a:t>
            </a:r>
            <a:r>
              <a:rPr kumimoji="0" lang="en-US" sz="1500" b="0" i="0" u="none" strike="noStrike" cap="none" normalizeH="0" baseline="0" dirty="0" smtClean="0">
                <a:ln>
                  <a:noFill/>
                </a:ln>
                <a:solidFill>
                  <a:srgbClr val="008800"/>
                </a:solidFill>
                <a:effectLst/>
                <a:latin typeface="Cambria" panose="02040503050406030204" pitchFamily="18" charset="0"/>
                <a:ea typeface="Cambria" panose="02040503050406030204" pitchFamily="18" charset="0"/>
              </a:rPr>
              <a:t>"</a:t>
            </a:r>
            <a:r>
              <a:rPr kumimoji="0" lang="en-US" sz="1500"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313131"/>
                </a:solidFill>
                <a:effectLst/>
                <a:latin typeface="Cambria" panose="02040503050406030204" pitchFamily="18" charset="0"/>
                <a:ea typeface="Cambria" panose="02040503050406030204" pitchFamily="18" charset="0"/>
              </a:rPr>
              <a:t> </a:t>
            </a:r>
            <a:r>
              <a:rPr kumimoji="0" lang="en-US" sz="1500" b="0" i="0" u="none" strike="noStrike" cap="none" normalizeH="0" baseline="0" dirty="0" smtClean="0">
                <a:ln>
                  <a:noFill/>
                </a:ln>
                <a:solidFill>
                  <a:srgbClr val="666600"/>
                </a:solidFill>
                <a:effectLst/>
                <a:latin typeface="Cambria" panose="02040503050406030204" pitchFamily="18" charset="0"/>
                <a:ea typeface="Cambria" panose="02040503050406030204" pitchFamily="18" charset="0"/>
              </a:rPr>
              <a:t>?&gt;</a:t>
            </a:r>
            <a:r>
              <a:rPr kumimoji="0" lang="en-US" sz="15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a:t>
            </a:r>
          </a:p>
        </p:txBody>
      </p:sp>
      <p:sp>
        <p:nvSpPr>
          <p:cNvPr id="9" name="Rectangle 8"/>
          <p:cNvSpPr/>
          <p:nvPr/>
        </p:nvSpPr>
        <p:spPr>
          <a:xfrm>
            <a:off x="805766" y="2838312"/>
            <a:ext cx="1197444" cy="400110"/>
          </a:xfrm>
          <a:prstGeom prst="rect">
            <a:avLst/>
          </a:prstGeom>
        </p:spPr>
        <p:txBody>
          <a:bodyPr wrap="none">
            <a:spAutoFit/>
          </a:bodyPr>
          <a:lstStyle/>
          <a:p>
            <a:r>
              <a:rPr lang="en-US" sz="2000" b="1" dirty="0">
                <a:solidFill>
                  <a:schemeClr val="bg1"/>
                </a:solidFill>
                <a:latin typeface="Cambria" panose="02040503050406030204" pitchFamily="18" charset="0"/>
                <a:ea typeface="Calibri" panose="020F0502020204030204" pitchFamily="34" charset="0"/>
                <a:cs typeface="Segoe UI" panose="020B0502040204020203" pitchFamily="34" charset="0"/>
              </a:rPr>
              <a:t>Example</a:t>
            </a:r>
            <a:endParaRPr lang="en-US" sz="2000" b="1" dirty="0">
              <a:solidFill>
                <a:schemeClr val="bg1"/>
              </a:solidFill>
            </a:endParaRPr>
          </a:p>
        </p:txBody>
      </p:sp>
      <p:sp>
        <p:nvSpPr>
          <p:cNvPr id="10" name="Rectangle 3"/>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10"/>
          <p:cNvSpPr/>
          <p:nvPr/>
        </p:nvSpPr>
        <p:spPr>
          <a:xfrm>
            <a:off x="2935556" y="5660871"/>
            <a:ext cx="5539658" cy="461665"/>
          </a:xfrm>
          <a:prstGeom prst="rect">
            <a:avLst/>
          </a:prstGeom>
        </p:spPr>
        <p:txBody>
          <a:bodyPr wrap="none">
            <a:spAutoFit/>
          </a:bodyPr>
          <a:lstStyle/>
          <a:p>
            <a:pPr lvl="0" defTabSz="914400" eaLnBrk="0" fontAlgn="base" hangingPunct="0">
              <a:spcBef>
                <a:spcPct val="0"/>
              </a:spcBef>
              <a:spcAft>
                <a:spcPct val="0"/>
              </a:spcAft>
            </a:pPr>
            <a:r>
              <a:rPr lang="en-US" sz="2400" b="1" dirty="0">
                <a:solidFill>
                  <a:schemeClr val="bg1"/>
                </a:solidFill>
                <a:latin typeface="Cambria" panose="02040503050406030204" pitchFamily="18" charset="0"/>
                <a:ea typeface="Cambria" panose="02040503050406030204" pitchFamily="18" charset="0"/>
              </a:rPr>
              <a:t>Returned value from the function : 30 </a:t>
            </a:r>
          </a:p>
        </p:txBody>
      </p:sp>
      <p:sp>
        <p:nvSpPr>
          <p:cNvPr id="12" name="Rectangle 11"/>
          <p:cNvSpPr/>
          <p:nvPr/>
        </p:nvSpPr>
        <p:spPr>
          <a:xfrm>
            <a:off x="1442435" y="5691649"/>
            <a:ext cx="1215496" cy="400110"/>
          </a:xfrm>
          <a:prstGeom prst="rect">
            <a:avLst/>
          </a:prstGeom>
        </p:spPr>
        <p:txBody>
          <a:bodyPr wrap="square">
            <a:spAutoFit/>
          </a:bodyPr>
          <a:lstStyle/>
          <a:p>
            <a:r>
              <a:rPr lang="en-US" sz="2000" b="1" dirty="0">
                <a:solidFill>
                  <a:schemeClr val="bg1"/>
                </a:solidFill>
                <a:latin typeface="Cambria" panose="02040503050406030204" pitchFamily="18" charset="0"/>
                <a:ea typeface="Calibri" panose="020F0502020204030204" pitchFamily="34" charset="0"/>
                <a:cs typeface="Segoe UI" panose="020B0502040204020203" pitchFamily="34" charset="0"/>
              </a:rPr>
              <a:t>Output</a:t>
            </a:r>
            <a:endParaRPr lang="en-US" sz="2000" b="1" dirty="0">
              <a:solidFill>
                <a:schemeClr val="bg1"/>
              </a:solidFill>
            </a:endParaRPr>
          </a:p>
        </p:txBody>
      </p:sp>
    </p:spTree>
    <p:extLst>
      <p:ext uri="{BB962C8B-B14F-4D97-AF65-F5344CB8AC3E}">
        <p14:creationId xmlns:p14="http://schemas.microsoft.com/office/powerpoint/2010/main" val="2919556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89125" y="217695"/>
            <a:ext cx="10349789" cy="523220"/>
          </a:xfrm>
          <a:prstGeom prst="rect">
            <a:avLst/>
          </a:prstGeom>
        </p:spPr>
        <p:txBody>
          <a:bodyPr wrap="square">
            <a:spAutoFit/>
          </a:bodyPr>
          <a:lstStyle/>
          <a:p>
            <a:pPr fontAlgn="base"/>
            <a:r>
              <a:rPr lang="en-US" sz="2800" b="1" dirty="0">
                <a:solidFill>
                  <a:srgbClr val="FF0000"/>
                </a:solidFill>
                <a:latin typeface="Cambria" panose="02040503050406030204" pitchFamily="18" charset="0"/>
                <a:ea typeface="Cambria" panose="02040503050406030204" pitchFamily="18" charset="0"/>
              </a:rPr>
              <a:t>Functions with Optional Parameters and Default Values</a:t>
            </a:r>
            <a:endParaRPr lang="en-US" sz="2800" b="1" i="0" dirty="0">
              <a:solidFill>
                <a:srgbClr val="FF0000"/>
              </a:solidFill>
              <a:effectLst/>
              <a:latin typeface="Cambria" panose="02040503050406030204" pitchFamily="18" charset="0"/>
              <a:ea typeface="Cambria" panose="02040503050406030204" pitchFamily="18" charset="0"/>
            </a:endParaRPr>
          </a:p>
        </p:txBody>
      </p:sp>
      <p:sp>
        <p:nvSpPr>
          <p:cNvPr id="7" name="Rectangle 1"/>
          <p:cNvSpPr>
            <a:spLocks noChangeArrowheads="1"/>
          </p:cNvSpPr>
          <p:nvPr/>
        </p:nvSpPr>
        <p:spPr bwMode="auto">
          <a:xfrm>
            <a:off x="0" y="-184665"/>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8"/>
          <p:cNvSpPr/>
          <p:nvPr/>
        </p:nvSpPr>
        <p:spPr>
          <a:xfrm>
            <a:off x="1077001" y="978768"/>
            <a:ext cx="9689737" cy="1200329"/>
          </a:xfrm>
          <a:prstGeom prst="rect">
            <a:avLst/>
          </a:prstGeom>
        </p:spPr>
        <p:txBody>
          <a:bodyPr wrap="square">
            <a:spAutoFit/>
          </a:bodyPr>
          <a:lstStyle/>
          <a:p>
            <a:pPr lvl="0" defTabSz="914400" eaLnBrk="0" fontAlgn="base" hangingPunct="0">
              <a:spcBef>
                <a:spcPct val="0"/>
              </a:spcBef>
              <a:spcAft>
                <a:spcPct val="0"/>
              </a:spcAft>
            </a:pPr>
            <a:r>
              <a:rPr lang="en-US" sz="2400" dirty="0" smtClean="0">
                <a:solidFill>
                  <a:schemeClr val="bg1"/>
                </a:solidFill>
                <a:latin typeface="Cambria" panose="02040503050406030204" pitchFamily="18" charset="0"/>
                <a:ea typeface="Cambria" panose="02040503050406030204" pitchFamily="18" charset="0"/>
                <a:cs typeface="Segoe UI" panose="020B0502040204020203" pitchFamily="34" charset="0"/>
              </a:rPr>
              <a:t>We can </a:t>
            </a:r>
            <a:r>
              <a:rPr lang="en-US" sz="2400" dirty="0">
                <a:solidFill>
                  <a:schemeClr val="bg1"/>
                </a:solidFill>
                <a:latin typeface="Cambria" panose="02040503050406030204" pitchFamily="18" charset="0"/>
                <a:ea typeface="Cambria" panose="02040503050406030204" pitchFamily="18" charset="0"/>
                <a:cs typeface="Segoe UI" panose="020B0502040204020203" pitchFamily="34" charset="0"/>
              </a:rPr>
              <a:t>also create functions with optional parameters — just insert the parameter name, followed by an equals (</a:t>
            </a:r>
            <a:r>
              <a:rPr lang="en-US" sz="2400" dirty="0">
                <a:solidFill>
                  <a:schemeClr val="bg1"/>
                </a:solidFill>
                <a:latin typeface="Cambria" panose="02040503050406030204" pitchFamily="18" charset="0"/>
                <a:ea typeface="Cambria" panose="02040503050406030204" pitchFamily="18" charset="0"/>
              </a:rPr>
              <a:t>=</a:t>
            </a:r>
            <a:r>
              <a:rPr lang="en-US" sz="2400" dirty="0">
                <a:solidFill>
                  <a:schemeClr val="bg1"/>
                </a:solidFill>
                <a:latin typeface="Cambria" panose="02040503050406030204" pitchFamily="18" charset="0"/>
                <a:ea typeface="Cambria" panose="02040503050406030204" pitchFamily="18" charset="0"/>
                <a:cs typeface="Segoe UI" panose="020B0502040204020203" pitchFamily="34" charset="0"/>
              </a:rPr>
              <a:t>) sign, followed by a default </a:t>
            </a:r>
            <a:r>
              <a:rPr lang="en-US" sz="2400" dirty="0" smtClean="0">
                <a:solidFill>
                  <a:schemeClr val="bg1"/>
                </a:solidFill>
                <a:latin typeface="Cambria" panose="02040503050406030204" pitchFamily="18" charset="0"/>
                <a:ea typeface="Cambria" panose="02040503050406030204" pitchFamily="18" charset="0"/>
                <a:cs typeface="Segoe UI" panose="020B0502040204020203" pitchFamily="34" charset="0"/>
              </a:rPr>
              <a:t>value</a:t>
            </a:r>
            <a:r>
              <a:rPr lang="en-US" sz="2400" dirty="0" smtClean="0">
                <a:solidFill>
                  <a:schemeClr val="bg1"/>
                </a:solidFill>
                <a:latin typeface="Cambria" panose="02040503050406030204" pitchFamily="18" charset="0"/>
                <a:ea typeface="Cambria" panose="02040503050406030204" pitchFamily="18" charset="0"/>
              </a:rPr>
              <a:t>.</a:t>
            </a:r>
            <a:endParaRPr lang="en-US" sz="2400" dirty="0">
              <a:solidFill>
                <a:schemeClr val="bg1"/>
              </a:solidFill>
              <a:latin typeface="Cambria" panose="02040503050406030204" pitchFamily="18" charset="0"/>
              <a:ea typeface="Cambria" panose="02040503050406030204" pitchFamily="18" charset="0"/>
            </a:endParaRPr>
          </a:p>
        </p:txBody>
      </p:sp>
      <p:sp>
        <p:nvSpPr>
          <p:cNvPr id="10" name="Rectangle 9"/>
          <p:cNvSpPr/>
          <p:nvPr/>
        </p:nvSpPr>
        <p:spPr>
          <a:xfrm>
            <a:off x="1957590" y="2179097"/>
            <a:ext cx="5164428" cy="3170099"/>
          </a:xfrm>
          <a:prstGeom prst="rect">
            <a:avLst/>
          </a:prstGeom>
        </p:spPr>
        <p:txBody>
          <a:bodyPr wrap="square">
            <a:spAutoFit/>
          </a:bodyPr>
          <a:lstStyle/>
          <a:p>
            <a:r>
              <a:rPr lang="en-US" sz="2000" dirty="0">
                <a:solidFill>
                  <a:schemeClr val="bg1"/>
                </a:solidFill>
                <a:latin typeface="Cambria" panose="02040503050406030204" pitchFamily="18" charset="0"/>
                <a:ea typeface="Cambria" panose="02040503050406030204" pitchFamily="18" charset="0"/>
              </a:rPr>
              <a:t>&lt;?</a:t>
            </a:r>
            <a:r>
              <a:rPr lang="en-US" sz="2000" dirty="0" err="1">
                <a:solidFill>
                  <a:schemeClr val="bg1"/>
                </a:solidFill>
                <a:latin typeface="Cambria" panose="02040503050406030204" pitchFamily="18" charset="0"/>
                <a:ea typeface="Cambria" panose="02040503050406030204" pitchFamily="18" charset="0"/>
              </a:rPr>
              <a:t>php</a:t>
            </a:r>
            <a:r>
              <a:rPr lang="en-US" sz="2000" dirty="0">
                <a:solidFill>
                  <a:schemeClr val="bg1"/>
                </a:solidFill>
                <a:latin typeface="Cambria" panose="02040503050406030204" pitchFamily="18" charset="0"/>
                <a:ea typeface="Cambria" panose="02040503050406030204" pitchFamily="18" charset="0"/>
              </a:rPr>
              <a:t> </a:t>
            </a:r>
            <a:endParaRPr lang="en-US" sz="2000" dirty="0" smtClean="0">
              <a:solidFill>
                <a:schemeClr val="bg1"/>
              </a:solidFill>
              <a:latin typeface="Cambria" panose="02040503050406030204" pitchFamily="18" charset="0"/>
              <a:ea typeface="Cambria" panose="02040503050406030204" pitchFamily="18" charset="0"/>
            </a:endParaRPr>
          </a:p>
          <a:p>
            <a:r>
              <a:rPr lang="en-US" sz="2000" dirty="0" smtClean="0">
                <a:solidFill>
                  <a:schemeClr val="bg1"/>
                </a:solidFill>
                <a:latin typeface="Cambria" panose="02040503050406030204" pitchFamily="18" charset="0"/>
                <a:ea typeface="Cambria" panose="02040503050406030204" pitchFamily="18" charset="0"/>
              </a:rPr>
              <a:t>function </a:t>
            </a:r>
            <a:r>
              <a:rPr lang="en-US" sz="2000" dirty="0" err="1">
                <a:solidFill>
                  <a:schemeClr val="bg1"/>
                </a:solidFill>
                <a:latin typeface="Cambria" panose="02040503050406030204" pitchFamily="18" charset="0"/>
                <a:ea typeface="Cambria" panose="02040503050406030204" pitchFamily="18" charset="0"/>
              </a:rPr>
              <a:t>customFont</a:t>
            </a:r>
            <a:r>
              <a:rPr lang="en-US" sz="2000" dirty="0">
                <a:solidFill>
                  <a:schemeClr val="bg1"/>
                </a:solidFill>
                <a:latin typeface="Cambria" panose="02040503050406030204" pitchFamily="18" charset="0"/>
                <a:ea typeface="Cambria" panose="02040503050406030204" pitchFamily="18" charset="0"/>
              </a:rPr>
              <a:t>($font, $size=1.5</a:t>
            </a:r>
            <a:r>
              <a:rPr lang="en-US" sz="2000" dirty="0" smtClean="0">
                <a:solidFill>
                  <a:schemeClr val="bg1"/>
                </a:solidFill>
                <a:latin typeface="Cambria" panose="02040503050406030204" pitchFamily="18" charset="0"/>
                <a:ea typeface="Cambria" panose="02040503050406030204" pitchFamily="18" charset="0"/>
              </a:rPr>
              <a:t>)</a:t>
            </a:r>
          </a:p>
          <a:p>
            <a:r>
              <a:rPr lang="en-US" sz="2000" dirty="0" smtClean="0">
                <a:solidFill>
                  <a:schemeClr val="bg1"/>
                </a:solidFill>
                <a:latin typeface="Cambria" panose="02040503050406030204" pitchFamily="18" charset="0"/>
                <a:ea typeface="Cambria" panose="02040503050406030204" pitchFamily="18" charset="0"/>
              </a:rPr>
              <a:t>{</a:t>
            </a:r>
          </a:p>
          <a:p>
            <a:r>
              <a:rPr lang="en-US" sz="2000" dirty="0" smtClean="0">
                <a:solidFill>
                  <a:schemeClr val="bg1"/>
                </a:solidFill>
                <a:latin typeface="Cambria" panose="02040503050406030204" pitchFamily="18" charset="0"/>
                <a:ea typeface="Cambria" panose="02040503050406030204" pitchFamily="18" charset="0"/>
              </a:rPr>
              <a:t> </a:t>
            </a:r>
            <a:r>
              <a:rPr lang="en-US" sz="2000" dirty="0">
                <a:solidFill>
                  <a:schemeClr val="bg1"/>
                </a:solidFill>
                <a:latin typeface="Cambria" panose="02040503050406030204" pitchFamily="18" charset="0"/>
                <a:ea typeface="Cambria" panose="02040503050406030204" pitchFamily="18" charset="0"/>
              </a:rPr>
              <a:t>echo "&lt;p style=\"font-family: $font; font-size: </a:t>
            </a:r>
            <a:r>
              <a:rPr lang="en-US" sz="2000" dirty="0" smtClean="0">
                <a:solidFill>
                  <a:schemeClr val="bg1"/>
                </a:solidFill>
                <a:latin typeface="Cambria" panose="02040503050406030204" pitchFamily="18" charset="0"/>
                <a:ea typeface="Cambria" panose="02040503050406030204" pitchFamily="18" charset="0"/>
              </a:rPr>
              <a:t>{$</a:t>
            </a:r>
            <a:r>
              <a:rPr lang="en-US" sz="2000" dirty="0">
                <a:solidFill>
                  <a:schemeClr val="bg1"/>
                </a:solidFill>
                <a:latin typeface="Cambria" panose="02040503050406030204" pitchFamily="18" charset="0"/>
                <a:ea typeface="Cambria" panose="02040503050406030204" pitchFamily="18" charset="0"/>
              </a:rPr>
              <a:t>size}</a:t>
            </a:r>
            <a:r>
              <a:rPr lang="en-US" sz="2000" dirty="0" err="1">
                <a:solidFill>
                  <a:schemeClr val="bg1"/>
                </a:solidFill>
                <a:latin typeface="Cambria" panose="02040503050406030204" pitchFamily="18" charset="0"/>
                <a:ea typeface="Cambria" panose="02040503050406030204" pitchFamily="18" charset="0"/>
              </a:rPr>
              <a:t>em</a:t>
            </a:r>
            <a:r>
              <a:rPr lang="en-US" sz="2000" dirty="0">
                <a:solidFill>
                  <a:schemeClr val="bg1"/>
                </a:solidFill>
                <a:latin typeface="Cambria" panose="02040503050406030204" pitchFamily="18" charset="0"/>
                <a:ea typeface="Cambria" panose="02040503050406030204" pitchFamily="18" charset="0"/>
              </a:rPr>
              <a:t>;\"&gt;</a:t>
            </a:r>
            <a:r>
              <a:rPr lang="en-US" sz="2000" dirty="0" smtClean="0">
                <a:solidFill>
                  <a:schemeClr val="bg1"/>
                </a:solidFill>
                <a:latin typeface="Cambria" panose="02040503050406030204" pitchFamily="18" charset="0"/>
                <a:ea typeface="Cambria" panose="02040503050406030204" pitchFamily="18" charset="0"/>
              </a:rPr>
              <a:t>Hello, world</a:t>
            </a:r>
            <a:r>
              <a:rPr lang="en-US" sz="2000" dirty="0">
                <a:solidFill>
                  <a:schemeClr val="bg1"/>
                </a:solidFill>
                <a:latin typeface="Cambria" panose="02040503050406030204" pitchFamily="18" charset="0"/>
                <a:ea typeface="Cambria" panose="02040503050406030204" pitchFamily="18" charset="0"/>
              </a:rPr>
              <a:t>!&lt;/p</a:t>
            </a:r>
            <a:r>
              <a:rPr lang="en-US" sz="2000" dirty="0" smtClean="0">
                <a:solidFill>
                  <a:schemeClr val="bg1"/>
                </a:solidFill>
                <a:latin typeface="Cambria" panose="02040503050406030204" pitchFamily="18" charset="0"/>
                <a:ea typeface="Cambria" panose="02040503050406030204" pitchFamily="18" charset="0"/>
              </a:rPr>
              <a:t>&gt;";</a:t>
            </a:r>
          </a:p>
          <a:p>
            <a:r>
              <a:rPr lang="en-US" sz="2000" dirty="0" smtClean="0">
                <a:solidFill>
                  <a:schemeClr val="bg1"/>
                </a:solidFill>
                <a:latin typeface="Cambria" panose="02040503050406030204" pitchFamily="18" charset="0"/>
                <a:ea typeface="Cambria" panose="02040503050406030204" pitchFamily="18" charset="0"/>
              </a:rPr>
              <a:t> </a:t>
            </a:r>
            <a:r>
              <a:rPr lang="en-US" sz="2000" dirty="0">
                <a:solidFill>
                  <a:schemeClr val="bg1"/>
                </a:solidFill>
                <a:latin typeface="Cambria" panose="02040503050406030204" pitchFamily="18" charset="0"/>
                <a:ea typeface="Cambria" panose="02040503050406030204" pitchFamily="18" charset="0"/>
              </a:rPr>
              <a:t>} </a:t>
            </a:r>
            <a:endParaRPr lang="en-US" sz="2000" dirty="0" smtClean="0">
              <a:solidFill>
                <a:schemeClr val="bg1"/>
              </a:solidFill>
              <a:latin typeface="Cambria" panose="02040503050406030204" pitchFamily="18" charset="0"/>
              <a:ea typeface="Cambria" panose="02040503050406030204" pitchFamily="18" charset="0"/>
            </a:endParaRPr>
          </a:p>
          <a:p>
            <a:r>
              <a:rPr lang="en-US" sz="2000" dirty="0" err="1" smtClean="0">
                <a:solidFill>
                  <a:schemeClr val="bg1"/>
                </a:solidFill>
                <a:latin typeface="Cambria" panose="02040503050406030204" pitchFamily="18" charset="0"/>
                <a:ea typeface="Cambria" panose="02040503050406030204" pitchFamily="18" charset="0"/>
              </a:rPr>
              <a:t>customFont</a:t>
            </a:r>
            <a:r>
              <a:rPr lang="en-US" sz="2000" dirty="0">
                <a:solidFill>
                  <a:schemeClr val="bg1"/>
                </a:solidFill>
                <a:latin typeface="Cambria" panose="02040503050406030204" pitchFamily="18" charset="0"/>
                <a:ea typeface="Cambria" panose="02040503050406030204" pitchFamily="18" charset="0"/>
              </a:rPr>
              <a:t>("Arial", 2); </a:t>
            </a:r>
            <a:endParaRPr lang="en-US" sz="2000" dirty="0" smtClean="0">
              <a:solidFill>
                <a:schemeClr val="bg1"/>
              </a:solidFill>
              <a:latin typeface="Cambria" panose="02040503050406030204" pitchFamily="18" charset="0"/>
              <a:ea typeface="Cambria" panose="02040503050406030204" pitchFamily="18" charset="0"/>
            </a:endParaRPr>
          </a:p>
          <a:p>
            <a:r>
              <a:rPr lang="en-US" sz="2000" dirty="0" err="1" smtClean="0">
                <a:solidFill>
                  <a:schemeClr val="bg1"/>
                </a:solidFill>
                <a:latin typeface="Cambria" panose="02040503050406030204" pitchFamily="18" charset="0"/>
                <a:ea typeface="Cambria" panose="02040503050406030204" pitchFamily="18" charset="0"/>
              </a:rPr>
              <a:t>customFont</a:t>
            </a:r>
            <a:r>
              <a:rPr lang="en-US" sz="2000" dirty="0">
                <a:solidFill>
                  <a:schemeClr val="bg1"/>
                </a:solidFill>
                <a:latin typeface="Cambria" panose="02040503050406030204" pitchFamily="18" charset="0"/>
                <a:ea typeface="Cambria" panose="02040503050406030204" pitchFamily="18" charset="0"/>
              </a:rPr>
              <a:t>("Times", 3); </a:t>
            </a:r>
            <a:endParaRPr lang="en-US" sz="2000" dirty="0" smtClean="0">
              <a:solidFill>
                <a:schemeClr val="bg1"/>
              </a:solidFill>
              <a:latin typeface="Cambria" panose="02040503050406030204" pitchFamily="18" charset="0"/>
              <a:ea typeface="Cambria" panose="02040503050406030204" pitchFamily="18" charset="0"/>
            </a:endParaRPr>
          </a:p>
          <a:p>
            <a:r>
              <a:rPr lang="en-US" sz="2000" dirty="0" err="1" smtClean="0">
                <a:solidFill>
                  <a:schemeClr val="bg1"/>
                </a:solidFill>
                <a:latin typeface="Cambria" panose="02040503050406030204" pitchFamily="18" charset="0"/>
                <a:ea typeface="Cambria" panose="02040503050406030204" pitchFamily="18" charset="0"/>
              </a:rPr>
              <a:t>customFont</a:t>
            </a:r>
            <a:r>
              <a:rPr lang="en-US" sz="2000" dirty="0">
                <a:solidFill>
                  <a:schemeClr val="bg1"/>
                </a:solidFill>
                <a:latin typeface="Cambria" panose="02040503050406030204" pitchFamily="18" charset="0"/>
                <a:ea typeface="Cambria" panose="02040503050406030204" pitchFamily="18" charset="0"/>
              </a:rPr>
              <a:t>("Courier"); </a:t>
            </a:r>
            <a:endParaRPr lang="en-US" sz="2000" dirty="0" smtClean="0">
              <a:solidFill>
                <a:schemeClr val="bg1"/>
              </a:solidFill>
              <a:latin typeface="Cambria" panose="02040503050406030204" pitchFamily="18" charset="0"/>
              <a:ea typeface="Cambria" panose="02040503050406030204" pitchFamily="18" charset="0"/>
            </a:endParaRPr>
          </a:p>
          <a:p>
            <a:r>
              <a:rPr lang="en-US" sz="2000" dirty="0" smtClean="0">
                <a:solidFill>
                  <a:schemeClr val="bg1"/>
                </a:solidFill>
                <a:latin typeface="Cambria" panose="02040503050406030204" pitchFamily="18" charset="0"/>
                <a:ea typeface="Cambria" panose="02040503050406030204" pitchFamily="18" charset="0"/>
              </a:rPr>
              <a:t>?&gt;</a:t>
            </a:r>
            <a:endParaRPr lang="en-US" sz="2000" dirty="0">
              <a:solidFill>
                <a:schemeClr val="bg1"/>
              </a:solidFill>
              <a:latin typeface="Cambria" panose="02040503050406030204" pitchFamily="18" charset="0"/>
              <a:ea typeface="Cambria" panose="02040503050406030204" pitchFamily="18" charset="0"/>
            </a:endParaRPr>
          </a:p>
        </p:txBody>
      </p:sp>
      <p:sp>
        <p:nvSpPr>
          <p:cNvPr id="11" name="Rectangle 10"/>
          <p:cNvSpPr/>
          <p:nvPr/>
        </p:nvSpPr>
        <p:spPr>
          <a:xfrm>
            <a:off x="664877" y="2416950"/>
            <a:ext cx="1197444" cy="400110"/>
          </a:xfrm>
          <a:prstGeom prst="rect">
            <a:avLst/>
          </a:prstGeom>
        </p:spPr>
        <p:txBody>
          <a:bodyPr wrap="none">
            <a:spAutoFit/>
          </a:bodyPr>
          <a:lstStyle/>
          <a:p>
            <a:r>
              <a:rPr lang="en-US" sz="2000" b="1" dirty="0">
                <a:solidFill>
                  <a:schemeClr val="bg1"/>
                </a:solidFill>
                <a:latin typeface="Cambria" panose="02040503050406030204" pitchFamily="18" charset="0"/>
                <a:ea typeface="Calibri" panose="020F0502020204030204" pitchFamily="34" charset="0"/>
                <a:cs typeface="Segoe UI" panose="020B0502040204020203" pitchFamily="34" charset="0"/>
              </a:rPr>
              <a:t>Example</a:t>
            </a:r>
            <a:endParaRPr lang="en-US" sz="2000" b="1" dirty="0">
              <a:solidFill>
                <a:schemeClr val="bg1"/>
              </a:solidFill>
            </a:endParaRPr>
          </a:p>
        </p:txBody>
      </p:sp>
      <p:pic>
        <p:nvPicPr>
          <p:cNvPr id="12" name="Picture 11"/>
          <p:cNvPicPr>
            <a:picLocks noChangeAspect="1"/>
          </p:cNvPicPr>
          <p:nvPr/>
        </p:nvPicPr>
        <p:blipFill>
          <a:blip r:embed="rId2"/>
          <a:stretch>
            <a:fillRect/>
          </a:stretch>
        </p:blipFill>
        <p:spPr>
          <a:xfrm>
            <a:off x="8333982" y="2903721"/>
            <a:ext cx="3057525" cy="2152650"/>
          </a:xfrm>
          <a:prstGeom prst="rect">
            <a:avLst/>
          </a:prstGeom>
        </p:spPr>
      </p:pic>
      <p:sp>
        <p:nvSpPr>
          <p:cNvPr id="13" name="Rectangle 12"/>
          <p:cNvSpPr/>
          <p:nvPr/>
        </p:nvSpPr>
        <p:spPr>
          <a:xfrm>
            <a:off x="8114348" y="2240890"/>
            <a:ext cx="1299452" cy="400110"/>
          </a:xfrm>
          <a:prstGeom prst="rect">
            <a:avLst/>
          </a:prstGeom>
        </p:spPr>
        <p:txBody>
          <a:bodyPr wrap="square">
            <a:spAutoFit/>
          </a:bodyPr>
          <a:lstStyle/>
          <a:p>
            <a:r>
              <a:rPr lang="en-US" sz="2000" b="1" dirty="0">
                <a:solidFill>
                  <a:schemeClr val="bg1"/>
                </a:solidFill>
                <a:latin typeface="Cambria" panose="02040503050406030204" pitchFamily="18" charset="0"/>
                <a:ea typeface="Calibri" panose="020F0502020204030204" pitchFamily="34" charset="0"/>
                <a:cs typeface="Segoe UI" panose="020B0502040204020203" pitchFamily="34" charset="0"/>
              </a:rPr>
              <a:t>Output</a:t>
            </a:r>
            <a:endParaRPr lang="en-US" sz="2000" b="1" dirty="0">
              <a:solidFill>
                <a:schemeClr val="bg1"/>
              </a:solidFill>
            </a:endParaRPr>
          </a:p>
        </p:txBody>
      </p:sp>
    </p:spTree>
    <p:extLst>
      <p:ext uri="{BB962C8B-B14F-4D97-AF65-F5344CB8AC3E}">
        <p14:creationId xmlns:p14="http://schemas.microsoft.com/office/powerpoint/2010/main" val="1902613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Image result for thank you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259" y="1927314"/>
            <a:ext cx="5950040" cy="2850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0216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Problem - Solution.potx" id="{618825C9-7A5B-4FD0-8173-05FBE0DDE387}" vid="{0970E009-9DDA-4822-A7D1-BB4C8516F0AC}"/>
    </a:ext>
  </a:extLst>
</a:theme>
</file>

<file path=docProps/app.xml><?xml version="1.0" encoding="utf-8"?>
<Properties xmlns="http://schemas.openxmlformats.org/officeDocument/2006/extended-properties" xmlns:vt="http://schemas.openxmlformats.org/officeDocument/2006/docPropsVTypes">
  <Template>Problemsolution cycle </Template>
  <TotalTime>0</TotalTime>
  <Words>579</Words>
  <Application>Microsoft Office PowerPoint</Application>
  <PresentationFormat>Widescreen</PresentationFormat>
  <Paragraphs>93</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Cambria</vt:lpstr>
      <vt:lpstr>Courier New</vt:lpstr>
      <vt:lpstr>Segoe UI</vt:lpstr>
      <vt:lpstr>Trebuchet MS</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2019-04-13T04:08:57Z</dcterms:created>
  <dcterms:modified xsi:type="dcterms:W3CDTF">2019-04-13T05:54:11Z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2018-08-20T22:55:44.5188046Z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