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Open Sans" panose="020B0606030504020204" pitchFamily="3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19" d="100"/>
          <a:sy n="119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6076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869525"/>
            <a:ext cx="7556421" cy="12401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Understanding High Availability and Multi-AZ Architectures in AWS</a:t>
            </a:r>
            <a:endParaRPr lang="en-US" sz="3900" dirty="0"/>
          </a:p>
        </p:txBody>
      </p:sp>
      <p:sp>
        <p:nvSpPr>
          <p:cNvPr id="4" name="Text 1"/>
          <p:cNvSpPr/>
          <p:nvPr/>
        </p:nvSpPr>
        <p:spPr>
          <a:xfrm>
            <a:off x="793790" y="4407337"/>
            <a:ext cx="7556421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comprehensive guide for cloud engineers on implementing resilient architectures across AWS Availability Zones to ensure maximum uptime and reliability for your critical applications.</a:t>
            </a:r>
            <a:endParaRPr lang="en-US" sz="15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59299"/>
            <a:ext cx="6238518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Summary and Key Takeaways</a:t>
            </a:r>
            <a:endParaRPr lang="en-US" sz="3900" dirty="0"/>
          </a:p>
        </p:txBody>
      </p:sp>
      <p:sp>
        <p:nvSpPr>
          <p:cNvPr id="3" name="Shape 1"/>
          <p:cNvSpPr/>
          <p:nvPr/>
        </p:nvSpPr>
        <p:spPr>
          <a:xfrm>
            <a:off x="793790" y="2200275"/>
            <a:ext cx="446484" cy="446484"/>
          </a:xfrm>
          <a:prstGeom prst="roundRect">
            <a:avLst>
              <a:gd name="adj" fmla="val 18670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868204" y="2237482"/>
            <a:ext cx="297656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1</a:t>
            </a:r>
            <a:endParaRPr lang="en-US" sz="2300" dirty="0"/>
          </a:p>
        </p:txBody>
      </p:sp>
      <p:sp>
        <p:nvSpPr>
          <p:cNvPr id="5" name="Text 3"/>
          <p:cNvSpPr/>
          <p:nvPr/>
        </p:nvSpPr>
        <p:spPr>
          <a:xfrm>
            <a:off x="1438632" y="2268498"/>
            <a:ext cx="3031569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High Availability Foundation</a:t>
            </a:r>
            <a:endParaRPr lang="en-US" sz="1950" dirty="0"/>
          </a:p>
        </p:txBody>
      </p:sp>
      <p:sp>
        <p:nvSpPr>
          <p:cNvPr id="6" name="Text 4"/>
          <p:cNvSpPr/>
          <p:nvPr/>
        </p:nvSpPr>
        <p:spPr>
          <a:xfrm>
            <a:off x="1438632" y="2777014"/>
            <a:ext cx="5634514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AWS provides </a:t>
            </a:r>
            <a:r>
              <a:rPr lang="en-US" sz="1550" b="1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Multi-AZ architectures</a:t>
            </a: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as a core design pattern for ensuring system uptime and reliability.</a:t>
            </a:r>
            <a:endParaRPr lang="en-US" sz="1550" dirty="0"/>
          </a:p>
        </p:txBody>
      </p:sp>
      <p:sp>
        <p:nvSpPr>
          <p:cNvPr id="7" name="Shape 5"/>
          <p:cNvSpPr/>
          <p:nvPr/>
        </p:nvSpPr>
        <p:spPr>
          <a:xfrm>
            <a:off x="793790" y="3808928"/>
            <a:ext cx="446484" cy="446484"/>
          </a:xfrm>
          <a:prstGeom prst="roundRect">
            <a:avLst>
              <a:gd name="adj" fmla="val 18670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6"/>
          <p:cNvSpPr/>
          <p:nvPr/>
        </p:nvSpPr>
        <p:spPr>
          <a:xfrm>
            <a:off x="868204" y="3846135"/>
            <a:ext cx="297656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2</a:t>
            </a:r>
            <a:endParaRPr lang="en-US" sz="2300" dirty="0"/>
          </a:p>
        </p:txBody>
      </p:sp>
      <p:sp>
        <p:nvSpPr>
          <p:cNvPr id="9" name="Text 7"/>
          <p:cNvSpPr/>
          <p:nvPr/>
        </p:nvSpPr>
        <p:spPr>
          <a:xfrm>
            <a:off x="1438632" y="3877151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Key Services for HA</a:t>
            </a:r>
            <a:endParaRPr lang="en-US" sz="1950" dirty="0"/>
          </a:p>
        </p:txBody>
      </p:sp>
      <p:sp>
        <p:nvSpPr>
          <p:cNvPr id="10" name="Text 8"/>
          <p:cNvSpPr/>
          <p:nvPr/>
        </p:nvSpPr>
        <p:spPr>
          <a:xfrm>
            <a:off x="1438632" y="4385667"/>
            <a:ext cx="5634514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Implement </a:t>
            </a:r>
            <a:r>
              <a:rPr lang="en-US" sz="1550" b="1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Auto Scaling</a:t>
            </a: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</a:t>
            </a:r>
            <a:r>
              <a:rPr lang="en-US" sz="1550" b="1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Load Balancing</a:t>
            </a: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and </a:t>
            </a:r>
            <a:r>
              <a:rPr lang="en-US" sz="1550" b="1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managed services</a:t>
            </a: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to build fault-tolerant, highly available systems.</a:t>
            </a:r>
            <a:endParaRPr lang="en-US" sz="1550" dirty="0"/>
          </a:p>
        </p:txBody>
      </p:sp>
      <p:sp>
        <p:nvSpPr>
          <p:cNvPr id="11" name="Shape 9"/>
          <p:cNvSpPr/>
          <p:nvPr/>
        </p:nvSpPr>
        <p:spPr>
          <a:xfrm>
            <a:off x="793790" y="5417582"/>
            <a:ext cx="446484" cy="446484"/>
          </a:xfrm>
          <a:prstGeom prst="roundRect">
            <a:avLst>
              <a:gd name="adj" fmla="val 18670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 10"/>
          <p:cNvSpPr/>
          <p:nvPr/>
        </p:nvSpPr>
        <p:spPr>
          <a:xfrm>
            <a:off x="868204" y="5454789"/>
            <a:ext cx="297656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3</a:t>
            </a:r>
            <a:endParaRPr lang="en-US" sz="2300" dirty="0"/>
          </a:p>
        </p:txBody>
      </p:sp>
      <p:sp>
        <p:nvSpPr>
          <p:cNvPr id="13" name="Text 11"/>
          <p:cNvSpPr/>
          <p:nvPr/>
        </p:nvSpPr>
        <p:spPr>
          <a:xfrm>
            <a:off x="1438632" y="5485805"/>
            <a:ext cx="2799874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Advanced Implementation</a:t>
            </a:r>
            <a:endParaRPr lang="en-US" sz="1950" dirty="0"/>
          </a:p>
        </p:txBody>
      </p:sp>
      <p:sp>
        <p:nvSpPr>
          <p:cNvPr id="14" name="Text 12"/>
          <p:cNvSpPr/>
          <p:nvPr/>
        </p:nvSpPr>
        <p:spPr>
          <a:xfrm>
            <a:off x="1438632" y="5994321"/>
            <a:ext cx="5634514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Consider multi-region architectures for global applications requiring disaster recovery capabilities beyond what Multi-AZ provides.</a:t>
            </a:r>
            <a:endParaRPr lang="en-US" sz="1550" dirty="0"/>
          </a:p>
        </p:txBody>
      </p:sp>
      <p:sp>
        <p:nvSpPr>
          <p:cNvPr id="15" name="Text 13"/>
          <p:cNvSpPr/>
          <p:nvPr/>
        </p:nvSpPr>
        <p:spPr>
          <a:xfrm>
            <a:off x="7564874" y="2155627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Next Steps:</a:t>
            </a:r>
            <a:endParaRPr lang="en-US" sz="1550" dirty="0"/>
          </a:p>
        </p:txBody>
      </p:sp>
      <p:sp>
        <p:nvSpPr>
          <p:cNvPr id="16" name="Text 14"/>
          <p:cNvSpPr/>
          <p:nvPr/>
        </p:nvSpPr>
        <p:spPr>
          <a:xfrm>
            <a:off x="7564874" y="2651760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Review your current AWS architecture for HA gaps</a:t>
            </a:r>
            <a:endParaRPr lang="en-US" sz="1550" dirty="0"/>
          </a:p>
        </p:txBody>
      </p:sp>
      <p:sp>
        <p:nvSpPr>
          <p:cNvPr id="17" name="Text 15"/>
          <p:cNvSpPr/>
          <p:nvPr/>
        </p:nvSpPr>
        <p:spPr>
          <a:xfrm>
            <a:off x="7564874" y="3038713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Implement Multi-AZ for critical production workloads</a:t>
            </a:r>
            <a:endParaRPr lang="en-US" sz="1550" dirty="0"/>
          </a:p>
        </p:txBody>
      </p:sp>
      <p:sp>
        <p:nvSpPr>
          <p:cNvPr id="18" name="Text 16"/>
          <p:cNvSpPr/>
          <p:nvPr/>
        </p:nvSpPr>
        <p:spPr>
          <a:xfrm>
            <a:off x="7564874" y="3425666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Set up proper monitoring and testing for failover scenarios</a:t>
            </a:r>
            <a:endParaRPr lang="en-US" sz="15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40331" y="508992"/>
            <a:ext cx="6086713" cy="5784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550"/>
              </a:lnSpc>
              <a:buNone/>
            </a:pPr>
            <a:r>
              <a:rPr lang="en-US" sz="36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What is High Availability (HA)?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740331" y="1531620"/>
            <a:ext cx="6349127" cy="8886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High Availability means ensuring that an application or service is continuously operational </a:t>
            </a:r>
            <a:r>
              <a:rPr lang="en-US" sz="1450" b="1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with minimal downtime</a:t>
            </a:r>
            <a:r>
              <a:rPr lang="en-US" sz="14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even in the event of hardware or infrastructure failure.</a:t>
            </a:r>
            <a:endParaRPr lang="en-US" sz="1450" dirty="0"/>
          </a:p>
        </p:txBody>
      </p:sp>
      <p:sp>
        <p:nvSpPr>
          <p:cNvPr id="4" name="Text 2"/>
          <p:cNvSpPr/>
          <p:nvPr/>
        </p:nvSpPr>
        <p:spPr>
          <a:xfrm>
            <a:off x="740331" y="2586871"/>
            <a:ext cx="6349127" cy="5924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 AWS, HA is achieved by deploying resources in a </a:t>
            </a:r>
            <a:r>
              <a:rPr lang="en-US" sz="1450" b="1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redundant and distributed manner</a:t>
            </a:r>
            <a:r>
              <a:rPr lang="en-US" sz="14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— often across </a:t>
            </a:r>
            <a:r>
              <a:rPr lang="en-US" sz="1450" b="1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multiple Availability Zones (AZs)</a:t>
            </a:r>
            <a:r>
              <a:rPr lang="en-US" sz="14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  <a:endParaRPr lang="en-US" sz="14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8563" y="1573292"/>
            <a:ext cx="6349127" cy="529506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7548563" y="7076599"/>
            <a:ext cx="6349127" cy="8886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High availability systems are designed to automatically recover from failures with little or no human intervention, maintaining service continuity.</a:t>
            </a:r>
            <a:endParaRPr lang="en-US" sz="14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159907"/>
            <a:ext cx="7186732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What are Availability Zones (AZs)?</a:t>
            </a:r>
            <a:endParaRPr lang="en-US" sz="3900" dirty="0"/>
          </a:p>
        </p:txBody>
      </p:sp>
      <p:sp>
        <p:nvSpPr>
          <p:cNvPr id="4" name="Shape 1"/>
          <p:cNvSpPr/>
          <p:nvPr/>
        </p:nvSpPr>
        <p:spPr>
          <a:xfrm>
            <a:off x="6280190" y="2375297"/>
            <a:ext cx="3679031" cy="2416731"/>
          </a:xfrm>
          <a:prstGeom prst="roundRect">
            <a:avLst>
              <a:gd name="adj" fmla="val 4540"/>
            </a:avLst>
          </a:prstGeom>
          <a:solidFill>
            <a:srgbClr val="FFFCF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Shape 2"/>
          <p:cNvSpPr/>
          <p:nvPr/>
        </p:nvSpPr>
        <p:spPr>
          <a:xfrm>
            <a:off x="6280190" y="2352437"/>
            <a:ext cx="3679031" cy="91440"/>
          </a:xfrm>
          <a:prstGeom prst="roundRect">
            <a:avLst>
              <a:gd name="adj" fmla="val 91163"/>
            </a:avLst>
          </a:prstGeom>
          <a:solidFill>
            <a:srgbClr val="835E5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3"/>
          <p:cNvSpPr/>
          <p:nvPr/>
        </p:nvSpPr>
        <p:spPr>
          <a:xfrm>
            <a:off x="7822049" y="2077641"/>
            <a:ext cx="595313" cy="595313"/>
          </a:xfrm>
          <a:prstGeom prst="roundRect">
            <a:avLst>
              <a:gd name="adj" fmla="val 153600"/>
            </a:avLst>
          </a:prstGeom>
          <a:solidFill>
            <a:srgbClr val="835E5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Text 4"/>
          <p:cNvSpPr/>
          <p:nvPr/>
        </p:nvSpPr>
        <p:spPr>
          <a:xfrm>
            <a:off x="8000643" y="2226469"/>
            <a:ext cx="238125" cy="297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FFFFFF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1</a:t>
            </a:r>
            <a:endParaRPr lang="en-US" sz="1850" dirty="0"/>
          </a:p>
        </p:txBody>
      </p:sp>
      <p:sp>
        <p:nvSpPr>
          <p:cNvPr id="8" name="Text 5"/>
          <p:cNvSpPr/>
          <p:nvPr/>
        </p:nvSpPr>
        <p:spPr>
          <a:xfrm>
            <a:off x="6501408" y="2871430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Data Centers</a:t>
            </a:r>
            <a:endParaRPr lang="en-US" sz="1950" dirty="0"/>
          </a:p>
        </p:txBody>
      </p:sp>
      <p:sp>
        <p:nvSpPr>
          <p:cNvPr id="9" name="Text 6"/>
          <p:cNvSpPr/>
          <p:nvPr/>
        </p:nvSpPr>
        <p:spPr>
          <a:xfrm>
            <a:off x="6501408" y="3300651"/>
            <a:ext cx="3236595" cy="12701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 Availability Zone consists of one or more data centers within a region, with dedicated power and networking.</a:t>
            </a:r>
            <a:endParaRPr lang="en-US" sz="1550" dirty="0"/>
          </a:p>
        </p:txBody>
      </p:sp>
      <p:sp>
        <p:nvSpPr>
          <p:cNvPr id="10" name="Shape 7"/>
          <p:cNvSpPr/>
          <p:nvPr/>
        </p:nvSpPr>
        <p:spPr>
          <a:xfrm>
            <a:off x="10157579" y="2375297"/>
            <a:ext cx="3679031" cy="2416731"/>
          </a:xfrm>
          <a:prstGeom prst="roundRect">
            <a:avLst>
              <a:gd name="adj" fmla="val 4540"/>
            </a:avLst>
          </a:prstGeom>
          <a:solidFill>
            <a:srgbClr val="FFFCF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Shape 8"/>
          <p:cNvSpPr/>
          <p:nvPr/>
        </p:nvSpPr>
        <p:spPr>
          <a:xfrm>
            <a:off x="10157579" y="2352437"/>
            <a:ext cx="3679031" cy="91440"/>
          </a:xfrm>
          <a:prstGeom prst="roundRect">
            <a:avLst>
              <a:gd name="adj" fmla="val 91163"/>
            </a:avLst>
          </a:prstGeom>
          <a:solidFill>
            <a:srgbClr val="835E5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Shape 9"/>
          <p:cNvSpPr/>
          <p:nvPr/>
        </p:nvSpPr>
        <p:spPr>
          <a:xfrm>
            <a:off x="11699438" y="2077641"/>
            <a:ext cx="595313" cy="595313"/>
          </a:xfrm>
          <a:prstGeom prst="roundRect">
            <a:avLst>
              <a:gd name="adj" fmla="val 153600"/>
            </a:avLst>
          </a:prstGeom>
          <a:solidFill>
            <a:srgbClr val="835E5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Text 10"/>
          <p:cNvSpPr/>
          <p:nvPr/>
        </p:nvSpPr>
        <p:spPr>
          <a:xfrm>
            <a:off x="11878032" y="2226469"/>
            <a:ext cx="238125" cy="297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FFFFFF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2</a:t>
            </a:r>
            <a:endParaRPr lang="en-US" sz="1850" dirty="0"/>
          </a:p>
        </p:txBody>
      </p:sp>
      <p:sp>
        <p:nvSpPr>
          <p:cNvPr id="14" name="Text 11"/>
          <p:cNvSpPr/>
          <p:nvPr/>
        </p:nvSpPr>
        <p:spPr>
          <a:xfrm>
            <a:off x="10378797" y="2871430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Isolation</a:t>
            </a:r>
            <a:endParaRPr lang="en-US" sz="1950" dirty="0"/>
          </a:p>
        </p:txBody>
      </p:sp>
      <p:sp>
        <p:nvSpPr>
          <p:cNvPr id="15" name="Text 12"/>
          <p:cNvSpPr/>
          <p:nvPr/>
        </p:nvSpPr>
        <p:spPr>
          <a:xfrm>
            <a:off x="10378797" y="3300651"/>
            <a:ext cx="3236595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Each AZ is physically </a:t>
            </a:r>
            <a:r>
              <a:rPr lang="en-US" sz="1550" b="1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isolated</a:t>
            </a: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from failures in other AZs but </a:t>
            </a:r>
            <a:r>
              <a:rPr lang="en-US" sz="1550" b="1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connected via low-latency links</a:t>
            </a: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  <a:endParaRPr lang="en-US" sz="1550" dirty="0"/>
          </a:p>
        </p:txBody>
      </p:sp>
      <p:sp>
        <p:nvSpPr>
          <p:cNvPr id="16" name="Shape 13"/>
          <p:cNvSpPr/>
          <p:nvPr/>
        </p:nvSpPr>
        <p:spPr>
          <a:xfrm>
            <a:off x="6280190" y="5288042"/>
            <a:ext cx="7556421" cy="1781651"/>
          </a:xfrm>
          <a:prstGeom prst="roundRect">
            <a:avLst>
              <a:gd name="adj" fmla="val 6159"/>
            </a:avLst>
          </a:prstGeom>
          <a:solidFill>
            <a:srgbClr val="FFFCF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7" name="Shape 14"/>
          <p:cNvSpPr/>
          <p:nvPr/>
        </p:nvSpPr>
        <p:spPr>
          <a:xfrm>
            <a:off x="6280190" y="5265182"/>
            <a:ext cx="7556421" cy="91440"/>
          </a:xfrm>
          <a:prstGeom prst="roundRect">
            <a:avLst>
              <a:gd name="adj" fmla="val 91163"/>
            </a:avLst>
          </a:prstGeom>
          <a:solidFill>
            <a:srgbClr val="835E5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8" name="Shape 15"/>
          <p:cNvSpPr/>
          <p:nvPr/>
        </p:nvSpPr>
        <p:spPr>
          <a:xfrm>
            <a:off x="9760744" y="4990386"/>
            <a:ext cx="595313" cy="595313"/>
          </a:xfrm>
          <a:prstGeom prst="roundRect">
            <a:avLst>
              <a:gd name="adj" fmla="val 153600"/>
            </a:avLst>
          </a:prstGeom>
          <a:solidFill>
            <a:srgbClr val="835E5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9" name="Text 16"/>
          <p:cNvSpPr/>
          <p:nvPr/>
        </p:nvSpPr>
        <p:spPr>
          <a:xfrm>
            <a:off x="9939338" y="5139214"/>
            <a:ext cx="238125" cy="297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FFFFFF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3</a:t>
            </a:r>
            <a:endParaRPr lang="en-US" sz="1850" dirty="0"/>
          </a:p>
        </p:txBody>
      </p:sp>
      <p:sp>
        <p:nvSpPr>
          <p:cNvPr id="20" name="Text 17"/>
          <p:cNvSpPr/>
          <p:nvPr/>
        </p:nvSpPr>
        <p:spPr>
          <a:xfrm>
            <a:off x="6501408" y="5784175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Mumbai Example</a:t>
            </a:r>
            <a:endParaRPr lang="en-US" sz="1950" dirty="0"/>
          </a:p>
        </p:txBody>
      </p:sp>
      <p:sp>
        <p:nvSpPr>
          <p:cNvPr id="21" name="Text 18"/>
          <p:cNvSpPr/>
          <p:nvPr/>
        </p:nvSpPr>
        <p:spPr>
          <a:xfrm>
            <a:off x="6501408" y="6213396"/>
            <a:ext cx="7113984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 the AWS </a:t>
            </a:r>
            <a:r>
              <a:rPr lang="en-US" sz="1550" b="1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Mumbai Region</a:t>
            </a: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there are </a:t>
            </a:r>
            <a:r>
              <a:rPr lang="en-US" sz="1550" b="1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multiple AZs</a:t>
            </a: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(e.g., ap-south-1a, ap-south-1b, ap-south-1c).</a:t>
            </a:r>
            <a:endParaRPr lang="en-US" sz="15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60458"/>
            <a:ext cx="11145560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High Availability using Multi-AZ Architecture in AWS</a:t>
            </a:r>
            <a:endParaRPr lang="en-US" sz="3900" dirty="0"/>
          </a:p>
        </p:txBody>
      </p:sp>
      <p:sp>
        <p:nvSpPr>
          <p:cNvPr id="3" name="Text 1"/>
          <p:cNvSpPr/>
          <p:nvPr/>
        </p:nvSpPr>
        <p:spPr>
          <a:xfrm>
            <a:off x="793790" y="2777371"/>
            <a:ext cx="13042821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Multi-AZ = Deploying components across two or more AZs within a region.</a:t>
            </a:r>
            <a:endParaRPr lang="en-US" sz="1550" dirty="0"/>
          </a:p>
        </p:txBody>
      </p:sp>
      <p:sp>
        <p:nvSpPr>
          <p:cNvPr id="4" name="Shape 2"/>
          <p:cNvSpPr/>
          <p:nvPr/>
        </p:nvSpPr>
        <p:spPr>
          <a:xfrm>
            <a:off x="793790" y="3318153"/>
            <a:ext cx="6422231" cy="1476256"/>
          </a:xfrm>
          <a:prstGeom prst="roundRect">
            <a:avLst>
              <a:gd name="adj" fmla="val 5647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3"/>
          <p:cNvSpPr/>
          <p:nvPr/>
        </p:nvSpPr>
        <p:spPr>
          <a:xfrm>
            <a:off x="999768" y="3524131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Fault Isolation</a:t>
            </a:r>
            <a:endParaRPr lang="en-US" sz="1950" dirty="0"/>
          </a:p>
        </p:txBody>
      </p:sp>
      <p:sp>
        <p:nvSpPr>
          <p:cNvPr id="6" name="Text 4"/>
          <p:cNvSpPr/>
          <p:nvPr/>
        </p:nvSpPr>
        <p:spPr>
          <a:xfrm>
            <a:off x="999768" y="3953351"/>
            <a:ext cx="6010275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Problems in one AZ won't affect resources in other AZs, protecting against data center-level failures.</a:t>
            </a:r>
            <a:endParaRPr lang="en-US" sz="1550" dirty="0"/>
          </a:p>
        </p:txBody>
      </p:sp>
      <p:sp>
        <p:nvSpPr>
          <p:cNvPr id="7" name="Shape 5"/>
          <p:cNvSpPr/>
          <p:nvPr/>
        </p:nvSpPr>
        <p:spPr>
          <a:xfrm>
            <a:off x="7414379" y="3318153"/>
            <a:ext cx="6422231" cy="1476256"/>
          </a:xfrm>
          <a:prstGeom prst="roundRect">
            <a:avLst>
              <a:gd name="adj" fmla="val 5647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6"/>
          <p:cNvSpPr/>
          <p:nvPr/>
        </p:nvSpPr>
        <p:spPr>
          <a:xfrm>
            <a:off x="7620357" y="3524131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Minimal Downtime</a:t>
            </a:r>
            <a:endParaRPr lang="en-US" sz="1950" dirty="0"/>
          </a:p>
        </p:txBody>
      </p:sp>
      <p:sp>
        <p:nvSpPr>
          <p:cNvPr id="9" name="Text 7"/>
          <p:cNvSpPr/>
          <p:nvPr/>
        </p:nvSpPr>
        <p:spPr>
          <a:xfrm>
            <a:off x="7620357" y="3953351"/>
            <a:ext cx="6010275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Redundant deployment ensures continuous service even when an AZ experiences outages.</a:t>
            </a:r>
            <a:endParaRPr lang="en-US" sz="1550" dirty="0"/>
          </a:p>
        </p:txBody>
      </p:sp>
      <p:sp>
        <p:nvSpPr>
          <p:cNvPr id="10" name="Shape 8"/>
          <p:cNvSpPr/>
          <p:nvPr/>
        </p:nvSpPr>
        <p:spPr>
          <a:xfrm>
            <a:off x="793790" y="4992767"/>
            <a:ext cx="6422231" cy="1476256"/>
          </a:xfrm>
          <a:prstGeom prst="roundRect">
            <a:avLst>
              <a:gd name="adj" fmla="val 5647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9"/>
          <p:cNvSpPr/>
          <p:nvPr/>
        </p:nvSpPr>
        <p:spPr>
          <a:xfrm>
            <a:off x="999768" y="5198745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Disaster Resilience</a:t>
            </a:r>
            <a:endParaRPr lang="en-US" sz="1950" dirty="0"/>
          </a:p>
        </p:txBody>
      </p:sp>
      <p:sp>
        <p:nvSpPr>
          <p:cNvPr id="12" name="Text 10"/>
          <p:cNvSpPr/>
          <p:nvPr/>
        </p:nvSpPr>
        <p:spPr>
          <a:xfrm>
            <a:off x="999768" y="5627965"/>
            <a:ext cx="6010275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Withstand natural disasters, power outages, or hardware failures affecting a single location.</a:t>
            </a:r>
            <a:endParaRPr lang="en-US" sz="1550" dirty="0"/>
          </a:p>
        </p:txBody>
      </p:sp>
      <p:sp>
        <p:nvSpPr>
          <p:cNvPr id="13" name="Shape 11"/>
          <p:cNvSpPr/>
          <p:nvPr/>
        </p:nvSpPr>
        <p:spPr>
          <a:xfrm>
            <a:off x="7414379" y="4992767"/>
            <a:ext cx="6422231" cy="1476256"/>
          </a:xfrm>
          <a:prstGeom prst="roundRect">
            <a:avLst>
              <a:gd name="adj" fmla="val 5647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 12"/>
          <p:cNvSpPr/>
          <p:nvPr/>
        </p:nvSpPr>
        <p:spPr>
          <a:xfrm>
            <a:off x="7620357" y="5198745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Seamless Failover</a:t>
            </a:r>
            <a:endParaRPr lang="en-US" sz="1950" dirty="0"/>
          </a:p>
        </p:txBody>
      </p:sp>
      <p:sp>
        <p:nvSpPr>
          <p:cNvPr id="15" name="Text 13"/>
          <p:cNvSpPr/>
          <p:nvPr/>
        </p:nvSpPr>
        <p:spPr>
          <a:xfrm>
            <a:off x="7620357" y="5627965"/>
            <a:ext cx="6010275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Automatic redirection of traffic from impaired resources to healthy ones without user intervention.</a:t>
            </a:r>
            <a:endParaRPr lang="en-US" sz="15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24188"/>
            <a:ext cx="11101507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How AWS Services Use Multi-AZ for High Availability</a:t>
            </a:r>
            <a:endParaRPr lang="en-US" sz="3900" dirty="0"/>
          </a:p>
        </p:txBody>
      </p:sp>
      <p:sp>
        <p:nvSpPr>
          <p:cNvPr id="3" name="Shape 1"/>
          <p:cNvSpPr/>
          <p:nvPr/>
        </p:nvSpPr>
        <p:spPr>
          <a:xfrm>
            <a:off x="793790" y="2141101"/>
            <a:ext cx="13042821" cy="4964192"/>
          </a:xfrm>
          <a:prstGeom prst="roundRect">
            <a:avLst>
              <a:gd name="adj" fmla="val 1679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Shape 2"/>
          <p:cNvSpPr/>
          <p:nvPr/>
        </p:nvSpPr>
        <p:spPr>
          <a:xfrm>
            <a:off x="801410" y="2148721"/>
            <a:ext cx="13027581" cy="57090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3"/>
          <p:cNvSpPr/>
          <p:nvPr/>
        </p:nvSpPr>
        <p:spPr>
          <a:xfrm>
            <a:off x="999768" y="2275403"/>
            <a:ext cx="6113264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AWS Component</a:t>
            </a:r>
            <a:endParaRPr lang="en-US" sz="1550" dirty="0"/>
          </a:p>
        </p:txBody>
      </p:sp>
      <p:sp>
        <p:nvSpPr>
          <p:cNvPr id="6" name="Text 4"/>
          <p:cNvSpPr/>
          <p:nvPr/>
        </p:nvSpPr>
        <p:spPr>
          <a:xfrm>
            <a:off x="7517368" y="2275403"/>
            <a:ext cx="6113264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How it supports HA with Multi-AZ</a:t>
            </a:r>
            <a:endParaRPr lang="en-US" sz="1550" dirty="0"/>
          </a:p>
        </p:txBody>
      </p:sp>
      <p:sp>
        <p:nvSpPr>
          <p:cNvPr id="7" name="Shape 5"/>
          <p:cNvSpPr/>
          <p:nvPr/>
        </p:nvSpPr>
        <p:spPr>
          <a:xfrm>
            <a:off x="801410" y="2719626"/>
            <a:ext cx="13027581" cy="88844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6"/>
          <p:cNvSpPr/>
          <p:nvPr/>
        </p:nvSpPr>
        <p:spPr>
          <a:xfrm>
            <a:off x="999768" y="2846308"/>
            <a:ext cx="6113264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EC2 Auto Scaling</a:t>
            </a:r>
            <a:endParaRPr lang="en-US" sz="1550" dirty="0"/>
          </a:p>
        </p:txBody>
      </p:sp>
      <p:sp>
        <p:nvSpPr>
          <p:cNvPr id="9" name="Text 7"/>
          <p:cNvSpPr/>
          <p:nvPr/>
        </p:nvSpPr>
        <p:spPr>
          <a:xfrm>
            <a:off x="7517368" y="2846308"/>
            <a:ext cx="6113264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Launch instances in multiple AZs in an Auto Scaling Group with an ELB to reroute traffic.</a:t>
            </a:r>
            <a:endParaRPr lang="en-US" sz="1550" dirty="0"/>
          </a:p>
        </p:txBody>
      </p:sp>
      <p:sp>
        <p:nvSpPr>
          <p:cNvPr id="10" name="Shape 8"/>
          <p:cNvSpPr/>
          <p:nvPr/>
        </p:nvSpPr>
        <p:spPr>
          <a:xfrm>
            <a:off x="801410" y="3608070"/>
            <a:ext cx="13027581" cy="57090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9"/>
          <p:cNvSpPr/>
          <p:nvPr/>
        </p:nvSpPr>
        <p:spPr>
          <a:xfrm>
            <a:off x="999768" y="3734753"/>
            <a:ext cx="6113264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Elastic Load Balancer (ELB)</a:t>
            </a:r>
            <a:endParaRPr lang="en-US" sz="1550" dirty="0"/>
          </a:p>
        </p:txBody>
      </p:sp>
      <p:sp>
        <p:nvSpPr>
          <p:cNvPr id="12" name="Text 10"/>
          <p:cNvSpPr/>
          <p:nvPr/>
        </p:nvSpPr>
        <p:spPr>
          <a:xfrm>
            <a:off x="7517368" y="3734753"/>
            <a:ext cx="6113264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Distributes traffic across healthy targets in multiple AZs.</a:t>
            </a:r>
            <a:endParaRPr lang="en-US" sz="1550" dirty="0"/>
          </a:p>
        </p:txBody>
      </p:sp>
      <p:sp>
        <p:nvSpPr>
          <p:cNvPr id="13" name="Shape 11"/>
          <p:cNvSpPr/>
          <p:nvPr/>
        </p:nvSpPr>
        <p:spPr>
          <a:xfrm>
            <a:off x="801410" y="4178975"/>
            <a:ext cx="13027581" cy="88844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12"/>
          <p:cNvSpPr/>
          <p:nvPr/>
        </p:nvSpPr>
        <p:spPr>
          <a:xfrm>
            <a:off x="999768" y="4305657"/>
            <a:ext cx="6113264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Amazon RDS</a:t>
            </a:r>
            <a:endParaRPr lang="en-US" sz="1550" dirty="0"/>
          </a:p>
        </p:txBody>
      </p:sp>
      <p:sp>
        <p:nvSpPr>
          <p:cNvPr id="15" name="Text 13"/>
          <p:cNvSpPr/>
          <p:nvPr/>
        </p:nvSpPr>
        <p:spPr>
          <a:xfrm>
            <a:off x="7517368" y="4305657"/>
            <a:ext cx="6113264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Multi-AZ deployment</a:t>
            </a: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creates a standby replica in another AZ and automatically fails over.</a:t>
            </a:r>
            <a:endParaRPr lang="en-US" sz="1550" dirty="0"/>
          </a:p>
        </p:txBody>
      </p:sp>
      <p:sp>
        <p:nvSpPr>
          <p:cNvPr id="16" name="Shape 14"/>
          <p:cNvSpPr/>
          <p:nvPr/>
        </p:nvSpPr>
        <p:spPr>
          <a:xfrm>
            <a:off x="801410" y="5067419"/>
            <a:ext cx="13027581" cy="88844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7" name="Text 15"/>
          <p:cNvSpPr/>
          <p:nvPr/>
        </p:nvSpPr>
        <p:spPr>
          <a:xfrm>
            <a:off x="999768" y="5194102"/>
            <a:ext cx="6113264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Amazon S3</a:t>
            </a:r>
            <a:endParaRPr lang="en-US" sz="1550" dirty="0"/>
          </a:p>
        </p:txBody>
      </p:sp>
      <p:sp>
        <p:nvSpPr>
          <p:cNvPr id="18" name="Text 16"/>
          <p:cNvSpPr/>
          <p:nvPr/>
        </p:nvSpPr>
        <p:spPr>
          <a:xfrm>
            <a:off x="7517368" y="5194102"/>
            <a:ext cx="6113264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Designed for </a:t>
            </a:r>
            <a:r>
              <a:rPr lang="en-US" sz="1550" b="1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11 9's durability</a:t>
            </a: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with replication across multiple AZs automatically.</a:t>
            </a:r>
            <a:endParaRPr lang="en-US" sz="1550" dirty="0"/>
          </a:p>
        </p:txBody>
      </p:sp>
      <p:sp>
        <p:nvSpPr>
          <p:cNvPr id="19" name="Shape 17"/>
          <p:cNvSpPr/>
          <p:nvPr/>
        </p:nvSpPr>
        <p:spPr>
          <a:xfrm>
            <a:off x="801410" y="5955863"/>
            <a:ext cx="13027581" cy="57090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0" name="Text 18"/>
          <p:cNvSpPr/>
          <p:nvPr/>
        </p:nvSpPr>
        <p:spPr>
          <a:xfrm>
            <a:off x="999768" y="6082546"/>
            <a:ext cx="6113264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Amazon DynamoDB</a:t>
            </a:r>
            <a:endParaRPr lang="en-US" sz="1550" dirty="0"/>
          </a:p>
        </p:txBody>
      </p:sp>
      <p:sp>
        <p:nvSpPr>
          <p:cNvPr id="21" name="Text 19"/>
          <p:cNvSpPr/>
          <p:nvPr/>
        </p:nvSpPr>
        <p:spPr>
          <a:xfrm>
            <a:off x="7517368" y="6082546"/>
            <a:ext cx="6113264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Globally distributed with automatic </a:t>
            </a:r>
            <a:r>
              <a:rPr lang="en-US" sz="1550" b="1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multi-AZ replication</a:t>
            </a: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  <a:endParaRPr lang="en-US" sz="1550" dirty="0"/>
          </a:p>
        </p:txBody>
      </p:sp>
      <p:sp>
        <p:nvSpPr>
          <p:cNvPr id="22" name="Shape 20"/>
          <p:cNvSpPr/>
          <p:nvPr/>
        </p:nvSpPr>
        <p:spPr>
          <a:xfrm>
            <a:off x="801410" y="6526768"/>
            <a:ext cx="13027581" cy="57090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3" name="Text 21"/>
          <p:cNvSpPr/>
          <p:nvPr/>
        </p:nvSpPr>
        <p:spPr>
          <a:xfrm>
            <a:off x="999768" y="6653451"/>
            <a:ext cx="6113264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Amazon ECS/EKS</a:t>
            </a:r>
            <a:endParaRPr lang="en-US" sz="1550" dirty="0"/>
          </a:p>
        </p:txBody>
      </p:sp>
      <p:sp>
        <p:nvSpPr>
          <p:cNvPr id="24" name="Text 22"/>
          <p:cNvSpPr/>
          <p:nvPr/>
        </p:nvSpPr>
        <p:spPr>
          <a:xfrm>
            <a:off x="7517368" y="6653451"/>
            <a:ext cx="6113264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Cluster tasks or pods across AZs for fault tolerance.</a:t>
            </a:r>
            <a:endParaRPr lang="en-US" sz="15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29483"/>
            <a:ext cx="10287119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Example: High Availability Web App Architecture</a:t>
            </a:r>
            <a:endParaRPr lang="en-US" sz="39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1646396"/>
            <a:ext cx="992267" cy="119074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984415" y="1844754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Client</a:t>
            </a:r>
            <a:endParaRPr lang="en-US" sz="1950" dirty="0"/>
          </a:p>
        </p:txBody>
      </p:sp>
      <p:sp>
        <p:nvSpPr>
          <p:cNvPr id="5" name="Text 2"/>
          <p:cNvSpPr/>
          <p:nvPr/>
        </p:nvSpPr>
        <p:spPr>
          <a:xfrm>
            <a:off x="1984415" y="2273975"/>
            <a:ext cx="1185219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End users accessing the application from various locations</a:t>
            </a:r>
            <a:endParaRPr lang="en-US" sz="15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2837140"/>
            <a:ext cx="992267" cy="119074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984415" y="3035498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Amazon Route 53</a:t>
            </a:r>
            <a:endParaRPr lang="en-US" sz="1950" dirty="0"/>
          </a:p>
        </p:txBody>
      </p:sp>
      <p:sp>
        <p:nvSpPr>
          <p:cNvPr id="8" name="Text 4"/>
          <p:cNvSpPr/>
          <p:nvPr/>
        </p:nvSpPr>
        <p:spPr>
          <a:xfrm>
            <a:off x="1984415" y="3464719"/>
            <a:ext cx="1185219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DNS failover + geo latency routing for optimal user experience</a:t>
            </a:r>
            <a:endParaRPr lang="en-US" sz="15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4027884"/>
            <a:ext cx="992267" cy="119074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984415" y="4226243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Elastic Load Balancer</a:t>
            </a:r>
            <a:endParaRPr lang="en-US" sz="1950" dirty="0"/>
          </a:p>
        </p:txBody>
      </p:sp>
      <p:sp>
        <p:nvSpPr>
          <p:cNvPr id="11" name="Text 6"/>
          <p:cNvSpPr/>
          <p:nvPr/>
        </p:nvSpPr>
        <p:spPr>
          <a:xfrm>
            <a:off x="1984415" y="4655463"/>
            <a:ext cx="1185219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Distributes traffic across multiple AZs</a:t>
            </a:r>
            <a:endParaRPr lang="en-US" sz="15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5218628"/>
            <a:ext cx="992267" cy="119074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984415" y="5416987"/>
            <a:ext cx="3164086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EC2 Instances in Different AZs</a:t>
            </a:r>
            <a:endParaRPr lang="en-US" sz="1950" dirty="0"/>
          </a:p>
        </p:txBody>
      </p:sp>
      <p:sp>
        <p:nvSpPr>
          <p:cNvPr id="14" name="Text 8"/>
          <p:cNvSpPr/>
          <p:nvPr/>
        </p:nvSpPr>
        <p:spPr>
          <a:xfrm>
            <a:off x="1984415" y="5846207"/>
            <a:ext cx="1185219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EC2 Instance A, B, and C deployed across separate availability zones</a:t>
            </a:r>
            <a:endParaRPr lang="en-US" sz="155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790" y="6409373"/>
            <a:ext cx="992267" cy="1190744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1984415" y="6607731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Amazon RDS Multi-AZ</a:t>
            </a:r>
            <a:endParaRPr lang="en-US" sz="1950" dirty="0"/>
          </a:p>
        </p:txBody>
      </p:sp>
      <p:sp>
        <p:nvSpPr>
          <p:cNvPr id="17" name="Text 10"/>
          <p:cNvSpPr/>
          <p:nvPr/>
        </p:nvSpPr>
        <p:spPr>
          <a:xfrm>
            <a:off x="1984415" y="7036951"/>
            <a:ext cx="1185219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Primary DB with standby instance in a different AZ</a:t>
            </a:r>
            <a:endParaRPr lang="en-US" sz="15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5511" y="10758"/>
            <a:ext cx="6174889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869525"/>
            <a:ext cx="7556421" cy="12401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AWS Multi-AZ Architecture Visualization</a:t>
            </a:r>
            <a:endParaRPr lang="en-US" sz="3900" dirty="0"/>
          </a:p>
        </p:txBody>
      </p:sp>
      <p:sp>
        <p:nvSpPr>
          <p:cNvPr id="4" name="Text 1"/>
          <p:cNvSpPr/>
          <p:nvPr/>
        </p:nvSpPr>
        <p:spPr>
          <a:xfrm>
            <a:off x="793790" y="4407337"/>
            <a:ext cx="7556421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This comprehensive architecture demonstrates how AWS services work together across multiple Availability Zones to create a resilient infrastructure that can withstand various failure scenarios.</a:t>
            </a:r>
            <a:endParaRPr lang="en-US" sz="15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27810"/>
            <a:ext cx="9477970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Best Practices for AWS HA &amp; Multi-AZ Design</a:t>
            </a:r>
            <a:endParaRPr lang="en-US" sz="3900" dirty="0"/>
          </a:p>
        </p:txBody>
      </p:sp>
      <p:sp>
        <p:nvSpPr>
          <p:cNvPr id="3" name="Shape 1"/>
          <p:cNvSpPr/>
          <p:nvPr/>
        </p:nvSpPr>
        <p:spPr>
          <a:xfrm>
            <a:off x="793790" y="2544723"/>
            <a:ext cx="4215289" cy="2451973"/>
          </a:xfrm>
          <a:prstGeom prst="roundRect">
            <a:avLst>
              <a:gd name="adj" fmla="val 4475"/>
            </a:avLst>
          </a:prstGeom>
          <a:solidFill>
            <a:srgbClr val="FFFCFA"/>
          </a:solidFill>
          <a:ln w="22860">
            <a:solidFill>
              <a:srgbClr val="D1C8C6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Shape 2"/>
          <p:cNvSpPr/>
          <p:nvPr/>
        </p:nvSpPr>
        <p:spPr>
          <a:xfrm>
            <a:off x="770930" y="2544723"/>
            <a:ext cx="91440" cy="2451973"/>
          </a:xfrm>
          <a:prstGeom prst="roundRect">
            <a:avLst>
              <a:gd name="adj" fmla="val 91163"/>
            </a:avLst>
          </a:prstGeom>
          <a:solidFill>
            <a:srgbClr val="835E5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3"/>
          <p:cNvSpPr/>
          <p:nvPr/>
        </p:nvSpPr>
        <p:spPr>
          <a:xfrm>
            <a:off x="1083588" y="2765941"/>
            <a:ext cx="3388400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Deploy compute in at least 2 AZs</a:t>
            </a:r>
            <a:endParaRPr lang="en-US" sz="1950" dirty="0"/>
          </a:p>
        </p:txBody>
      </p:sp>
      <p:sp>
        <p:nvSpPr>
          <p:cNvPr id="6" name="Text 4"/>
          <p:cNvSpPr/>
          <p:nvPr/>
        </p:nvSpPr>
        <p:spPr>
          <a:xfrm>
            <a:off x="1083588" y="3195161"/>
            <a:ext cx="3704273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Avoids single point of failure by ensuring application continues running even if an entire AZ fails.</a:t>
            </a:r>
            <a:endParaRPr lang="en-US" sz="1550" dirty="0"/>
          </a:p>
        </p:txBody>
      </p:sp>
      <p:sp>
        <p:nvSpPr>
          <p:cNvPr id="7" name="Shape 5"/>
          <p:cNvSpPr/>
          <p:nvPr/>
        </p:nvSpPr>
        <p:spPr>
          <a:xfrm>
            <a:off x="5207437" y="2544723"/>
            <a:ext cx="4215408" cy="2451973"/>
          </a:xfrm>
          <a:prstGeom prst="roundRect">
            <a:avLst>
              <a:gd name="adj" fmla="val 4475"/>
            </a:avLst>
          </a:prstGeom>
          <a:solidFill>
            <a:srgbClr val="FFFCFA"/>
          </a:solidFill>
          <a:ln w="22860">
            <a:solidFill>
              <a:srgbClr val="D1C8C6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Shape 6"/>
          <p:cNvSpPr/>
          <p:nvPr/>
        </p:nvSpPr>
        <p:spPr>
          <a:xfrm>
            <a:off x="5184577" y="2544723"/>
            <a:ext cx="91440" cy="2451973"/>
          </a:xfrm>
          <a:prstGeom prst="roundRect">
            <a:avLst>
              <a:gd name="adj" fmla="val 91163"/>
            </a:avLst>
          </a:prstGeom>
          <a:solidFill>
            <a:srgbClr val="835E5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7"/>
          <p:cNvSpPr/>
          <p:nvPr/>
        </p:nvSpPr>
        <p:spPr>
          <a:xfrm>
            <a:off x="5497235" y="2765941"/>
            <a:ext cx="3704392" cy="6203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Use managed services where possible</a:t>
            </a:r>
            <a:endParaRPr lang="en-US" sz="1950" dirty="0"/>
          </a:p>
        </p:txBody>
      </p:sp>
      <p:sp>
        <p:nvSpPr>
          <p:cNvPr id="10" name="Text 8"/>
          <p:cNvSpPr/>
          <p:nvPr/>
        </p:nvSpPr>
        <p:spPr>
          <a:xfrm>
            <a:off x="5497235" y="3505319"/>
            <a:ext cx="3704392" cy="12701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Leverage built-in HA capabilities of services like RDS, DynamoDB, and Lambda to reduce operational overhead.</a:t>
            </a:r>
            <a:endParaRPr lang="en-US" sz="1550" dirty="0"/>
          </a:p>
        </p:txBody>
      </p:sp>
      <p:sp>
        <p:nvSpPr>
          <p:cNvPr id="11" name="Shape 9"/>
          <p:cNvSpPr/>
          <p:nvPr/>
        </p:nvSpPr>
        <p:spPr>
          <a:xfrm>
            <a:off x="9621203" y="2544723"/>
            <a:ext cx="4215289" cy="2451973"/>
          </a:xfrm>
          <a:prstGeom prst="roundRect">
            <a:avLst>
              <a:gd name="adj" fmla="val 4475"/>
            </a:avLst>
          </a:prstGeom>
          <a:solidFill>
            <a:srgbClr val="FFFCFA"/>
          </a:solidFill>
          <a:ln w="22860">
            <a:solidFill>
              <a:srgbClr val="D1C8C6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2" name="Shape 10"/>
          <p:cNvSpPr/>
          <p:nvPr/>
        </p:nvSpPr>
        <p:spPr>
          <a:xfrm>
            <a:off x="9598343" y="2544723"/>
            <a:ext cx="91440" cy="2451973"/>
          </a:xfrm>
          <a:prstGeom prst="roundRect">
            <a:avLst>
              <a:gd name="adj" fmla="val 91163"/>
            </a:avLst>
          </a:prstGeom>
          <a:solidFill>
            <a:srgbClr val="835E5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Text 11"/>
          <p:cNvSpPr/>
          <p:nvPr/>
        </p:nvSpPr>
        <p:spPr>
          <a:xfrm>
            <a:off x="9911001" y="2765941"/>
            <a:ext cx="3704273" cy="6203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Implement Route 53 failover routing</a:t>
            </a:r>
            <a:endParaRPr lang="en-US" sz="1950" dirty="0"/>
          </a:p>
        </p:txBody>
      </p:sp>
      <p:sp>
        <p:nvSpPr>
          <p:cNvPr id="14" name="Text 12"/>
          <p:cNvSpPr/>
          <p:nvPr/>
        </p:nvSpPr>
        <p:spPr>
          <a:xfrm>
            <a:off x="9911001" y="3505319"/>
            <a:ext cx="3704273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Automatically detects outages and reroutes DNS queries to healthy endpoints across regions.</a:t>
            </a:r>
            <a:endParaRPr lang="en-US" sz="1550" dirty="0"/>
          </a:p>
        </p:txBody>
      </p:sp>
      <p:sp>
        <p:nvSpPr>
          <p:cNvPr id="15" name="Shape 13"/>
          <p:cNvSpPr/>
          <p:nvPr/>
        </p:nvSpPr>
        <p:spPr>
          <a:xfrm>
            <a:off x="793790" y="5195054"/>
            <a:ext cx="6422112" cy="1506736"/>
          </a:xfrm>
          <a:prstGeom prst="roundRect">
            <a:avLst>
              <a:gd name="adj" fmla="val 7282"/>
            </a:avLst>
          </a:prstGeom>
          <a:solidFill>
            <a:srgbClr val="FFFCFA"/>
          </a:solidFill>
          <a:ln w="22860">
            <a:solidFill>
              <a:srgbClr val="D1C8C6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6" name="Shape 14"/>
          <p:cNvSpPr/>
          <p:nvPr/>
        </p:nvSpPr>
        <p:spPr>
          <a:xfrm>
            <a:off x="770930" y="5195054"/>
            <a:ext cx="91440" cy="1506736"/>
          </a:xfrm>
          <a:prstGeom prst="roundRect">
            <a:avLst>
              <a:gd name="adj" fmla="val 91163"/>
            </a:avLst>
          </a:prstGeom>
          <a:solidFill>
            <a:srgbClr val="835E5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7" name="Text 15"/>
          <p:cNvSpPr/>
          <p:nvPr/>
        </p:nvSpPr>
        <p:spPr>
          <a:xfrm>
            <a:off x="1083588" y="5416272"/>
            <a:ext cx="381321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Enable RDS Multi-AZ for production</a:t>
            </a:r>
            <a:endParaRPr lang="en-US" sz="1950" dirty="0"/>
          </a:p>
        </p:txBody>
      </p:sp>
      <p:sp>
        <p:nvSpPr>
          <p:cNvPr id="18" name="Text 16"/>
          <p:cNvSpPr/>
          <p:nvPr/>
        </p:nvSpPr>
        <p:spPr>
          <a:xfrm>
            <a:off x="1083588" y="5845493"/>
            <a:ext cx="5911096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Ensures automatic failover and minimal downtime during maintenance or infrastructure failures.</a:t>
            </a:r>
            <a:endParaRPr lang="en-US" sz="1550" dirty="0"/>
          </a:p>
        </p:txBody>
      </p:sp>
      <p:sp>
        <p:nvSpPr>
          <p:cNvPr id="19" name="Shape 17"/>
          <p:cNvSpPr/>
          <p:nvPr/>
        </p:nvSpPr>
        <p:spPr>
          <a:xfrm>
            <a:off x="7414260" y="5195054"/>
            <a:ext cx="6422231" cy="1506736"/>
          </a:xfrm>
          <a:prstGeom prst="roundRect">
            <a:avLst>
              <a:gd name="adj" fmla="val 7282"/>
            </a:avLst>
          </a:prstGeom>
          <a:solidFill>
            <a:srgbClr val="FFFCFA"/>
          </a:solidFill>
          <a:ln w="22860">
            <a:solidFill>
              <a:srgbClr val="D1C8C6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20" name="Shape 18"/>
          <p:cNvSpPr/>
          <p:nvPr/>
        </p:nvSpPr>
        <p:spPr>
          <a:xfrm>
            <a:off x="7391400" y="5195054"/>
            <a:ext cx="91440" cy="1506736"/>
          </a:xfrm>
          <a:prstGeom prst="roundRect">
            <a:avLst>
              <a:gd name="adj" fmla="val 91163"/>
            </a:avLst>
          </a:prstGeom>
          <a:solidFill>
            <a:srgbClr val="835E5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1" name="Text 19"/>
          <p:cNvSpPr/>
          <p:nvPr/>
        </p:nvSpPr>
        <p:spPr>
          <a:xfrm>
            <a:off x="7704058" y="5416272"/>
            <a:ext cx="3948827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Configure comprehensive monitoring</a:t>
            </a:r>
            <a:endParaRPr lang="en-US" sz="1950" dirty="0"/>
          </a:p>
        </p:txBody>
      </p:sp>
      <p:sp>
        <p:nvSpPr>
          <p:cNvPr id="22" name="Text 20"/>
          <p:cNvSpPr/>
          <p:nvPr/>
        </p:nvSpPr>
        <p:spPr>
          <a:xfrm>
            <a:off x="7704058" y="5845493"/>
            <a:ext cx="5911215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Set CloudWatch alarms for availability, latency, and health metrics to proactively address issues.</a:t>
            </a:r>
            <a:endParaRPr lang="en-US" sz="15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85950"/>
            <a:ext cx="5391150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Multi-AZ vs Multi-Region</a:t>
            </a:r>
            <a:endParaRPr lang="en-US" sz="3900" dirty="0"/>
          </a:p>
        </p:txBody>
      </p:sp>
      <p:sp>
        <p:nvSpPr>
          <p:cNvPr id="3" name="Shape 1"/>
          <p:cNvSpPr/>
          <p:nvPr/>
        </p:nvSpPr>
        <p:spPr>
          <a:xfrm>
            <a:off x="793790" y="2902863"/>
            <a:ext cx="13042821" cy="3440668"/>
          </a:xfrm>
          <a:prstGeom prst="roundRect">
            <a:avLst>
              <a:gd name="adj" fmla="val 2423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Shape 2"/>
          <p:cNvSpPr/>
          <p:nvPr/>
        </p:nvSpPr>
        <p:spPr>
          <a:xfrm>
            <a:off x="801410" y="2910483"/>
            <a:ext cx="13026271" cy="57090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3"/>
          <p:cNvSpPr/>
          <p:nvPr/>
        </p:nvSpPr>
        <p:spPr>
          <a:xfrm>
            <a:off x="1001197" y="3037165"/>
            <a:ext cx="3941088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Aspect</a:t>
            </a:r>
            <a:endParaRPr lang="en-US" sz="1550" dirty="0"/>
          </a:p>
        </p:txBody>
      </p:sp>
      <p:sp>
        <p:nvSpPr>
          <p:cNvPr id="6" name="Text 4"/>
          <p:cNvSpPr/>
          <p:nvPr/>
        </p:nvSpPr>
        <p:spPr>
          <a:xfrm>
            <a:off x="5346621" y="3037165"/>
            <a:ext cx="3937278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Multi-AZ</a:t>
            </a:r>
            <a:endParaRPr lang="en-US" sz="1550" dirty="0"/>
          </a:p>
        </p:txBody>
      </p:sp>
      <p:sp>
        <p:nvSpPr>
          <p:cNvPr id="7" name="Text 5"/>
          <p:cNvSpPr/>
          <p:nvPr/>
        </p:nvSpPr>
        <p:spPr>
          <a:xfrm>
            <a:off x="9688235" y="3037165"/>
            <a:ext cx="3941088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Multi-Region</a:t>
            </a:r>
            <a:endParaRPr lang="en-US" sz="1550" dirty="0"/>
          </a:p>
        </p:txBody>
      </p:sp>
      <p:sp>
        <p:nvSpPr>
          <p:cNvPr id="8" name="Shape 6"/>
          <p:cNvSpPr/>
          <p:nvPr/>
        </p:nvSpPr>
        <p:spPr>
          <a:xfrm>
            <a:off x="801410" y="3481388"/>
            <a:ext cx="13026271" cy="57090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7"/>
          <p:cNvSpPr/>
          <p:nvPr/>
        </p:nvSpPr>
        <p:spPr>
          <a:xfrm>
            <a:off x="1001197" y="3608070"/>
            <a:ext cx="3941088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Scope</a:t>
            </a:r>
            <a:endParaRPr lang="en-US" sz="1550" dirty="0"/>
          </a:p>
        </p:txBody>
      </p:sp>
      <p:sp>
        <p:nvSpPr>
          <p:cNvPr id="10" name="Text 8"/>
          <p:cNvSpPr/>
          <p:nvPr/>
        </p:nvSpPr>
        <p:spPr>
          <a:xfrm>
            <a:off x="5346621" y="3608070"/>
            <a:ext cx="3937278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Across AZs within a </a:t>
            </a:r>
            <a:r>
              <a:rPr lang="en-US" sz="1550" b="1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single region</a:t>
            </a:r>
            <a:endParaRPr lang="en-US" sz="1550" dirty="0"/>
          </a:p>
        </p:txBody>
      </p:sp>
      <p:sp>
        <p:nvSpPr>
          <p:cNvPr id="11" name="Text 9"/>
          <p:cNvSpPr/>
          <p:nvPr/>
        </p:nvSpPr>
        <p:spPr>
          <a:xfrm>
            <a:off x="9688235" y="3608070"/>
            <a:ext cx="3941088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Across </a:t>
            </a:r>
            <a:r>
              <a:rPr lang="en-US" sz="1550" b="1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multiple AWS regions</a:t>
            </a:r>
            <a:endParaRPr lang="en-US" sz="1550" dirty="0"/>
          </a:p>
        </p:txBody>
      </p:sp>
      <p:sp>
        <p:nvSpPr>
          <p:cNvPr id="12" name="Shape 10"/>
          <p:cNvSpPr/>
          <p:nvPr/>
        </p:nvSpPr>
        <p:spPr>
          <a:xfrm>
            <a:off x="801410" y="4052292"/>
            <a:ext cx="13026271" cy="57090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Text 11"/>
          <p:cNvSpPr/>
          <p:nvPr/>
        </p:nvSpPr>
        <p:spPr>
          <a:xfrm>
            <a:off x="1001197" y="4178975"/>
            <a:ext cx="3941088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Primary Purpose</a:t>
            </a:r>
            <a:endParaRPr lang="en-US" sz="1550" dirty="0"/>
          </a:p>
        </p:txBody>
      </p:sp>
      <p:sp>
        <p:nvSpPr>
          <p:cNvPr id="14" name="Text 12"/>
          <p:cNvSpPr/>
          <p:nvPr/>
        </p:nvSpPr>
        <p:spPr>
          <a:xfrm>
            <a:off x="5346621" y="4178975"/>
            <a:ext cx="3937278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High Availability &amp; Fault Tolerance</a:t>
            </a:r>
            <a:endParaRPr lang="en-US" sz="1550" dirty="0"/>
          </a:p>
        </p:txBody>
      </p:sp>
      <p:sp>
        <p:nvSpPr>
          <p:cNvPr id="15" name="Text 13"/>
          <p:cNvSpPr/>
          <p:nvPr/>
        </p:nvSpPr>
        <p:spPr>
          <a:xfrm>
            <a:off x="9688235" y="4178975"/>
            <a:ext cx="3941088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Disaster Recovery, Global Redundancy</a:t>
            </a:r>
            <a:endParaRPr lang="en-US" sz="1550" dirty="0"/>
          </a:p>
        </p:txBody>
      </p:sp>
      <p:sp>
        <p:nvSpPr>
          <p:cNvPr id="16" name="Shape 14"/>
          <p:cNvSpPr/>
          <p:nvPr/>
        </p:nvSpPr>
        <p:spPr>
          <a:xfrm>
            <a:off x="801410" y="4623197"/>
            <a:ext cx="13026271" cy="57090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7" name="Text 15"/>
          <p:cNvSpPr/>
          <p:nvPr/>
        </p:nvSpPr>
        <p:spPr>
          <a:xfrm>
            <a:off x="1001197" y="4749879"/>
            <a:ext cx="3941088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Latency</a:t>
            </a:r>
            <a:endParaRPr lang="en-US" sz="1550" dirty="0"/>
          </a:p>
        </p:txBody>
      </p:sp>
      <p:sp>
        <p:nvSpPr>
          <p:cNvPr id="18" name="Text 16"/>
          <p:cNvSpPr/>
          <p:nvPr/>
        </p:nvSpPr>
        <p:spPr>
          <a:xfrm>
            <a:off x="5346621" y="4749879"/>
            <a:ext cx="3937278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Low (intra-region links are fast)</a:t>
            </a:r>
            <a:endParaRPr lang="en-US" sz="1550" dirty="0"/>
          </a:p>
        </p:txBody>
      </p:sp>
      <p:sp>
        <p:nvSpPr>
          <p:cNvPr id="19" name="Text 17"/>
          <p:cNvSpPr/>
          <p:nvPr/>
        </p:nvSpPr>
        <p:spPr>
          <a:xfrm>
            <a:off x="9688235" y="4749879"/>
            <a:ext cx="3941088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Higher latency across continents</a:t>
            </a:r>
            <a:endParaRPr lang="en-US" sz="1550" dirty="0"/>
          </a:p>
        </p:txBody>
      </p:sp>
      <p:sp>
        <p:nvSpPr>
          <p:cNvPr id="20" name="Shape 18"/>
          <p:cNvSpPr/>
          <p:nvPr/>
        </p:nvSpPr>
        <p:spPr>
          <a:xfrm>
            <a:off x="801410" y="5194102"/>
            <a:ext cx="13026271" cy="57090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1" name="Text 19"/>
          <p:cNvSpPr/>
          <p:nvPr/>
        </p:nvSpPr>
        <p:spPr>
          <a:xfrm>
            <a:off x="1001197" y="5320784"/>
            <a:ext cx="3941088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Example</a:t>
            </a:r>
            <a:endParaRPr lang="en-US" sz="1550" dirty="0"/>
          </a:p>
        </p:txBody>
      </p:sp>
      <p:sp>
        <p:nvSpPr>
          <p:cNvPr id="22" name="Text 20"/>
          <p:cNvSpPr/>
          <p:nvPr/>
        </p:nvSpPr>
        <p:spPr>
          <a:xfrm>
            <a:off x="5346621" y="5320784"/>
            <a:ext cx="3937278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EC2 in ap-south-1a and ap-south-1b</a:t>
            </a:r>
            <a:endParaRPr lang="en-US" sz="1550" dirty="0"/>
          </a:p>
        </p:txBody>
      </p:sp>
      <p:sp>
        <p:nvSpPr>
          <p:cNvPr id="23" name="Text 21"/>
          <p:cNvSpPr/>
          <p:nvPr/>
        </p:nvSpPr>
        <p:spPr>
          <a:xfrm>
            <a:off x="9688235" y="5320784"/>
            <a:ext cx="3941088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EC2 in ap-south-1 and us-east-1</a:t>
            </a:r>
            <a:endParaRPr lang="en-US" sz="1550" dirty="0"/>
          </a:p>
        </p:txBody>
      </p:sp>
      <p:sp>
        <p:nvSpPr>
          <p:cNvPr id="24" name="Shape 22"/>
          <p:cNvSpPr/>
          <p:nvPr/>
        </p:nvSpPr>
        <p:spPr>
          <a:xfrm>
            <a:off x="801410" y="5765006"/>
            <a:ext cx="13026271" cy="57090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5" name="Text 23"/>
          <p:cNvSpPr/>
          <p:nvPr/>
        </p:nvSpPr>
        <p:spPr>
          <a:xfrm>
            <a:off x="1001197" y="5891689"/>
            <a:ext cx="3941088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Data Sovereignty</a:t>
            </a:r>
            <a:endParaRPr lang="en-US" sz="1550" dirty="0"/>
          </a:p>
        </p:txBody>
      </p:sp>
      <p:sp>
        <p:nvSpPr>
          <p:cNvPr id="26" name="Text 24"/>
          <p:cNvSpPr/>
          <p:nvPr/>
        </p:nvSpPr>
        <p:spPr>
          <a:xfrm>
            <a:off x="5346621" y="5891689"/>
            <a:ext cx="3937278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Data stays within same geographic region</a:t>
            </a:r>
            <a:endParaRPr lang="en-US" sz="1550" dirty="0"/>
          </a:p>
        </p:txBody>
      </p:sp>
      <p:sp>
        <p:nvSpPr>
          <p:cNvPr id="27" name="Text 25"/>
          <p:cNvSpPr/>
          <p:nvPr/>
        </p:nvSpPr>
        <p:spPr>
          <a:xfrm>
            <a:off x="9688235" y="5891689"/>
            <a:ext cx="3941088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Data may cross country boundaries</a:t>
            </a:r>
            <a:endParaRPr lang="en-US" sz="15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744</Words>
  <Application>Microsoft Macintosh PowerPoint</Application>
  <PresentationFormat>Custom</PresentationFormat>
  <Paragraphs>108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Open Sans</vt:lpstr>
      <vt:lpstr>Crimson Pro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Shefali Arora</cp:lastModifiedBy>
  <cp:revision>2</cp:revision>
  <dcterms:created xsi:type="dcterms:W3CDTF">2025-07-24T07:16:51Z</dcterms:created>
  <dcterms:modified xsi:type="dcterms:W3CDTF">2025-08-01T05:26:04Z</dcterms:modified>
</cp:coreProperties>
</file>