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9"/>
  </p:notesMasterIdLst>
  <p:sldIdLst>
    <p:sldId id="256" r:id="rId2"/>
    <p:sldId id="257" r:id="rId3"/>
    <p:sldId id="357" r:id="rId4"/>
    <p:sldId id="355" r:id="rId5"/>
    <p:sldId id="260" r:id="rId6"/>
    <p:sldId id="358" r:id="rId7"/>
    <p:sldId id="259" r:id="rId8"/>
    <p:sldId id="360" r:id="rId9"/>
    <p:sldId id="361" r:id="rId10"/>
    <p:sldId id="362" r:id="rId11"/>
    <p:sldId id="380" r:id="rId12"/>
    <p:sldId id="363" r:id="rId13"/>
    <p:sldId id="364" r:id="rId14"/>
    <p:sldId id="365" r:id="rId15"/>
    <p:sldId id="368" r:id="rId16"/>
    <p:sldId id="367" r:id="rId17"/>
    <p:sldId id="381" r:id="rId18"/>
    <p:sldId id="370" r:id="rId19"/>
    <p:sldId id="371" r:id="rId20"/>
    <p:sldId id="373" r:id="rId21"/>
    <p:sldId id="359" r:id="rId22"/>
    <p:sldId id="267" r:id="rId23"/>
    <p:sldId id="377" r:id="rId24"/>
    <p:sldId id="261" r:id="rId25"/>
    <p:sldId id="378" r:id="rId26"/>
    <p:sldId id="379" r:id="rId27"/>
    <p:sldId id="305" r:id="rId28"/>
  </p:sldIdLst>
  <p:sldSz cx="9144000" cy="5143500" type="screen16x9"/>
  <p:notesSz cx="6858000" cy="9144000"/>
  <p:embeddedFontLst>
    <p:embeddedFont>
      <p:font typeface="Albert Sans" pitchFamily="2" charset="77"/>
      <p:regular r:id="rId30"/>
      <p:bold r:id="rId31"/>
      <p:italic r:id="rId32"/>
      <p:boldItalic r:id="rId33"/>
    </p:embeddedFont>
    <p:embeddedFont>
      <p:font typeface="Anybody SemiBold" pitchFamily="2" charset="77"/>
      <p:regular r:id="rId34"/>
      <p:bold r:id="rId35"/>
      <p:italic r:id="rId36"/>
      <p:bold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B67B34-FB41-4633-8748-6156E5D7664B}">
  <a:tblStyle styleId="{1AB67B34-FB41-4633-8748-6156E5D766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8"/>
    <p:restoredTop sz="94828"/>
  </p:normalViewPr>
  <p:slideViewPr>
    <p:cSldViewPr snapToGrid="0">
      <p:cViewPr varScale="1">
        <p:scale>
          <a:sx n="153" d="100"/>
          <a:sy n="153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db0f9523d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db0f9523d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3318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9478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db0f9523dd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db0f9523dd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d0c7d16c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d0c7d16c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0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0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b0f9523dd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b0f9523dd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956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626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227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3074" name="Picture 2" descr="Kent Campus | Kent State University Kent State, one of ...">
            <a:extLst>
              <a:ext uri="{FF2B5EF4-FFF2-40B4-BE49-F238E27FC236}">
                <a16:creationId xmlns:a16="http://schemas.microsoft.com/office/drawing/2014/main" id="{D495F7A3-668F-EE8A-803A-1BCF29D106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112" y="4742056"/>
            <a:ext cx="802888" cy="40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 rot="5400000">
            <a:off x="4305500" y="308418"/>
            <a:ext cx="536400" cy="91476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33"/>
          <p:cNvGrpSpPr/>
          <p:nvPr/>
        </p:nvGrpSpPr>
        <p:grpSpPr>
          <a:xfrm>
            <a:off x="-571475" y="4622841"/>
            <a:ext cx="10286950" cy="527576"/>
            <a:chOff x="-100" y="4622841"/>
            <a:chExt cx="10286950" cy="527576"/>
          </a:xfrm>
        </p:grpSpPr>
        <p:pic>
          <p:nvPicPr>
            <p:cNvPr id="186" name="Google Shape;186;p33"/>
            <p:cNvPicPr preferRelativeResize="0"/>
            <p:nvPr/>
          </p:nvPicPr>
          <p:blipFill rotWithShape="1">
            <a:blip r:embed="rId2">
              <a:alphaModFix/>
            </a:blip>
            <a:srcRect l="73809" r="-2"/>
            <a:stretch/>
          </p:blipFill>
          <p:spPr>
            <a:xfrm rot="5400000">
              <a:off x="2307850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33"/>
            <p:cNvPicPr preferRelativeResize="0"/>
            <p:nvPr/>
          </p:nvPicPr>
          <p:blipFill rotWithShape="1">
            <a:blip r:embed="rId2">
              <a:alphaModFix/>
            </a:blip>
            <a:srcRect l="73809" t="-510" r="-2" b="510"/>
            <a:stretch/>
          </p:blipFill>
          <p:spPr>
            <a:xfrm rot="5400000">
              <a:off x="7451325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3800" y="-31800"/>
            <a:ext cx="9171600" cy="52071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040500" y="1761713"/>
            <a:ext cx="36657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20000" y="3765525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3" name="Google Shape;59;p13">
            <a:extLst>
              <a:ext uri="{FF2B5EF4-FFF2-40B4-BE49-F238E27FC236}">
                <a16:creationId xmlns:a16="http://schemas.microsoft.com/office/drawing/2014/main" id="{EFBFE1C4-9D90-0CA0-26E5-771E9F86C5D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68198" r="3"/>
          <a:stretch/>
        </p:blipFill>
        <p:spPr>
          <a:xfrm flipH="1">
            <a:off x="8683082" y="1"/>
            <a:ext cx="460915" cy="478759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80;p18">
            <a:extLst>
              <a:ext uri="{FF2B5EF4-FFF2-40B4-BE49-F238E27FC236}">
                <a16:creationId xmlns:a16="http://schemas.microsoft.com/office/drawing/2014/main" id="{6CE9D8B2-6BB5-11B1-7746-ABE60DFD0CC8}"/>
              </a:ext>
            </a:extLst>
          </p:cNvPr>
          <p:cNvSpPr/>
          <p:nvPr userDrawn="1"/>
        </p:nvSpPr>
        <p:spPr>
          <a:xfrm rot="10800000" flipH="1">
            <a:off x="8424000" y="-11999"/>
            <a:ext cx="402555" cy="481159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2812500" y="2725200"/>
            <a:ext cx="52398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2812500" y="3762301"/>
            <a:ext cx="52398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720000" y="3858588"/>
            <a:ext cx="45504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720000" y="854013"/>
            <a:ext cx="4550400" cy="29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83" name="Google Shape;83;p19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rot="10800000">
            <a:off x="8424000" y="-2"/>
            <a:ext cx="719998" cy="4817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subTitle" idx="1"/>
          </p:nvPr>
        </p:nvSpPr>
        <p:spPr>
          <a:xfrm>
            <a:off x="1669850" y="1649606"/>
            <a:ext cx="3579300" cy="51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ubTitle" idx="2"/>
          </p:nvPr>
        </p:nvSpPr>
        <p:spPr>
          <a:xfrm>
            <a:off x="1669825" y="2721932"/>
            <a:ext cx="3579300" cy="51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ubTitle" idx="3"/>
          </p:nvPr>
        </p:nvSpPr>
        <p:spPr>
          <a:xfrm>
            <a:off x="1669850" y="3794257"/>
            <a:ext cx="3579300" cy="51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97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title" idx="4"/>
          </p:nvPr>
        </p:nvSpPr>
        <p:spPr>
          <a:xfrm>
            <a:off x="1669838" y="3542127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title" idx="5"/>
          </p:nvPr>
        </p:nvSpPr>
        <p:spPr>
          <a:xfrm>
            <a:off x="1669836" y="2469801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title" idx="6"/>
          </p:nvPr>
        </p:nvSpPr>
        <p:spPr>
          <a:xfrm>
            <a:off x="1669840" y="1397475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ctrTitle"/>
          </p:nvPr>
        </p:nvSpPr>
        <p:spPr>
          <a:xfrm>
            <a:off x="2876775" y="947050"/>
            <a:ext cx="4892400" cy="13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subTitle" idx="1"/>
          </p:nvPr>
        </p:nvSpPr>
        <p:spPr>
          <a:xfrm>
            <a:off x="2876775" y="2196872"/>
            <a:ext cx="48924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subTitle" idx="2"/>
          </p:nvPr>
        </p:nvSpPr>
        <p:spPr>
          <a:xfrm>
            <a:off x="2876775" y="4123900"/>
            <a:ext cx="48924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pic>
        <p:nvPicPr>
          <p:cNvPr id="4" name="Picture 2" descr="Kent Campus | Kent State University Kent State, one of ...">
            <a:extLst>
              <a:ext uri="{FF2B5EF4-FFF2-40B4-BE49-F238E27FC236}">
                <a16:creationId xmlns:a16="http://schemas.microsoft.com/office/drawing/2014/main" id="{8028DB7E-9C28-BE40-D864-6841830C05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000" y="4783500"/>
            <a:ext cx="705132" cy="35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60" r:id="rId6"/>
    <p:sldLayoutId id="2147483665" r:id="rId7"/>
    <p:sldLayoutId id="2147483670" r:id="rId8"/>
    <p:sldLayoutId id="2147483677" r:id="rId9"/>
    <p:sldLayoutId id="2147483678" r:id="rId10"/>
    <p:sldLayoutId id="214748367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khaledsherif22/e-commerce-shipping-data/noteboo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dirty="0"/>
              <a:t>ON-TIME OR DELAYED SHIPMENT PREDICTION USING MACHINE LEARNING METHODS 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99" name="Google Shape;199;p37"/>
          <p:cNvSpPr txBox="1">
            <a:spLocks noGrp="1"/>
          </p:cNvSpPr>
          <p:nvPr>
            <p:ph type="subTitle" idx="1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By: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Ajeet </a:t>
            </a:r>
            <a:r>
              <a:rPr lang="en-US" sz="1200" b="1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Sandela</a:t>
            </a:r>
            <a:r>
              <a:rPr lang="en-US" sz="12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200" b="1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Dutt</a:t>
            </a:r>
            <a:r>
              <a:rPr lang="en-US" sz="12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Thakkar, </a:t>
            </a:r>
            <a:r>
              <a:rPr lang="en-US" sz="1200" b="1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Namrah</a:t>
            </a:r>
            <a:r>
              <a:rPr lang="en-US" sz="12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Ahmed, &amp; Shefali Gupta</a:t>
            </a:r>
            <a:endParaRPr sz="1050" dirty="0"/>
          </a:p>
        </p:txBody>
      </p:sp>
      <p:cxnSp>
        <p:nvCxnSpPr>
          <p:cNvPr id="200" name="Google Shape;200;p37"/>
          <p:cNvCxnSpPr/>
          <p:nvPr/>
        </p:nvCxnSpPr>
        <p:spPr>
          <a:xfrm>
            <a:off x="2468800" y="3562475"/>
            <a:ext cx="596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1" name="Google Shape;201;p37"/>
          <p:cNvGrpSpPr/>
          <p:nvPr/>
        </p:nvGrpSpPr>
        <p:grpSpPr>
          <a:xfrm>
            <a:off x="8222574" y="355031"/>
            <a:ext cx="402866" cy="369933"/>
            <a:chOff x="6985538" y="307000"/>
            <a:chExt cx="1545325" cy="1419000"/>
          </a:xfrm>
        </p:grpSpPr>
        <p:sp>
          <p:nvSpPr>
            <p:cNvPr id="202" name="Google Shape;202;p37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7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7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7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7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7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8" name="Google Shape;2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435" y="0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EF91-875C-0216-06C9-B93F2E8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445025"/>
            <a:ext cx="7978727" cy="572700"/>
          </a:xfrm>
        </p:spPr>
        <p:txBody>
          <a:bodyPr/>
          <a:lstStyle/>
          <a:p>
            <a:r>
              <a:rPr lang="en-US" sz="2400" dirty="0"/>
              <a:t>Feature Selection through Statistical Techniques –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Categorical Variables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BB8B5BE-1300-F0E2-E950-2D261C21C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893" y="1846574"/>
            <a:ext cx="3534457" cy="303171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F059F0-2A37-B4E6-3CE0-1B6FCB301C18}"/>
              </a:ext>
            </a:extLst>
          </p:cNvPr>
          <p:cNvSpPr/>
          <p:nvPr/>
        </p:nvSpPr>
        <p:spPr>
          <a:xfrm>
            <a:off x="2732893" y="1558038"/>
            <a:ext cx="2031151" cy="288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Chi-squared test</a:t>
            </a:r>
          </a:p>
        </p:txBody>
      </p:sp>
    </p:spTree>
    <p:extLst>
      <p:ext uri="{BB962C8B-B14F-4D97-AF65-F5344CB8AC3E}">
        <p14:creationId xmlns:p14="http://schemas.microsoft.com/office/powerpoint/2010/main" val="2387880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1F9C-FBA5-70C3-7E37-8F2D3A56C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9" y="469127"/>
            <a:ext cx="7704000" cy="572700"/>
          </a:xfrm>
        </p:spPr>
        <p:txBody>
          <a:bodyPr/>
          <a:lstStyle/>
          <a:p>
            <a:r>
              <a:rPr lang="en-US" sz="2400" dirty="0"/>
              <a:t>Selecting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6 Features </a:t>
            </a:r>
            <a:r>
              <a:rPr lang="en-US" sz="2400" dirty="0"/>
              <a:t>using Correlation, ANOVA, Stepwise Regression, and Chi-Square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451146-2D93-8B65-AC11-48C70B8E7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389417"/>
              </p:ext>
            </p:extLst>
          </p:nvPr>
        </p:nvGraphicFramePr>
        <p:xfrm>
          <a:off x="2294907" y="2012160"/>
          <a:ext cx="3872285" cy="1963969"/>
        </p:xfrm>
        <a:graphic>
          <a:graphicData uri="http://schemas.openxmlformats.org/drawingml/2006/table">
            <a:tbl>
              <a:tblPr/>
              <a:tblGrid>
                <a:gridCol w="654438">
                  <a:extLst>
                    <a:ext uri="{9D8B030D-6E8A-4147-A177-3AD203B41FA5}">
                      <a16:colId xmlns:a16="http://schemas.microsoft.com/office/drawing/2014/main" val="270327746"/>
                    </a:ext>
                  </a:extLst>
                </a:gridCol>
                <a:gridCol w="706557">
                  <a:extLst>
                    <a:ext uri="{9D8B030D-6E8A-4147-A177-3AD203B41FA5}">
                      <a16:colId xmlns:a16="http://schemas.microsoft.com/office/drawing/2014/main" val="1582791267"/>
                    </a:ext>
                  </a:extLst>
                </a:gridCol>
                <a:gridCol w="628578">
                  <a:extLst>
                    <a:ext uri="{9D8B030D-6E8A-4147-A177-3AD203B41FA5}">
                      <a16:colId xmlns:a16="http://schemas.microsoft.com/office/drawing/2014/main" val="3466133467"/>
                    </a:ext>
                  </a:extLst>
                </a:gridCol>
                <a:gridCol w="734663">
                  <a:extLst>
                    <a:ext uri="{9D8B030D-6E8A-4147-A177-3AD203B41FA5}">
                      <a16:colId xmlns:a16="http://schemas.microsoft.com/office/drawing/2014/main" val="1891521720"/>
                    </a:ext>
                  </a:extLst>
                </a:gridCol>
                <a:gridCol w="598530">
                  <a:extLst>
                    <a:ext uri="{9D8B030D-6E8A-4147-A177-3AD203B41FA5}">
                      <a16:colId xmlns:a16="http://schemas.microsoft.com/office/drawing/2014/main" val="4262963177"/>
                    </a:ext>
                  </a:extLst>
                </a:gridCol>
                <a:gridCol w="549519">
                  <a:extLst>
                    <a:ext uri="{9D8B030D-6E8A-4147-A177-3AD203B41FA5}">
                      <a16:colId xmlns:a16="http://schemas.microsoft.com/office/drawing/2014/main" val="3867749711"/>
                    </a:ext>
                  </a:extLst>
                </a:gridCol>
              </a:tblGrid>
              <a:tr h="58003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Customer</a:t>
                      </a:r>
                    </a:p>
                    <a:p>
                      <a:pPr algn="ctr" fontAlgn="base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care calls</a:t>
                      </a:r>
                      <a:r>
                        <a:rPr lang="en-US" sz="7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Cost of the Product</a:t>
                      </a:r>
                      <a:r>
                        <a:rPr lang="en-US" sz="7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Prior </a:t>
                      </a:r>
                    </a:p>
                    <a:p>
                      <a:pPr algn="ctr" fontAlgn="base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purchases</a:t>
                      </a:r>
                      <a:r>
                        <a:rPr lang="en-US" sz="7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Product</a:t>
                      </a:r>
                    </a:p>
                    <a:p>
                      <a:pPr algn="ctr" fontAlgn="base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Importance</a:t>
                      </a:r>
                      <a:r>
                        <a:rPr lang="en-US" sz="7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Discount</a:t>
                      </a:r>
                    </a:p>
                    <a:p>
                      <a:pPr algn="ctr" fontAlgn="base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offered</a:t>
                      </a:r>
                      <a:r>
                        <a:rPr lang="en-US" sz="7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Weight</a:t>
                      </a:r>
                    </a:p>
                    <a:p>
                      <a:pPr algn="ctr" fontAlgn="base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in </a:t>
                      </a:r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gms</a:t>
                      </a:r>
                      <a:r>
                        <a:rPr lang="en-US" sz="7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244946"/>
                  </a:ext>
                </a:extLst>
              </a:tr>
              <a:tr h="34598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low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1233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095192"/>
                  </a:ext>
                </a:extLst>
              </a:tr>
              <a:tr h="34598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216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low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59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3088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80846"/>
                  </a:ext>
                </a:extLst>
              </a:tr>
              <a:tr h="34598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183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low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48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3374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701680"/>
                  </a:ext>
                </a:extLst>
              </a:tr>
              <a:tr h="34598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176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medium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1177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16738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04855A3-9955-F2F3-F30A-0E6F5B228D20}"/>
              </a:ext>
            </a:extLst>
          </p:cNvPr>
          <p:cNvSpPr/>
          <p:nvPr/>
        </p:nvSpPr>
        <p:spPr>
          <a:xfrm>
            <a:off x="2294907" y="1723624"/>
            <a:ext cx="2031151" cy="288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Table 1: Set 1 – 6 Features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05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EF91-875C-0216-06C9-B93F2E8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34" y="0"/>
            <a:ext cx="7978727" cy="572700"/>
          </a:xfrm>
        </p:spPr>
        <p:txBody>
          <a:bodyPr/>
          <a:lstStyle/>
          <a:p>
            <a:r>
              <a:rPr lang="en-US" sz="2400" dirty="0"/>
              <a:t>Selecting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7 Features </a:t>
            </a:r>
            <a:r>
              <a:rPr lang="en-US" sz="2400" dirty="0"/>
              <a:t>using PCA and Random Forest</a:t>
            </a:r>
          </a:p>
        </p:txBody>
      </p:sp>
      <p:pic>
        <p:nvPicPr>
          <p:cNvPr id="9218" name="Picture 2" descr="A list of items with numbers and letters&#10;&#10;Description automatically generated">
            <a:extLst>
              <a:ext uri="{FF2B5EF4-FFF2-40B4-BE49-F238E27FC236}">
                <a16:creationId xmlns:a16="http://schemas.microsoft.com/office/drawing/2014/main" id="{58693005-11F9-1CF5-09BC-44744420F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38" y="2976401"/>
            <a:ext cx="2669025" cy="205938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A graph with numbers and text&#10;&#10;Description automatically generated">
            <a:extLst>
              <a:ext uri="{FF2B5EF4-FFF2-40B4-BE49-F238E27FC236}">
                <a16:creationId xmlns:a16="http://schemas.microsoft.com/office/drawing/2014/main" id="{059F0480-361D-A017-72A9-4C45235CB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762" y="2994971"/>
            <a:ext cx="3179181" cy="204081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8ABF082-F636-434C-A08C-B89391FDBB82}"/>
              </a:ext>
            </a:extLst>
          </p:cNvPr>
          <p:cNvSpPr/>
          <p:nvPr/>
        </p:nvSpPr>
        <p:spPr>
          <a:xfrm>
            <a:off x="503738" y="2687865"/>
            <a:ext cx="2031151" cy="288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PCA Importance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C51BC1-29BE-3F01-4CDE-4B07167D8746}"/>
              </a:ext>
            </a:extLst>
          </p:cNvPr>
          <p:cNvSpPr/>
          <p:nvPr/>
        </p:nvSpPr>
        <p:spPr>
          <a:xfrm>
            <a:off x="4407762" y="2687865"/>
            <a:ext cx="2031151" cy="288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Random Forest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BE2BB6-E417-6748-DD89-CEF6AA30A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04925"/>
              </p:ext>
            </p:extLst>
          </p:nvPr>
        </p:nvGraphicFramePr>
        <p:xfrm>
          <a:off x="503738" y="1272722"/>
          <a:ext cx="4324350" cy="128016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664984096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1564405786"/>
                    </a:ext>
                  </a:extLst>
                </a:gridCol>
                <a:gridCol w="598749">
                  <a:extLst>
                    <a:ext uri="{9D8B030D-6E8A-4147-A177-3AD203B41FA5}">
                      <a16:colId xmlns:a16="http://schemas.microsoft.com/office/drawing/2014/main" val="1835700299"/>
                    </a:ext>
                  </a:extLst>
                </a:gridCol>
                <a:gridCol w="628153">
                  <a:extLst>
                    <a:ext uri="{9D8B030D-6E8A-4147-A177-3AD203B41FA5}">
                      <a16:colId xmlns:a16="http://schemas.microsoft.com/office/drawing/2014/main" val="2797496572"/>
                    </a:ext>
                  </a:extLst>
                </a:gridCol>
                <a:gridCol w="572494">
                  <a:extLst>
                    <a:ext uri="{9D8B030D-6E8A-4147-A177-3AD203B41FA5}">
                      <a16:colId xmlns:a16="http://schemas.microsoft.com/office/drawing/2014/main" val="3557983925"/>
                    </a:ext>
                  </a:extLst>
                </a:gridCol>
                <a:gridCol w="572494">
                  <a:extLst>
                    <a:ext uri="{9D8B030D-6E8A-4147-A177-3AD203B41FA5}">
                      <a16:colId xmlns:a16="http://schemas.microsoft.com/office/drawing/2014/main" val="1789296022"/>
                    </a:ext>
                  </a:extLst>
                </a:gridCol>
                <a:gridCol w="571335">
                  <a:extLst>
                    <a:ext uri="{9D8B030D-6E8A-4147-A177-3AD203B41FA5}">
                      <a16:colId xmlns:a16="http://schemas.microsoft.com/office/drawing/2014/main" val="37127729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Customer care calls​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Cost of the </a:t>
                      </a:r>
                    </a:p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Product​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Prior</a:t>
                      </a:r>
                    </a:p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 purchases​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Product </a:t>
                      </a:r>
                    </a:p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importance​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Discount offered​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Weight </a:t>
                      </a:r>
                    </a:p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in </a:t>
                      </a:r>
                      <a:r>
                        <a:rPr lang="en-US" sz="7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gms</a:t>
                      </a: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Customer</a:t>
                      </a:r>
                    </a:p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rating​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618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4​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177​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3​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low​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44​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1233​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2​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1449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4​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216​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2​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low​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59​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3088​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5​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153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2​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183​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4​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low​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48​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3374​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2​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22112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3​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176​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4​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medium​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10​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1177​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3​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59408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4FC20B4-8C51-B55E-A727-9CF01C102651}"/>
              </a:ext>
            </a:extLst>
          </p:cNvPr>
          <p:cNvSpPr/>
          <p:nvPr/>
        </p:nvSpPr>
        <p:spPr>
          <a:xfrm>
            <a:off x="503738" y="984186"/>
            <a:ext cx="2031151" cy="288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Table 2: Set 2 – 7 Features​</a:t>
            </a:r>
          </a:p>
        </p:txBody>
      </p:sp>
    </p:spTree>
    <p:extLst>
      <p:ext uri="{BB962C8B-B14F-4D97-AF65-F5344CB8AC3E}">
        <p14:creationId xmlns:p14="http://schemas.microsoft.com/office/powerpoint/2010/main" val="2161221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EF91-875C-0216-06C9-B93F2E8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28" y="0"/>
            <a:ext cx="7978727" cy="572700"/>
          </a:xfrm>
        </p:spPr>
        <p:txBody>
          <a:bodyPr/>
          <a:lstStyle/>
          <a:p>
            <a:r>
              <a:rPr lang="en-US" sz="2400" dirty="0"/>
              <a:t>Selecting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4 Features </a:t>
            </a:r>
            <a:r>
              <a:rPr lang="en-US" sz="2400" dirty="0"/>
              <a:t>using PCA and Random Forest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ABF082-F636-434C-A08C-B89391FDBB82}"/>
              </a:ext>
            </a:extLst>
          </p:cNvPr>
          <p:cNvSpPr/>
          <p:nvPr/>
        </p:nvSpPr>
        <p:spPr>
          <a:xfrm>
            <a:off x="290628" y="2571750"/>
            <a:ext cx="2031151" cy="288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PCA Importance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C51BC1-29BE-3F01-4CDE-4B07167D8746}"/>
              </a:ext>
            </a:extLst>
          </p:cNvPr>
          <p:cNvSpPr/>
          <p:nvPr/>
        </p:nvSpPr>
        <p:spPr>
          <a:xfrm>
            <a:off x="4470963" y="2561163"/>
            <a:ext cx="2031151" cy="288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Random Forest</a:t>
            </a:r>
          </a:p>
        </p:txBody>
      </p:sp>
      <p:pic>
        <p:nvPicPr>
          <p:cNvPr id="11269" name="Picture 5" descr="A graph of scree plot&#10;&#10;Description automatically generated">
            <a:extLst>
              <a:ext uri="{FF2B5EF4-FFF2-40B4-BE49-F238E27FC236}">
                <a16:creationId xmlns:a16="http://schemas.microsoft.com/office/drawing/2014/main" id="{8814A106-4B6A-C343-AD73-6AA34E704C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6" r="9955"/>
          <a:stretch/>
        </p:blipFill>
        <p:spPr bwMode="auto">
          <a:xfrm>
            <a:off x="290628" y="2869213"/>
            <a:ext cx="3252084" cy="2180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A close-up of a number&#10;&#10;Description automatically generated">
            <a:extLst>
              <a:ext uri="{FF2B5EF4-FFF2-40B4-BE49-F238E27FC236}">
                <a16:creationId xmlns:a16="http://schemas.microsoft.com/office/drawing/2014/main" id="{82E084BC-29FD-D561-0ED4-09975C931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964" y="2864689"/>
            <a:ext cx="2891534" cy="22077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552216-4D46-19A2-B742-9F6868DB8682}"/>
              </a:ext>
            </a:extLst>
          </p:cNvPr>
          <p:cNvSpPr/>
          <p:nvPr/>
        </p:nvSpPr>
        <p:spPr>
          <a:xfrm>
            <a:off x="290628" y="857154"/>
            <a:ext cx="2031151" cy="288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Table 3: Set 3 – 4 Features​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266D43-C983-0297-0BB6-C8098E8D1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924780"/>
              </p:ext>
            </p:extLst>
          </p:nvPr>
        </p:nvGraphicFramePr>
        <p:xfrm>
          <a:off x="290628" y="1145690"/>
          <a:ext cx="3641103" cy="1313220"/>
        </p:xfrm>
        <a:graphic>
          <a:graphicData uri="http://schemas.openxmlformats.org/drawingml/2006/table">
            <a:tbl>
              <a:tblPr/>
              <a:tblGrid>
                <a:gridCol w="963178">
                  <a:extLst>
                    <a:ext uri="{9D8B030D-6E8A-4147-A177-3AD203B41FA5}">
                      <a16:colId xmlns:a16="http://schemas.microsoft.com/office/drawing/2014/main" val="257804284"/>
                    </a:ext>
                  </a:extLst>
                </a:gridCol>
                <a:gridCol w="1036145">
                  <a:extLst>
                    <a:ext uri="{9D8B030D-6E8A-4147-A177-3AD203B41FA5}">
                      <a16:colId xmlns:a16="http://schemas.microsoft.com/office/drawing/2014/main" val="1027542786"/>
                    </a:ext>
                  </a:extLst>
                </a:gridCol>
                <a:gridCol w="846557">
                  <a:extLst>
                    <a:ext uri="{9D8B030D-6E8A-4147-A177-3AD203B41FA5}">
                      <a16:colId xmlns:a16="http://schemas.microsoft.com/office/drawing/2014/main" val="4023389506"/>
                    </a:ext>
                  </a:extLst>
                </a:gridCol>
                <a:gridCol w="795223">
                  <a:extLst>
                    <a:ext uri="{9D8B030D-6E8A-4147-A177-3AD203B41FA5}">
                      <a16:colId xmlns:a16="http://schemas.microsoft.com/office/drawing/2014/main" val="3105718704"/>
                    </a:ext>
                  </a:extLst>
                </a:gridCol>
              </a:tblGrid>
              <a:tr h="337860"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Cost of the Product​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Discount offered​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Prior purchases​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Weight in </a:t>
                      </a:r>
                      <a:r>
                        <a:rPr lang="en-US" sz="7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gms</a:t>
                      </a: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472484"/>
                  </a:ext>
                </a:extLst>
              </a:tr>
              <a:tr h="225209"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177​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44​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3​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1233​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991023"/>
                  </a:ext>
                </a:extLst>
              </a:tr>
              <a:tr h="225209"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216​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59​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2​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3088​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037870"/>
                  </a:ext>
                </a:extLst>
              </a:tr>
              <a:tr h="225209"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183​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48​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4​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3374​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28004"/>
                  </a:ext>
                </a:extLst>
              </a:tr>
              <a:tr h="225209"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176​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10​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4​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1177​</a:t>
                      </a:r>
                    </a:p>
                  </a:txBody>
                  <a:tcPr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912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255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F813-1C03-6AD1-F461-7F946BCE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Streamlining Model Performance</a:t>
            </a:r>
            <a:br>
              <a:rPr lang="en-US" sz="2400" dirty="0"/>
            </a:b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Feature Selection in MATLAB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BE8038-B28E-6D89-2905-80E4C68C1ED7}"/>
              </a:ext>
            </a:extLst>
          </p:cNvPr>
          <p:cNvSpPr/>
          <p:nvPr/>
        </p:nvSpPr>
        <p:spPr>
          <a:xfrm>
            <a:off x="300147" y="2064982"/>
            <a:ext cx="2031151" cy="288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ANOVA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696237-A0F1-92E4-FFB2-5CBAFF5F5500}"/>
              </a:ext>
            </a:extLst>
          </p:cNvPr>
          <p:cNvSpPr/>
          <p:nvPr/>
        </p:nvSpPr>
        <p:spPr>
          <a:xfrm>
            <a:off x="4159464" y="1373859"/>
            <a:ext cx="2031151" cy="288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MRMR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87C2CE-F0A7-A25F-5432-D2BFDA1A5474}"/>
              </a:ext>
            </a:extLst>
          </p:cNvPr>
          <p:cNvSpPr/>
          <p:nvPr/>
        </p:nvSpPr>
        <p:spPr>
          <a:xfrm>
            <a:off x="4159464" y="3452749"/>
            <a:ext cx="2031151" cy="288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CHI 2</a:t>
            </a:r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0252F89C-745F-612A-F3D1-56300C91C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465" y="1664636"/>
            <a:ext cx="2934131" cy="1735711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9846AD46-4CC7-433A-9710-9FA0BC841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47" y="2364397"/>
            <a:ext cx="3754537" cy="1954961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C5E2CDF9-D037-DD53-4C5B-8F3F74CBD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464" y="3750372"/>
            <a:ext cx="4013200" cy="131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19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2040500" y="1761713"/>
            <a:ext cx="4201274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Design of Experiment</a:t>
            </a:r>
          </a:p>
        </p:txBody>
      </p:sp>
      <p:sp>
        <p:nvSpPr>
          <p:cNvPr id="266" name="Google Shape;266;p41"/>
          <p:cNvSpPr txBox="1">
            <a:spLocks noGrp="1"/>
          </p:cNvSpPr>
          <p:nvPr>
            <p:ph type="title" idx="2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268" name="Google Shape;268;p41"/>
          <p:cNvCxnSpPr/>
          <p:nvPr/>
        </p:nvCxnSpPr>
        <p:spPr>
          <a:xfrm>
            <a:off x="720000" y="3600175"/>
            <a:ext cx="64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9" name="Google Shape;269;p41"/>
          <p:cNvGrpSpPr/>
          <p:nvPr/>
        </p:nvGrpSpPr>
        <p:grpSpPr>
          <a:xfrm>
            <a:off x="518561" y="355031"/>
            <a:ext cx="402866" cy="369933"/>
            <a:chOff x="6985538" y="307000"/>
            <a:chExt cx="1545325" cy="1419000"/>
          </a:xfrm>
        </p:grpSpPr>
        <p:sp>
          <p:nvSpPr>
            <p:cNvPr id="270" name="Google Shape;270;p41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6" name="Google Shape;2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29800" y="0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8034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910A-3FF6-C1E9-7850-0D28C953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DOE</a:t>
            </a:r>
            <a:r>
              <a:rPr lang="en-US" dirty="0"/>
              <a:t> –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27 runs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8EAF15A-DFE2-17A9-4BCF-C2BD2928D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994642"/>
              </p:ext>
            </p:extLst>
          </p:nvPr>
        </p:nvGraphicFramePr>
        <p:xfrm>
          <a:off x="720000" y="1528626"/>
          <a:ext cx="2294133" cy="3069344"/>
        </p:xfrm>
        <a:graphic>
          <a:graphicData uri="http://schemas.openxmlformats.org/drawingml/2006/table">
            <a:tbl>
              <a:tblPr/>
              <a:tblGrid>
                <a:gridCol w="719333">
                  <a:extLst>
                    <a:ext uri="{9D8B030D-6E8A-4147-A177-3AD203B41FA5}">
                      <a16:colId xmlns:a16="http://schemas.microsoft.com/office/drawing/2014/main" val="119262916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324007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775175895"/>
                    </a:ext>
                  </a:extLst>
                </a:gridCol>
              </a:tblGrid>
              <a:tr h="55668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Run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Hold out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Test </a:t>
                      </a:r>
                    </a:p>
                    <a:p>
                      <a:pPr algn="ctr" fontAlgn="base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977431"/>
                  </a:ext>
                </a:extLst>
              </a:tr>
              <a:tr h="23857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Run 1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108362"/>
                  </a:ext>
                </a:extLst>
              </a:tr>
              <a:tr h="23857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Run 2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520301"/>
                  </a:ext>
                </a:extLst>
              </a:tr>
              <a:tr h="23857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Run 3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750328"/>
                  </a:ext>
                </a:extLst>
              </a:tr>
              <a:tr h="23857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Run 4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351491"/>
                  </a:ext>
                </a:extLst>
              </a:tr>
              <a:tr h="23857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Run 5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266095"/>
                  </a:ext>
                </a:extLst>
              </a:tr>
              <a:tr h="23857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Run 6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587803"/>
                  </a:ext>
                </a:extLst>
              </a:tr>
              <a:tr h="23857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Run 7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658995"/>
                  </a:ext>
                </a:extLst>
              </a:tr>
              <a:tr h="23857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Run 8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738136"/>
                  </a:ext>
                </a:extLst>
              </a:tr>
              <a:tr h="31810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Run 9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581278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5B0B909C-93F7-DC6F-2F1A-A73C179A0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289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A58EF14-AF67-D64A-1478-A38D5AC64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43935"/>
              </p:ext>
            </p:extLst>
          </p:nvPr>
        </p:nvGraphicFramePr>
        <p:xfrm>
          <a:off x="3319267" y="1528626"/>
          <a:ext cx="2294133" cy="3069344"/>
        </p:xfrm>
        <a:graphic>
          <a:graphicData uri="http://schemas.openxmlformats.org/drawingml/2006/table">
            <a:tbl>
              <a:tblPr/>
              <a:tblGrid>
                <a:gridCol w="719333">
                  <a:extLst>
                    <a:ext uri="{9D8B030D-6E8A-4147-A177-3AD203B41FA5}">
                      <a16:colId xmlns:a16="http://schemas.microsoft.com/office/drawing/2014/main" val="119262916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324007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775175895"/>
                    </a:ext>
                  </a:extLst>
                </a:gridCol>
              </a:tblGrid>
              <a:tr h="55668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Run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Hold out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Test </a:t>
                      </a:r>
                    </a:p>
                    <a:p>
                      <a:pPr algn="ctr" fontAlgn="base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977431"/>
                  </a:ext>
                </a:extLst>
              </a:tr>
              <a:tr h="23857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Run 1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​0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108362"/>
                  </a:ext>
                </a:extLst>
              </a:tr>
              <a:tr h="23857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Run 11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520301"/>
                  </a:ext>
                </a:extLst>
              </a:tr>
              <a:tr h="23857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Run 12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750328"/>
                  </a:ext>
                </a:extLst>
              </a:tr>
              <a:tr h="23857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Run 13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351491"/>
                  </a:ext>
                </a:extLst>
              </a:tr>
              <a:tr h="23857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Run 14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266095"/>
                  </a:ext>
                </a:extLst>
              </a:tr>
              <a:tr h="23857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Run 15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587803"/>
                  </a:ext>
                </a:extLst>
              </a:tr>
              <a:tr h="23857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Run 16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658995"/>
                  </a:ext>
                </a:extLst>
              </a:tr>
              <a:tr h="23857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Run 17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738136"/>
                  </a:ext>
                </a:extLst>
              </a:tr>
              <a:tr h="31810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Run 18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58127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FEFD8C3-B4F4-05DE-319A-6DAB535B6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235563"/>
              </p:ext>
            </p:extLst>
          </p:nvPr>
        </p:nvGraphicFramePr>
        <p:xfrm>
          <a:off x="5833867" y="1528626"/>
          <a:ext cx="2294133" cy="3069344"/>
        </p:xfrm>
        <a:graphic>
          <a:graphicData uri="http://schemas.openxmlformats.org/drawingml/2006/table">
            <a:tbl>
              <a:tblPr/>
              <a:tblGrid>
                <a:gridCol w="719333">
                  <a:extLst>
                    <a:ext uri="{9D8B030D-6E8A-4147-A177-3AD203B41FA5}">
                      <a16:colId xmlns:a16="http://schemas.microsoft.com/office/drawing/2014/main" val="119262916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324007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775175895"/>
                    </a:ext>
                  </a:extLst>
                </a:gridCol>
              </a:tblGrid>
              <a:tr h="55668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Run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Hold out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Test </a:t>
                      </a:r>
                    </a:p>
                    <a:p>
                      <a:pPr algn="ctr" fontAlgn="base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977431"/>
                  </a:ext>
                </a:extLst>
              </a:tr>
              <a:tr h="23857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Run 1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​9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108362"/>
                  </a:ext>
                </a:extLst>
              </a:tr>
              <a:tr h="23857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Run 2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​0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520301"/>
                  </a:ext>
                </a:extLst>
              </a:tr>
              <a:tr h="23857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Run 21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750328"/>
                  </a:ext>
                </a:extLst>
              </a:tr>
              <a:tr h="23857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Run 22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351491"/>
                  </a:ext>
                </a:extLst>
              </a:tr>
              <a:tr h="23857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Run 23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266095"/>
                  </a:ext>
                </a:extLst>
              </a:tr>
              <a:tr h="23857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Run 24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587803"/>
                  </a:ext>
                </a:extLst>
              </a:tr>
              <a:tr h="23857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Run 25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658995"/>
                  </a:ext>
                </a:extLst>
              </a:tr>
              <a:tr h="23857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Run 26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738136"/>
                  </a:ext>
                </a:extLst>
              </a:tr>
              <a:tr h="31810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Run 27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581278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13AC37CF-761A-64D2-6636-4437D199533B}"/>
              </a:ext>
            </a:extLst>
          </p:cNvPr>
          <p:cNvSpPr/>
          <p:nvPr/>
        </p:nvSpPr>
        <p:spPr>
          <a:xfrm>
            <a:off x="720000" y="1240090"/>
            <a:ext cx="2031151" cy="288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Table 1: Set 1 – 6 Features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B23360-9E96-BEA5-9D85-5E7D39A92919}"/>
              </a:ext>
            </a:extLst>
          </p:cNvPr>
          <p:cNvSpPr/>
          <p:nvPr/>
        </p:nvSpPr>
        <p:spPr>
          <a:xfrm>
            <a:off x="3319267" y="1240090"/>
            <a:ext cx="2031151" cy="288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Table 2: Set 2 – 7 Features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C88585-E7E9-A185-3909-5EBEDACA4F04}"/>
              </a:ext>
            </a:extLst>
          </p:cNvPr>
          <p:cNvSpPr/>
          <p:nvPr/>
        </p:nvSpPr>
        <p:spPr>
          <a:xfrm>
            <a:off x="5833867" y="1240090"/>
            <a:ext cx="2031151" cy="288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Table 3: Set 3 – 4 Features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040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910A-3FF6-C1E9-7850-0D28C953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DOE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Confusion Matrix​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B0B909C-93F7-DC6F-2F1A-A73C179A0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289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3D0D3C05-57DE-78BD-43F7-F2FB9C248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283942"/>
            <a:ext cx="2741226" cy="160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>
            <a:extLst>
              <a:ext uri="{FF2B5EF4-FFF2-40B4-BE49-F238E27FC236}">
                <a16:creationId xmlns:a16="http://schemas.microsoft.com/office/drawing/2014/main" id="{6234EF7A-6C31-8E18-0308-6FB59A231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913408"/>
            <a:ext cx="2741226" cy="171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7" name="Picture 5">
            <a:extLst>
              <a:ext uri="{FF2B5EF4-FFF2-40B4-BE49-F238E27FC236}">
                <a16:creationId xmlns:a16="http://schemas.microsoft.com/office/drawing/2014/main" id="{0E7CFDF3-A658-07A4-5CE8-73457F975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100" y="1263143"/>
            <a:ext cx="2514410" cy="159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id="{7F09BA75-D0F8-D4D4-B98B-FCDDCBFEC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226" y="2920287"/>
            <a:ext cx="2499886" cy="159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>
            <a:extLst>
              <a:ext uri="{FF2B5EF4-FFF2-40B4-BE49-F238E27FC236}">
                <a16:creationId xmlns:a16="http://schemas.microsoft.com/office/drawing/2014/main" id="{281E9963-2662-DF4A-70C7-86FF05F1E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510" y="1873947"/>
            <a:ext cx="2534078" cy="141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214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EF91-875C-0216-06C9-B93F2E8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445025"/>
            <a:ext cx="8059933" cy="572700"/>
          </a:xfrm>
        </p:spPr>
        <p:txBody>
          <a:bodyPr/>
          <a:lstStyle/>
          <a:p>
            <a:r>
              <a:rPr lang="en-US" sz="2250" dirty="0"/>
              <a:t>Analyzing DOE Results: Insights from </a:t>
            </a:r>
            <a:r>
              <a:rPr lang="en-US" sz="2250" dirty="0">
                <a:solidFill>
                  <a:schemeClr val="accent4">
                    <a:lumMod val="50000"/>
                  </a:schemeClr>
                </a:solidFill>
              </a:rPr>
              <a:t>Median Values</a:t>
            </a:r>
          </a:p>
        </p:txBody>
      </p:sp>
      <p:pic>
        <p:nvPicPr>
          <p:cNvPr id="20485" name="Picture 5">
            <a:extLst>
              <a:ext uri="{FF2B5EF4-FFF2-40B4-BE49-F238E27FC236}">
                <a16:creationId xmlns:a16="http://schemas.microsoft.com/office/drawing/2014/main" id="{838AEAAB-707F-38BB-6F5C-DCA5098DF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596" y="2900889"/>
            <a:ext cx="2624807" cy="207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7" name="Picture 7">
            <a:extLst>
              <a:ext uri="{FF2B5EF4-FFF2-40B4-BE49-F238E27FC236}">
                <a16:creationId xmlns:a16="http://schemas.microsoft.com/office/drawing/2014/main" id="{13860B06-448F-15A7-394A-05796DEEF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68" y="1017725"/>
            <a:ext cx="5113866" cy="182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CE13E1-C0BB-898A-D037-742CFFEA9619}"/>
              </a:ext>
            </a:extLst>
          </p:cNvPr>
          <p:cNvSpPr/>
          <p:nvPr/>
        </p:nvSpPr>
        <p:spPr>
          <a:xfrm>
            <a:off x="6654800" y="4270908"/>
            <a:ext cx="355600" cy="1778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41B3FC-1F50-9A3C-06DD-7625F22363BF}"/>
              </a:ext>
            </a:extLst>
          </p:cNvPr>
          <p:cNvSpPr/>
          <p:nvPr/>
        </p:nvSpPr>
        <p:spPr>
          <a:xfrm>
            <a:off x="6654800" y="4515917"/>
            <a:ext cx="355600" cy="177800"/>
          </a:xfrm>
          <a:prstGeom prst="rect">
            <a:avLst/>
          </a:prstGeom>
          <a:solidFill>
            <a:srgbClr val="FFA14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9D050A-5747-2CDE-55C9-B0E27EEC25B9}"/>
              </a:ext>
            </a:extLst>
          </p:cNvPr>
          <p:cNvSpPr/>
          <p:nvPr/>
        </p:nvSpPr>
        <p:spPr>
          <a:xfrm>
            <a:off x="7179733" y="4241800"/>
            <a:ext cx="897467" cy="177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Lowest 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FD700B-3C99-B0AA-E5C5-1119C7D48C0B}"/>
              </a:ext>
            </a:extLst>
          </p:cNvPr>
          <p:cNvSpPr/>
          <p:nvPr/>
        </p:nvSpPr>
        <p:spPr>
          <a:xfrm>
            <a:off x="7179733" y="4507450"/>
            <a:ext cx="897467" cy="177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Highest Value</a:t>
            </a:r>
          </a:p>
        </p:txBody>
      </p:sp>
    </p:spTree>
    <p:extLst>
      <p:ext uri="{BB962C8B-B14F-4D97-AF65-F5344CB8AC3E}">
        <p14:creationId xmlns:p14="http://schemas.microsoft.com/office/powerpoint/2010/main" val="2152818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EF91-875C-0216-06C9-B93F2E8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688154" cy="572700"/>
          </a:xfrm>
        </p:spPr>
        <p:txBody>
          <a:bodyPr/>
          <a:lstStyle/>
          <a:p>
            <a:r>
              <a:rPr lang="en-US" sz="2400" dirty="0"/>
              <a:t>Analyzing DOE Results: Insights from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IQR Values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48E84C73-86F1-7FC8-F7BE-81FF77FC5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83" y="1092200"/>
            <a:ext cx="2921754" cy="190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1" name="Picture 3">
            <a:extLst>
              <a:ext uri="{FF2B5EF4-FFF2-40B4-BE49-F238E27FC236}">
                <a16:creationId xmlns:a16="http://schemas.microsoft.com/office/drawing/2014/main" id="{171D7266-F2F4-92A7-B42E-41E53DEC0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211" y="3075898"/>
            <a:ext cx="2831521" cy="190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3" name="Picture 5">
            <a:extLst>
              <a:ext uri="{FF2B5EF4-FFF2-40B4-BE49-F238E27FC236}">
                <a16:creationId xmlns:a16="http://schemas.microsoft.com/office/drawing/2014/main" id="{A8034341-138C-EAE5-BC10-C2F395C62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1054962"/>
            <a:ext cx="2921754" cy="194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2AF2D62-F034-C44B-C9AF-CC498513FC58}"/>
              </a:ext>
            </a:extLst>
          </p:cNvPr>
          <p:cNvSpPr/>
          <p:nvPr/>
        </p:nvSpPr>
        <p:spPr>
          <a:xfrm>
            <a:off x="6654800" y="4270908"/>
            <a:ext cx="355600" cy="1778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368531-7CF6-9CCB-9BCD-28FE2BC3FEF9}"/>
              </a:ext>
            </a:extLst>
          </p:cNvPr>
          <p:cNvSpPr/>
          <p:nvPr/>
        </p:nvSpPr>
        <p:spPr>
          <a:xfrm>
            <a:off x="6654800" y="4515917"/>
            <a:ext cx="355600" cy="177800"/>
          </a:xfrm>
          <a:prstGeom prst="rect">
            <a:avLst/>
          </a:prstGeom>
          <a:solidFill>
            <a:srgbClr val="FFA14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B30A8-3F55-DBE4-F455-50C2A9413197}"/>
              </a:ext>
            </a:extLst>
          </p:cNvPr>
          <p:cNvSpPr/>
          <p:nvPr/>
        </p:nvSpPr>
        <p:spPr>
          <a:xfrm>
            <a:off x="7179733" y="4241800"/>
            <a:ext cx="897467" cy="177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Lowest Value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EA69C2-3D68-8778-D0A2-BFC43B55B64F}"/>
              </a:ext>
            </a:extLst>
          </p:cNvPr>
          <p:cNvSpPr/>
          <p:nvPr/>
        </p:nvSpPr>
        <p:spPr>
          <a:xfrm>
            <a:off x="7179733" y="4507450"/>
            <a:ext cx="897467" cy="177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Highest Value</a:t>
            </a:r>
          </a:p>
        </p:txBody>
      </p:sp>
    </p:spTree>
    <p:extLst>
      <p:ext uri="{BB962C8B-B14F-4D97-AF65-F5344CB8AC3E}">
        <p14:creationId xmlns:p14="http://schemas.microsoft.com/office/powerpoint/2010/main" val="164803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37;p35">
            <a:extLst>
              <a:ext uri="{FF2B5EF4-FFF2-40B4-BE49-F238E27FC236}">
                <a16:creationId xmlns:a16="http://schemas.microsoft.com/office/drawing/2014/main" id="{2739166B-7B38-6A2D-5F40-8FCD6418ABF5}"/>
              </a:ext>
            </a:extLst>
          </p:cNvPr>
          <p:cNvSpPr/>
          <p:nvPr/>
        </p:nvSpPr>
        <p:spPr>
          <a:xfrm>
            <a:off x="3208926" y="355499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738;p35">
            <a:extLst>
              <a:ext uri="{FF2B5EF4-FFF2-40B4-BE49-F238E27FC236}">
                <a16:creationId xmlns:a16="http://schemas.microsoft.com/office/drawing/2014/main" id="{61673C76-FE2B-5ADC-CADA-BE08632D057D}"/>
              </a:ext>
            </a:extLst>
          </p:cNvPr>
          <p:cNvSpPr/>
          <p:nvPr/>
        </p:nvSpPr>
        <p:spPr>
          <a:xfrm>
            <a:off x="5887626" y="355499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739;p35">
            <a:extLst>
              <a:ext uri="{FF2B5EF4-FFF2-40B4-BE49-F238E27FC236}">
                <a16:creationId xmlns:a16="http://schemas.microsoft.com/office/drawing/2014/main" id="{946C1C60-1610-A1D8-D088-DA77B279C29F}"/>
              </a:ext>
            </a:extLst>
          </p:cNvPr>
          <p:cNvSpPr/>
          <p:nvPr/>
        </p:nvSpPr>
        <p:spPr>
          <a:xfrm>
            <a:off x="530226" y="355499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740;p35">
            <a:extLst>
              <a:ext uri="{FF2B5EF4-FFF2-40B4-BE49-F238E27FC236}">
                <a16:creationId xmlns:a16="http://schemas.microsoft.com/office/drawing/2014/main" id="{A16573BC-715A-B605-91B9-22062DF2798A}"/>
              </a:ext>
            </a:extLst>
          </p:cNvPr>
          <p:cNvSpPr/>
          <p:nvPr/>
        </p:nvSpPr>
        <p:spPr>
          <a:xfrm>
            <a:off x="3208926" y="191960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741;p35">
            <a:extLst>
              <a:ext uri="{FF2B5EF4-FFF2-40B4-BE49-F238E27FC236}">
                <a16:creationId xmlns:a16="http://schemas.microsoft.com/office/drawing/2014/main" id="{0E4E24A5-2CD8-3EE7-2290-7811EE3EC7DD}"/>
              </a:ext>
            </a:extLst>
          </p:cNvPr>
          <p:cNvSpPr/>
          <p:nvPr/>
        </p:nvSpPr>
        <p:spPr>
          <a:xfrm>
            <a:off x="5887626" y="191960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742;p35">
            <a:extLst>
              <a:ext uri="{FF2B5EF4-FFF2-40B4-BE49-F238E27FC236}">
                <a16:creationId xmlns:a16="http://schemas.microsoft.com/office/drawing/2014/main" id="{5968C84A-48DC-C0D3-FC03-8DBC78DD73FC}"/>
              </a:ext>
            </a:extLst>
          </p:cNvPr>
          <p:cNvSpPr/>
          <p:nvPr/>
        </p:nvSpPr>
        <p:spPr>
          <a:xfrm>
            <a:off x="530226" y="191960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744;p35">
            <a:extLst>
              <a:ext uri="{FF2B5EF4-FFF2-40B4-BE49-F238E27FC236}">
                <a16:creationId xmlns:a16="http://schemas.microsoft.com/office/drawing/2014/main" id="{8C6DD23D-400F-C32E-A66E-265B4B486B2A}"/>
              </a:ext>
            </a:extLst>
          </p:cNvPr>
          <p:cNvSpPr txBox="1">
            <a:spLocks/>
          </p:cNvSpPr>
          <p:nvPr/>
        </p:nvSpPr>
        <p:spPr>
          <a:xfrm>
            <a:off x="593676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Descriptive Analysis</a:t>
            </a:r>
          </a:p>
        </p:txBody>
      </p:sp>
      <p:sp>
        <p:nvSpPr>
          <p:cNvPr id="11" name="Google Shape;2746;p35">
            <a:extLst>
              <a:ext uri="{FF2B5EF4-FFF2-40B4-BE49-F238E27FC236}">
                <a16:creationId xmlns:a16="http://schemas.microsoft.com/office/drawing/2014/main" id="{C0C0D538-1250-2027-FDF4-2045AE96E92E}"/>
              </a:ext>
            </a:extLst>
          </p:cNvPr>
          <p:cNvSpPr txBox="1">
            <a:spLocks/>
          </p:cNvSpPr>
          <p:nvPr/>
        </p:nvSpPr>
        <p:spPr>
          <a:xfrm>
            <a:off x="593676" y="1345282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/>
              <a:t>01</a:t>
            </a:r>
          </a:p>
        </p:txBody>
      </p:sp>
      <p:sp>
        <p:nvSpPr>
          <p:cNvPr id="12" name="Google Shape;2747;p35">
            <a:extLst>
              <a:ext uri="{FF2B5EF4-FFF2-40B4-BE49-F238E27FC236}">
                <a16:creationId xmlns:a16="http://schemas.microsoft.com/office/drawing/2014/main" id="{7B646348-9532-18C9-D8C8-E00FABFCA864}"/>
              </a:ext>
            </a:extLst>
          </p:cNvPr>
          <p:cNvSpPr txBox="1">
            <a:spLocks/>
          </p:cNvSpPr>
          <p:nvPr/>
        </p:nvSpPr>
        <p:spPr>
          <a:xfrm>
            <a:off x="3288276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Feature Selection</a:t>
            </a:r>
          </a:p>
        </p:txBody>
      </p:sp>
      <p:sp>
        <p:nvSpPr>
          <p:cNvPr id="14" name="Google Shape;2749;p35">
            <a:extLst>
              <a:ext uri="{FF2B5EF4-FFF2-40B4-BE49-F238E27FC236}">
                <a16:creationId xmlns:a16="http://schemas.microsoft.com/office/drawing/2014/main" id="{7F557ECD-D110-63B3-3C78-75824C897B1D}"/>
              </a:ext>
            </a:extLst>
          </p:cNvPr>
          <p:cNvSpPr txBox="1">
            <a:spLocks/>
          </p:cNvSpPr>
          <p:nvPr/>
        </p:nvSpPr>
        <p:spPr>
          <a:xfrm>
            <a:off x="3288276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02</a:t>
            </a:r>
          </a:p>
        </p:txBody>
      </p:sp>
      <p:sp>
        <p:nvSpPr>
          <p:cNvPr id="15" name="Google Shape;2750;p35">
            <a:extLst>
              <a:ext uri="{FF2B5EF4-FFF2-40B4-BE49-F238E27FC236}">
                <a16:creationId xmlns:a16="http://schemas.microsoft.com/office/drawing/2014/main" id="{0E9870E7-B325-29B4-8E9D-4A1508713BE9}"/>
              </a:ext>
            </a:extLst>
          </p:cNvPr>
          <p:cNvSpPr txBox="1">
            <a:spLocks/>
          </p:cNvSpPr>
          <p:nvPr/>
        </p:nvSpPr>
        <p:spPr>
          <a:xfrm>
            <a:off x="5966976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Design of Experiment</a:t>
            </a:r>
          </a:p>
        </p:txBody>
      </p:sp>
      <p:sp>
        <p:nvSpPr>
          <p:cNvPr id="17" name="Google Shape;2752;p35">
            <a:extLst>
              <a:ext uri="{FF2B5EF4-FFF2-40B4-BE49-F238E27FC236}">
                <a16:creationId xmlns:a16="http://schemas.microsoft.com/office/drawing/2014/main" id="{F4617E40-186F-B083-A482-5DD3014E46DB}"/>
              </a:ext>
            </a:extLst>
          </p:cNvPr>
          <p:cNvSpPr txBox="1">
            <a:spLocks/>
          </p:cNvSpPr>
          <p:nvPr/>
        </p:nvSpPr>
        <p:spPr>
          <a:xfrm>
            <a:off x="5966976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03</a:t>
            </a:r>
          </a:p>
        </p:txBody>
      </p:sp>
      <p:sp>
        <p:nvSpPr>
          <p:cNvPr id="18" name="Google Shape;2753;p35">
            <a:extLst>
              <a:ext uri="{FF2B5EF4-FFF2-40B4-BE49-F238E27FC236}">
                <a16:creationId xmlns:a16="http://schemas.microsoft.com/office/drawing/2014/main" id="{1F082B75-4FA9-9E6E-F22F-3D5AEC928398}"/>
              </a:ext>
            </a:extLst>
          </p:cNvPr>
          <p:cNvSpPr txBox="1">
            <a:spLocks/>
          </p:cNvSpPr>
          <p:nvPr/>
        </p:nvSpPr>
        <p:spPr>
          <a:xfrm>
            <a:off x="593676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Results</a:t>
            </a:r>
          </a:p>
        </p:txBody>
      </p:sp>
      <p:sp>
        <p:nvSpPr>
          <p:cNvPr id="20" name="Google Shape;2755;p35">
            <a:extLst>
              <a:ext uri="{FF2B5EF4-FFF2-40B4-BE49-F238E27FC236}">
                <a16:creationId xmlns:a16="http://schemas.microsoft.com/office/drawing/2014/main" id="{A840AC2D-C3B6-F477-C505-6434DFF6760B}"/>
              </a:ext>
            </a:extLst>
          </p:cNvPr>
          <p:cNvSpPr txBox="1">
            <a:spLocks/>
          </p:cNvSpPr>
          <p:nvPr/>
        </p:nvSpPr>
        <p:spPr>
          <a:xfrm>
            <a:off x="593676" y="2980641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04</a:t>
            </a:r>
          </a:p>
        </p:txBody>
      </p:sp>
      <p:sp>
        <p:nvSpPr>
          <p:cNvPr id="21" name="Google Shape;2756;p35">
            <a:extLst>
              <a:ext uri="{FF2B5EF4-FFF2-40B4-BE49-F238E27FC236}">
                <a16:creationId xmlns:a16="http://schemas.microsoft.com/office/drawing/2014/main" id="{0435ED82-958B-A7F7-94EF-E0BDCAB2C78B}"/>
              </a:ext>
            </a:extLst>
          </p:cNvPr>
          <p:cNvSpPr txBox="1">
            <a:spLocks/>
          </p:cNvSpPr>
          <p:nvPr/>
        </p:nvSpPr>
        <p:spPr>
          <a:xfrm>
            <a:off x="3288276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Conclusion</a:t>
            </a:r>
          </a:p>
        </p:txBody>
      </p:sp>
      <p:sp>
        <p:nvSpPr>
          <p:cNvPr id="23" name="Google Shape;2758;p35">
            <a:extLst>
              <a:ext uri="{FF2B5EF4-FFF2-40B4-BE49-F238E27FC236}">
                <a16:creationId xmlns:a16="http://schemas.microsoft.com/office/drawing/2014/main" id="{A8FA03DE-6646-408B-9467-A71A34B8E267}"/>
              </a:ext>
            </a:extLst>
          </p:cNvPr>
          <p:cNvSpPr txBox="1">
            <a:spLocks/>
          </p:cNvSpPr>
          <p:nvPr/>
        </p:nvSpPr>
        <p:spPr>
          <a:xfrm>
            <a:off x="3288276" y="2980641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05</a:t>
            </a:r>
          </a:p>
        </p:txBody>
      </p:sp>
      <p:sp>
        <p:nvSpPr>
          <p:cNvPr id="24" name="Google Shape;2759;p35">
            <a:extLst>
              <a:ext uri="{FF2B5EF4-FFF2-40B4-BE49-F238E27FC236}">
                <a16:creationId xmlns:a16="http://schemas.microsoft.com/office/drawing/2014/main" id="{44CB721F-365C-9583-B27D-EA7AC10CA9C9}"/>
              </a:ext>
            </a:extLst>
          </p:cNvPr>
          <p:cNvSpPr txBox="1">
            <a:spLocks/>
          </p:cNvSpPr>
          <p:nvPr/>
        </p:nvSpPr>
        <p:spPr>
          <a:xfrm>
            <a:off x="5966976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Future Research</a:t>
            </a:r>
          </a:p>
        </p:txBody>
      </p:sp>
      <p:sp>
        <p:nvSpPr>
          <p:cNvPr id="26" name="Google Shape;2761;p35">
            <a:extLst>
              <a:ext uri="{FF2B5EF4-FFF2-40B4-BE49-F238E27FC236}">
                <a16:creationId xmlns:a16="http://schemas.microsoft.com/office/drawing/2014/main" id="{921C8020-C195-A152-A0B4-6780F0D9ADA1}"/>
              </a:ext>
            </a:extLst>
          </p:cNvPr>
          <p:cNvSpPr txBox="1">
            <a:spLocks/>
          </p:cNvSpPr>
          <p:nvPr/>
        </p:nvSpPr>
        <p:spPr>
          <a:xfrm>
            <a:off x="5966976" y="2980641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06</a:t>
            </a:r>
          </a:p>
        </p:txBody>
      </p:sp>
      <p:sp>
        <p:nvSpPr>
          <p:cNvPr id="28" name="Google Shape;227;p39">
            <a:extLst>
              <a:ext uri="{FF2B5EF4-FFF2-40B4-BE49-F238E27FC236}">
                <a16:creationId xmlns:a16="http://schemas.microsoft.com/office/drawing/2014/main" id="{172386AC-D809-CFF0-9F7D-89A21CD5DB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Table of Contents</a:t>
            </a:r>
            <a:endParaRPr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2040500" y="1761713"/>
            <a:ext cx="4201274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Results</a:t>
            </a:r>
          </a:p>
        </p:txBody>
      </p:sp>
      <p:sp>
        <p:nvSpPr>
          <p:cNvPr id="266" name="Google Shape;266;p41"/>
          <p:cNvSpPr txBox="1">
            <a:spLocks noGrp="1"/>
          </p:cNvSpPr>
          <p:nvPr>
            <p:ph type="title" idx="2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268" name="Google Shape;268;p41"/>
          <p:cNvCxnSpPr/>
          <p:nvPr/>
        </p:nvCxnSpPr>
        <p:spPr>
          <a:xfrm>
            <a:off x="720000" y="3600175"/>
            <a:ext cx="64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9" name="Google Shape;269;p41"/>
          <p:cNvGrpSpPr/>
          <p:nvPr/>
        </p:nvGrpSpPr>
        <p:grpSpPr>
          <a:xfrm>
            <a:off x="518561" y="355031"/>
            <a:ext cx="402866" cy="369933"/>
            <a:chOff x="6985538" y="307000"/>
            <a:chExt cx="1545325" cy="1419000"/>
          </a:xfrm>
        </p:grpSpPr>
        <p:sp>
          <p:nvSpPr>
            <p:cNvPr id="270" name="Google Shape;270;p41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6" name="Google Shape;2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29800" y="0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8462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245E87-B658-3C61-8FF7-822B805F4898}"/>
              </a:ext>
            </a:extLst>
          </p:cNvPr>
          <p:cNvSpPr/>
          <p:nvPr/>
        </p:nvSpPr>
        <p:spPr>
          <a:xfrm>
            <a:off x="118533" y="1447800"/>
            <a:ext cx="1532467" cy="19134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 1 </a:t>
            </a:r>
          </a:p>
          <a:p>
            <a:pPr algn="ctr"/>
            <a:r>
              <a:rPr lang="en-US" sz="2800" dirty="0"/>
              <a:t>Analysis</a:t>
            </a:r>
          </a:p>
        </p:txBody>
      </p:sp>
      <p:sp>
        <p:nvSpPr>
          <p:cNvPr id="32" name="Google Shape;388;p48">
            <a:extLst>
              <a:ext uri="{FF2B5EF4-FFF2-40B4-BE49-F238E27FC236}">
                <a16:creationId xmlns:a16="http://schemas.microsoft.com/office/drawing/2014/main" id="{890B3DC1-322D-7EBF-86AD-570538AEBE5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88091" y="1114029"/>
            <a:ext cx="4807176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sz="1100" b="1" dirty="0">
                <a:solidFill>
                  <a:schemeClr val="accent3"/>
                </a:solidFill>
              </a:rPr>
              <a:t>Gaussian Naive Bayes </a:t>
            </a:r>
            <a:r>
              <a:rPr lang="en-US" sz="1100" dirty="0"/>
              <a:t>consistently performs well across all three evaluation criteria (TPR, F1, and FM score). It has a high TPR, good F1 score, and one of the highest FM scores, making it a strong performer overall.</a:t>
            </a:r>
            <a:endParaRPr sz="1100" dirty="0"/>
          </a:p>
        </p:txBody>
      </p:sp>
      <p:sp>
        <p:nvSpPr>
          <p:cNvPr id="33" name="Google Shape;389;p48">
            <a:extLst>
              <a:ext uri="{FF2B5EF4-FFF2-40B4-BE49-F238E27FC236}">
                <a16:creationId xmlns:a16="http://schemas.microsoft.com/office/drawing/2014/main" id="{29A600EB-62B8-9703-7FBD-E8A4CF8FE95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917852" y="2035354"/>
            <a:ext cx="4638283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en-US" sz="1100" b="1" dirty="0" err="1">
                <a:solidFill>
                  <a:schemeClr val="accent3"/>
                </a:solidFill>
              </a:rPr>
              <a:t>RUSBoosted</a:t>
            </a:r>
            <a:r>
              <a:rPr lang="en-US" sz="1100" b="1" dirty="0">
                <a:solidFill>
                  <a:schemeClr val="accent3"/>
                </a:solidFill>
              </a:rPr>
              <a:t> Trees </a:t>
            </a:r>
            <a:r>
              <a:rPr lang="en-US" sz="1100" dirty="0"/>
              <a:t>also stands out as a top-performing model with high TPR, the highest F1 score, and the highest FM score. It achieves good overall balanced performance.</a:t>
            </a:r>
            <a:endParaRPr sz="1100" dirty="0"/>
          </a:p>
        </p:txBody>
      </p:sp>
      <p:sp>
        <p:nvSpPr>
          <p:cNvPr id="34" name="Google Shape;390;p48">
            <a:extLst>
              <a:ext uri="{FF2B5EF4-FFF2-40B4-BE49-F238E27FC236}">
                <a16:creationId xmlns:a16="http://schemas.microsoft.com/office/drawing/2014/main" id="{59262222-A607-F447-DAF5-F2DEDE48EFB6}"/>
              </a:ext>
            </a:extLst>
          </p:cNvPr>
          <p:cNvSpPr txBox="1">
            <a:spLocks/>
          </p:cNvSpPr>
          <p:nvPr/>
        </p:nvSpPr>
        <p:spPr>
          <a:xfrm>
            <a:off x="3917852" y="2792848"/>
            <a:ext cx="4507584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100" b="1" dirty="0">
                <a:solidFill>
                  <a:schemeClr val="accent3"/>
                </a:solidFill>
                <a:latin typeface="Albert Sans"/>
                <a:sym typeface="Albert Sans"/>
              </a:rPr>
              <a:t>Coarse Tree </a:t>
            </a:r>
            <a:r>
              <a:rPr lang="en-US" sz="1100" dirty="0">
                <a:solidFill>
                  <a:schemeClr val="dk1"/>
                </a:solidFill>
                <a:latin typeface="Albert Sans"/>
                <a:sym typeface="Albert Sans"/>
              </a:rPr>
              <a:t>demonstrates high TPR and competitive FM score, making it another good choice for predicting timely shipment arrivals.</a:t>
            </a:r>
          </a:p>
        </p:txBody>
      </p:sp>
      <p:grpSp>
        <p:nvGrpSpPr>
          <p:cNvPr id="38" name="Google Shape;394;p48">
            <a:extLst>
              <a:ext uri="{FF2B5EF4-FFF2-40B4-BE49-F238E27FC236}">
                <a16:creationId xmlns:a16="http://schemas.microsoft.com/office/drawing/2014/main" id="{3ADB1B32-FE7F-3770-DA78-ACD5D37113A0}"/>
              </a:ext>
            </a:extLst>
          </p:cNvPr>
          <p:cNvGrpSpPr/>
          <p:nvPr/>
        </p:nvGrpSpPr>
        <p:grpSpPr>
          <a:xfrm>
            <a:off x="3192428" y="2121961"/>
            <a:ext cx="496225" cy="454800"/>
            <a:chOff x="1048600" y="1879850"/>
            <a:chExt cx="496225" cy="454800"/>
          </a:xfrm>
        </p:grpSpPr>
        <p:sp>
          <p:nvSpPr>
            <p:cNvPr id="39" name="Google Shape;395;p48">
              <a:extLst>
                <a:ext uri="{FF2B5EF4-FFF2-40B4-BE49-F238E27FC236}">
                  <a16:creationId xmlns:a16="http://schemas.microsoft.com/office/drawing/2014/main" id="{FBD7C96A-480F-221B-E8A0-62D2CA5A3240}"/>
                </a:ext>
              </a:extLst>
            </p:cNvPr>
            <p:cNvSpPr/>
            <p:nvPr/>
          </p:nvSpPr>
          <p:spPr>
            <a:xfrm>
              <a:off x="1048600" y="1879850"/>
              <a:ext cx="496225" cy="454800"/>
            </a:xfrm>
            <a:custGeom>
              <a:avLst/>
              <a:gdLst/>
              <a:ahLst/>
              <a:cxnLst/>
              <a:rect l="l" t="t" r="r" b="b"/>
              <a:pathLst>
                <a:path w="19849" h="18192" extrusionOk="0">
                  <a:moveTo>
                    <a:pt x="18686" y="1163"/>
                  </a:moveTo>
                  <a:lnTo>
                    <a:pt x="18686" y="13949"/>
                  </a:lnTo>
                  <a:lnTo>
                    <a:pt x="1162" y="13949"/>
                  </a:lnTo>
                  <a:lnTo>
                    <a:pt x="1162" y="1163"/>
                  </a:lnTo>
                  <a:close/>
                  <a:moveTo>
                    <a:pt x="10491" y="15112"/>
                  </a:moveTo>
                  <a:lnTo>
                    <a:pt x="10491" y="17029"/>
                  </a:lnTo>
                  <a:lnTo>
                    <a:pt x="9329" y="17029"/>
                  </a:lnTo>
                  <a:lnTo>
                    <a:pt x="9329" y="15112"/>
                  </a:lnTo>
                  <a:close/>
                  <a:moveTo>
                    <a:pt x="581" y="1"/>
                  </a:moveTo>
                  <a:cubicBezTo>
                    <a:pt x="263" y="1"/>
                    <a:pt x="0" y="261"/>
                    <a:pt x="0" y="582"/>
                  </a:cubicBezTo>
                  <a:lnTo>
                    <a:pt x="0" y="14530"/>
                  </a:lnTo>
                  <a:cubicBezTo>
                    <a:pt x="0" y="14849"/>
                    <a:pt x="263" y="15112"/>
                    <a:pt x="581" y="15112"/>
                  </a:cubicBezTo>
                  <a:lnTo>
                    <a:pt x="8167" y="15112"/>
                  </a:lnTo>
                  <a:lnTo>
                    <a:pt x="8167" y="17029"/>
                  </a:lnTo>
                  <a:lnTo>
                    <a:pt x="6365" y="17029"/>
                  </a:lnTo>
                  <a:cubicBezTo>
                    <a:pt x="6044" y="17029"/>
                    <a:pt x="5784" y="17290"/>
                    <a:pt x="5784" y="17611"/>
                  </a:cubicBezTo>
                  <a:cubicBezTo>
                    <a:pt x="5784" y="17959"/>
                    <a:pt x="6044" y="18192"/>
                    <a:pt x="6365" y="18192"/>
                  </a:cubicBezTo>
                  <a:lnTo>
                    <a:pt x="13455" y="18192"/>
                  </a:lnTo>
                  <a:cubicBezTo>
                    <a:pt x="13774" y="18192"/>
                    <a:pt x="14037" y="17959"/>
                    <a:pt x="14037" y="17611"/>
                  </a:cubicBezTo>
                  <a:cubicBezTo>
                    <a:pt x="14037" y="17290"/>
                    <a:pt x="13774" y="17029"/>
                    <a:pt x="13455" y="17029"/>
                  </a:cubicBezTo>
                  <a:lnTo>
                    <a:pt x="11654" y="17029"/>
                  </a:lnTo>
                  <a:lnTo>
                    <a:pt x="11654" y="15112"/>
                  </a:lnTo>
                  <a:lnTo>
                    <a:pt x="19267" y="15112"/>
                  </a:lnTo>
                  <a:cubicBezTo>
                    <a:pt x="19586" y="15112"/>
                    <a:pt x="19848" y="14849"/>
                    <a:pt x="19848" y="14530"/>
                  </a:cubicBezTo>
                  <a:lnTo>
                    <a:pt x="19848" y="582"/>
                  </a:lnTo>
                  <a:cubicBezTo>
                    <a:pt x="19848" y="261"/>
                    <a:pt x="19586" y="1"/>
                    <a:pt x="19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6;p48">
              <a:extLst>
                <a:ext uri="{FF2B5EF4-FFF2-40B4-BE49-F238E27FC236}">
                  <a16:creationId xmlns:a16="http://schemas.microsoft.com/office/drawing/2014/main" id="{1DF39B5F-48F1-8F71-B890-7BCA7F3E22C9}"/>
                </a:ext>
              </a:extLst>
            </p:cNvPr>
            <p:cNvSpPr/>
            <p:nvPr/>
          </p:nvSpPr>
          <p:spPr>
            <a:xfrm>
              <a:off x="1145925" y="1937975"/>
              <a:ext cx="301550" cy="261550"/>
            </a:xfrm>
            <a:custGeom>
              <a:avLst/>
              <a:gdLst/>
              <a:ahLst/>
              <a:cxnLst/>
              <a:rect l="l" t="t" r="r" b="b"/>
              <a:pathLst>
                <a:path w="12062" h="10462" extrusionOk="0">
                  <a:moveTo>
                    <a:pt x="6017" y="1"/>
                  </a:moveTo>
                  <a:cubicBezTo>
                    <a:pt x="2705" y="1"/>
                    <a:pt x="1" y="2702"/>
                    <a:pt x="1" y="6015"/>
                  </a:cubicBezTo>
                  <a:cubicBezTo>
                    <a:pt x="1" y="7642"/>
                    <a:pt x="612" y="9153"/>
                    <a:pt x="1775" y="10287"/>
                  </a:cubicBezTo>
                  <a:cubicBezTo>
                    <a:pt x="1876" y="10404"/>
                    <a:pt x="2021" y="10462"/>
                    <a:pt x="2170" y="10462"/>
                  </a:cubicBezTo>
                  <a:cubicBezTo>
                    <a:pt x="2319" y="10462"/>
                    <a:pt x="2472" y="10404"/>
                    <a:pt x="2588" y="10287"/>
                  </a:cubicBezTo>
                  <a:lnTo>
                    <a:pt x="3488" y="9385"/>
                  </a:lnTo>
                  <a:cubicBezTo>
                    <a:pt x="3720" y="9153"/>
                    <a:pt x="3720" y="8776"/>
                    <a:pt x="3488" y="8544"/>
                  </a:cubicBezTo>
                  <a:cubicBezTo>
                    <a:pt x="3372" y="8442"/>
                    <a:pt x="3226" y="8391"/>
                    <a:pt x="3081" y="8391"/>
                  </a:cubicBezTo>
                  <a:cubicBezTo>
                    <a:pt x="2936" y="8391"/>
                    <a:pt x="2791" y="8442"/>
                    <a:pt x="2674" y="8544"/>
                  </a:cubicBezTo>
                  <a:lnTo>
                    <a:pt x="2209" y="9037"/>
                  </a:lnTo>
                  <a:cubicBezTo>
                    <a:pt x="1658" y="8311"/>
                    <a:pt x="1310" y="7498"/>
                    <a:pt x="1193" y="6596"/>
                  </a:cubicBezTo>
                  <a:lnTo>
                    <a:pt x="2035" y="6596"/>
                  </a:lnTo>
                  <a:cubicBezTo>
                    <a:pt x="2356" y="6596"/>
                    <a:pt x="2616" y="6335"/>
                    <a:pt x="2616" y="6015"/>
                  </a:cubicBezTo>
                  <a:cubicBezTo>
                    <a:pt x="2616" y="5696"/>
                    <a:pt x="2356" y="5433"/>
                    <a:pt x="2035" y="5433"/>
                  </a:cubicBezTo>
                  <a:lnTo>
                    <a:pt x="1193" y="5433"/>
                  </a:lnTo>
                  <a:cubicBezTo>
                    <a:pt x="1310" y="4562"/>
                    <a:pt x="1658" y="3720"/>
                    <a:pt x="2209" y="3023"/>
                  </a:cubicBezTo>
                  <a:lnTo>
                    <a:pt x="2674" y="3488"/>
                  </a:lnTo>
                  <a:cubicBezTo>
                    <a:pt x="2791" y="3604"/>
                    <a:pt x="2936" y="3662"/>
                    <a:pt x="3081" y="3662"/>
                  </a:cubicBezTo>
                  <a:cubicBezTo>
                    <a:pt x="3226" y="3662"/>
                    <a:pt x="3372" y="3604"/>
                    <a:pt x="3488" y="3488"/>
                  </a:cubicBezTo>
                  <a:cubicBezTo>
                    <a:pt x="3720" y="3255"/>
                    <a:pt x="3720" y="2907"/>
                    <a:pt x="3488" y="2674"/>
                  </a:cubicBezTo>
                  <a:lnTo>
                    <a:pt x="3023" y="2209"/>
                  </a:lnTo>
                  <a:cubicBezTo>
                    <a:pt x="3720" y="1628"/>
                    <a:pt x="4564" y="1307"/>
                    <a:pt x="5436" y="1191"/>
                  </a:cubicBezTo>
                  <a:lnTo>
                    <a:pt x="5436" y="2035"/>
                  </a:lnTo>
                  <a:cubicBezTo>
                    <a:pt x="5436" y="2353"/>
                    <a:pt x="5696" y="2616"/>
                    <a:pt x="6017" y="2616"/>
                  </a:cubicBezTo>
                  <a:cubicBezTo>
                    <a:pt x="6336" y="2616"/>
                    <a:pt x="6598" y="2353"/>
                    <a:pt x="6598" y="2035"/>
                  </a:cubicBezTo>
                  <a:lnTo>
                    <a:pt x="6598" y="1191"/>
                  </a:lnTo>
                  <a:cubicBezTo>
                    <a:pt x="7498" y="1307"/>
                    <a:pt x="8342" y="1628"/>
                    <a:pt x="9039" y="2209"/>
                  </a:cubicBezTo>
                  <a:lnTo>
                    <a:pt x="8544" y="2674"/>
                  </a:lnTo>
                  <a:cubicBezTo>
                    <a:pt x="8342" y="2907"/>
                    <a:pt x="8342" y="3255"/>
                    <a:pt x="8544" y="3488"/>
                  </a:cubicBezTo>
                  <a:cubicBezTo>
                    <a:pt x="8660" y="3604"/>
                    <a:pt x="8813" y="3662"/>
                    <a:pt x="8966" y="3662"/>
                  </a:cubicBezTo>
                  <a:cubicBezTo>
                    <a:pt x="9119" y="3662"/>
                    <a:pt x="9272" y="3604"/>
                    <a:pt x="9388" y="3488"/>
                  </a:cubicBezTo>
                  <a:lnTo>
                    <a:pt x="9853" y="3023"/>
                  </a:lnTo>
                  <a:cubicBezTo>
                    <a:pt x="10404" y="3720"/>
                    <a:pt x="10753" y="4562"/>
                    <a:pt x="10869" y="5433"/>
                  </a:cubicBezTo>
                  <a:lnTo>
                    <a:pt x="9997" y="5433"/>
                  </a:lnTo>
                  <a:cubicBezTo>
                    <a:pt x="9679" y="5433"/>
                    <a:pt x="9416" y="5696"/>
                    <a:pt x="9416" y="6015"/>
                  </a:cubicBezTo>
                  <a:cubicBezTo>
                    <a:pt x="9416" y="6335"/>
                    <a:pt x="9679" y="6596"/>
                    <a:pt x="9997" y="6596"/>
                  </a:cubicBezTo>
                  <a:lnTo>
                    <a:pt x="10869" y="6596"/>
                  </a:lnTo>
                  <a:cubicBezTo>
                    <a:pt x="10753" y="7498"/>
                    <a:pt x="10404" y="8311"/>
                    <a:pt x="9853" y="9037"/>
                  </a:cubicBezTo>
                  <a:lnTo>
                    <a:pt x="9388" y="8544"/>
                  </a:lnTo>
                  <a:cubicBezTo>
                    <a:pt x="9272" y="8442"/>
                    <a:pt x="9119" y="8391"/>
                    <a:pt x="8966" y="8391"/>
                  </a:cubicBezTo>
                  <a:cubicBezTo>
                    <a:pt x="8813" y="8391"/>
                    <a:pt x="8660" y="8442"/>
                    <a:pt x="8544" y="8544"/>
                  </a:cubicBezTo>
                  <a:cubicBezTo>
                    <a:pt x="8342" y="8776"/>
                    <a:pt x="8342" y="9153"/>
                    <a:pt x="8544" y="9385"/>
                  </a:cubicBezTo>
                  <a:lnTo>
                    <a:pt x="9474" y="10287"/>
                  </a:lnTo>
                  <a:cubicBezTo>
                    <a:pt x="9576" y="10404"/>
                    <a:pt x="9722" y="10462"/>
                    <a:pt x="9870" y="10462"/>
                  </a:cubicBezTo>
                  <a:cubicBezTo>
                    <a:pt x="10019" y="10462"/>
                    <a:pt x="10172" y="10404"/>
                    <a:pt x="10288" y="10287"/>
                  </a:cubicBezTo>
                  <a:cubicBezTo>
                    <a:pt x="11422" y="9153"/>
                    <a:pt x="12062" y="7642"/>
                    <a:pt x="12062" y="6015"/>
                  </a:cubicBezTo>
                  <a:cubicBezTo>
                    <a:pt x="12062" y="2702"/>
                    <a:pt x="9358" y="1"/>
                    <a:pt x="6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7;p48">
              <a:extLst>
                <a:ext uri="{FF2B5EF4-FFF2-40B4-BE49-F238E27FC236}">
                  <a16:creationId xmlns:a16="http://schemas.microsoft.com/office/drawing/2014/main" id="{EB11AECE-B07C-CC57-7915-5D23F1204F7A}"/>
                </a:ext>
              </a:extLst>
            </p:cNvPr>
            <p:cNvSpPr/>
            <p:nvPr/>
          </p:nvSpPr>
          <p:spPr>
            <a:xfrm>
              <a:off x="1252750" y="2036025"/>
              <a:ext cx="97375" cy="95925"/>
            </a:xfrm>
            <a:custGeom>
              <a:avLst/>
              <a:gdLst/>
              <a:ahLst/>
              <a:cxnLst/>
              <a:rect l="l" t="t" r="r" b="b"/>
              <a:pathLst>
                <a:path w="3895" h="3837" extrusionOk="0">
                  <a:moveTo>
                    <a:pt x="1744" y="1511"/>
                  </a:moveTo>
                  <a:cubicBezTo>
                    <a:pt x="2063" y="1511"/>
                    <a:pt x="2325" y="1774"/>
                    <a:pt x="2325" y="2093"/>
                  </a:cubicBezTo>
                  <a:cubicBezTo>
                    <a:pt x="2325" y="2413"/>
                    <a:pt x="2063" y="2674"/>
                    <a:pt x="1744" y="2674"/>
                  </a:cubicBezTo>
                  <a:cubicBezTo>
                    <a:pt x="1423" y="2674"/>
                    <a:pt x="1163" y="2413"/>
                    <a:pt x="1163" y="2093"/>
                  </a:cubicBezTo>
                  <a:cubicBezTo>
                    <a:pt x="1163" y="1774"/>
                    <a:pt x="1423" y="1511"/>
                    <a:pt x="1744" y="1511"/>
                  </a:cubicBezTo>
                  <a:close/>
                  <a:moveTo>
                    <a:pt x="3266" y="0"/>
                  </a:moveTo>
                  <a:cubicBezTo>
                    <a:pt x="3117" y="0"/>
                    <a:pt x="2965" y="59"/>
                    <a:pt x="2849" y="175"/>
                  </a:cubicBezTo>
                  <a:lnTo>
                    <a:pt x="2500" y="523"/>
                  </a:lnTo>
                  <a:cubicBezTo>
                    <a:pt x="2267" y="407"/>
                    <a:pt x="2035" y="349"/>
                    <a:pt x="1744" y="349"/>
                  </a:cubicBezTo>
                  <a:cubicBezTo>
                    <a:pt x="784" y="349"/>
                    <a:pt x="1" y="1135"/>
                    <a:pt x="1" y="2093"/>
                  </a:cubicBezTo>
                  <a:cubicBezTo>
                    <a:pt x="1" y="3053"/>
                    <a:pt x="784" y="3836"/>
                    <a:pt x="1744" y="3836"/>
                  </a:cubicBezTo>
                  <a:cubicBezTo>
                    <a:pt x="2702" y="3836"/>
                    <a:pt x="3488" y="3053"/>
                    <a:pt x="3488" y="2093"/>
                  </a:cubicBezTo>
                  <a:cubicBezTo>
                    <a:pt x="3488" y="1832"/>
                    <a:pt x="3430" y="1570"/>
                    <a:pt x="3313" y="1337"/>
                  </a:cubicBezTo>
                  <a:lnTo>
                    <a:pt x="3662" y="988"/>
                  </a:lnTo>
                  <a:cubicBezTo>
                    <a:pt x="3895" y="786"/>
                    <a:pt x="3895" y="407"/>
                    <a:pt x="3662" y="175"/>
                  </a:cubicBezTo>
                  <a:cubicBezTo>
                    <a:pt x="3560" y="59"/>
                    <a:pt x="3415" y="0"/>
                    <a:pt x="3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398;p48">
            <a:extLst>
              <a:ext uri="{FF2B5EF4-FFF2-40B4-BE49-F238E27FC236}">
                <a16:creationId xmlns:a16="http://schemas.microsoft.com/office/drawing/2014/main" id="{F8E494ED-B9DC-8046-76C6-53D94AB358F1}"/>
              </a:ext>
            </a:extLst>
          </p:cNvPr>
          <p:cNvGrpSpPr/>
          <p:nvPr/>
        </p:nvGrpSpPr>
        <p:grpSpPr>
          <a:xfrm>
            <a:off x="3221841" y="2859265"/>
            <a:ext cx="496925" cy="495675"/>
            <a:chOff x="1048600" y="2599575"/>
            <a:chExt cx="496925" cy="495675"/>
          </a:xfrm>
        </p:grpSpPr>
        <p:sp>
          <p:nvSpPr>
            <p:cNvPr id="43" name="Google Shape;399;p48">
              <a:extLst>
                <a:ext uri="{FF2B5EF4-FFF2-40B4-BE49-F238E27FC236}">
                  <a16:creationId xmlns:a16="http://schemas.microsoft.com/office/drawing/2014/main" id="{479BC1BB-628F-D35C-3C92-45B9AC329651}"/>
                </a:ext>
              </a:extLst>
            </p:cNvPr>
            <p:cNvSpPr/>
            <p:nvPr/>
          </p:nvSpPr>
          <p:spPr>
            <a:xfrm>
              <a:off x="1048600" y="2599575"/>
              <a:ext cx="233925" cy="405175"/>
            </a:xfrm>
            <a:custGeom>
              <a:avLst/>
              <a:gdLst/>
              <a:ahLst/>
              <a:cxnLst/>
              <a:rect l="l" t="t" r="r" b="b"/>
              <a:pathLst>
                <a:path w="9357" h="16207" extrusionOk="0">
                  <a:moveTo>
                    <a:pt x="8195" y="1259"/>
                  </a:moveTo>
                  <a:lnTo>
                    <a:pt x="8195" y="2856"/>
                  </a:lnTo>
                  <a:cubicBezTo>
                    <a:pt x="6742" y="3235"/>
                    <a:pt x="5405" y="4049"/>
                    <a:pt x="4417" y="5211"/>
                  </a:cubicBezTo>
                  <a:cubicBezTo>
                    <a:pt x="3343" y="6517"/>
                    <a:pt x="2732" y="8175"/>
                    <a:pt x="2732" y="9888"/>
                  </a:cubicBezTo>
                  <a:cubicBezTo>
                    <a:pt x="2732" y="11197"/>
                    <a:pt x="3080" y="12476"/>
                    <a:pt x="3750" y="13608"/>
                  </a:cubicBezTo>
                  <a:lnTo>
                    <a:pt x="2615" y="14742"/>
                  </a:lnTo>
                  <a:cubicBezTo>
                    <a:pt x="1658" y="13289"/>
                    <a:pt x="1162" y="11632"/>
                    <a:pt x="1162" y="9888"/>
                  </a:cubicBezTo>
                  <a:cubicBezTo>
                    <a:pt x="1162" y="5676"/>
                    <a:pt x="4157" y="2073"/>
                    <a:pt x="8195" y="1259"/>
                  </a:cubicBezTo>
                  <a:close/>
                  <a:moveTo>
                    <a:pt x="8807" y="1"/>
                  </a:moveTo>
                  <a:cubicBezTo>
                    <a:pt x="8778" y="1"/>
                    <a:pt x="8748" y="3"/>
                    <a:pt x="8718" y="8"/>
                  </a:cubicBezTo>
                  <a:cubicBezTo>
                    <a:pt x="3750" y="620"/>
                    <a:pt x="0" y="4862"/>
                    <a:pt x="0" y="9888"/>
                  </a:cubicBezTo>
                  <a:cubicBezTo>
                    <a:pt x="0" y="12127"/>
                    <a:pt x="728" y="14219"/>
                    <a:pt x="2092" y="15991"/>
                  </a:cubicBezTo>
                  <a:cubicBezTo>
                    <a:pt x="2203" y="16133"/>
                    <a:pt x="2382" y="16207"/>
                    <a:pt x="2560" y="16207"/>
                  </a:cubicBezTo>
                  <a:cubicBezTo>
                    <a:pt x="2710" y="16207"/>
                    <a:pt x="2858" y="16155"/>
                    <a:pt x="2964" y="16049"/>
                  </a:cubicBezTo>
                  <a:lnTo>
                    <a:pt x="4912" y="14103"/>
                  </a:lnTo>
                  <a:cubicBezTo>
                    <a:pt x="5114" y="13898"/>
                    <a:pt x="5145" y="13580"/>
                    <a:pt x="4970" y="13347"/>
                  </a:cubicBezTo>
                  <a:cubicBezTo>
                    <a:pt x="4273" y="12329"/>
                    <a:pt x="3894" y="11139"/>
                    <a:pt x="3894" y="9888"/>
                  </a:cubicBezTo>
                  <a:cubicBezTo>
                    <a:pt x="3894" y="6924"/>
                    <a:pt x="5986" y="4425"/>
                    <a:pt x="8892" y="3902"/>
                  </a:cubicBezTo>
                  <a:cubicBezTo>
                    <a:pt x="9155" y="3844"/>
                    <a:pt x="9357" y="3611"/>
                    <a:pt x="9357" y="3321"/>
                  </a:cubicBezTo>
                  <a:lnTo>
                    <a:pt x="9357" y="589"/>
                  </a:lnTo>
                  <a:cubicBezTo>
                    <a:pt x="9357" y="271"/>
                    <a:pt x="9114" y="1"/>
                    <a:pt x="88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00;p48">
              <a:extLst>
                <a:ext uri="{FF2B5EF4-FFF2-40B4-BE49-F238E27FC236}">
                  <a16:creationId xmlns:a16="http://schemas.microsoft.com/office/drawing/2014/main" id="{5A7E2230-9A81-BFB2-7240-D35B36B16094}"/>
                </a:ext>
              </a:extLst>
            </p:cNvPr>
            <p:cNvSpPr/>
            <p:nvPr/>
          </p:nvSpPr>
          <p:spPr>
            <a:xfrm>
              <a:off x="1137225" y="2861300"/>
              <a:ext cx="408300" cy="233950"/>
            </a:xfrm>
            <a:custGeom>
              <a:avLst/>
              <a:gdLst/>
              <a:ahLst/>
              <a:cxnLst/>
              <a:rect l="l" t="t" r="r" b="b"/>
              <a:pathLst>
                <a:path w="16332" h="9358" extrusionOk="0">
                  <a:moveTo>
                    <a:pt x="15025" y="1163"/>
                  </a:moveTo>
                  <a:cubicBezTo>
                    <a:pt x="14211" y="5203"/>
                    <a:pt x="10608" y="8195"/>
                    <a:pt x="6423" y="8195"/>
                  </a:cubicBezTo>
                  <a:cubicBezTo>
                    <a:pt x="4650" y="8195"/>
                    <a:pt x="2994" y="7702"/>
                    <a:pt x="1541" y="6742"/>
                  </a:cubicBezTo>
                  <a:lnTo>
                    <a:pt x="2674" y="5610"/>
                  </a:lnTo>
                  <a:cubicBezTo>
                    <a:pt x="3808" y="6277"/>
                    <a:pt x="5087" y="6656"/>
                    <a:pt x="6423" y="6656"/>
                  </a:cubicBezTo>
                  <a:cubicBezTo>
                    <a:pt x="8109" y="6656"/>
                    <a:pt x="9764" y="6045"/>
                    <a:pt x="11073" y="4940"/>
                  </a:cubicBezTo>
                  <a:cubicBezTo>
                    <a:pt x="12235" y="3952"/>
                    <a:pt x="13077" y="2616"/>
                    <a:pt x="13425" y="1163"/>
                  </a:cubicBezTo>
                  <a:close/>
                  <a:moveTo>
                    <a:pt x="12960" y="0"/>
                  </a:moveTo>
                  <a:cubicBezTo>
                    <a:pt x="12670" y="0"/>
                    <a:pt x="12437" y="205"/>
                    <a:pt x="12379" y="465"/>
                  </a:cubicBezTo>
                  <a:cubicBezTo>
                    <a:pt x="11856" y="3371"/>
                    <a:pt x="9357" y="5463"/>
                    <a:pt x="6423" y="5463"/>
                  </a:cubicBezTo>
                  <a:cubicBezTo>
                    <a:pt x="5145" y="5463"/>
                    <a:pt x="3952" y="5087"/>
                    <a:pt x="2936" y="4389"/>
                  </a:cubicBezTo>
                  <a:cubicBezTo>
                    <a:pt x="2833" y="4312"/>
                    <a:pt x="2713" y="4275"/>
                    <a:pt x="2593" y="4275"/>
                  </a:cubicBezTo>
                  <a:cubicBezTo>
                    <a:pt x="2443" y="4275"/>
                    <a:pt x="2293" y="4334"/>
                    <a:pt x="2181" y="4448"/>
                  </a:cubicBezTo>
                  <a:lnTo>
                    <a:pt x="233" y="6393"/>
                  </a:lnTo>
                  <a:cubicBezTo>
                    <a:pt x="0" y="6656"/>
                    <a:pt x="30" y="7063"/>
                    <a:pt x="291" y="7265"/>
                  </a:cubicBezTo>
                  <a:cubicBezTo>
                    <a:pt x="2065" y="8632"/>
                    <a:pt x="4185" y="9357"/>
                    <a:pt x="6423" y="9357"/>
                  </a:cubicBezTo>
                  <a:cubicBezTo>
                    <a:pt x="11422" y="9357"/>
                    <a:pt x="15664" y="5610"/>
                    <a:pt x="16273" y="640"/>
                  </a:cubicBezTo>
                  <a:cubicBezTo>
                    <a:pt x="16331" y="291"/>
                    <a:pt x="16071" y="0"/>
                    <a:pt x="1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01;p48">
              <a:extLst>
                <a:ext uri="{FF2B5EF4-FFF2-40B4-BE49-F238E27FC236}">
                  <a16:creationId xmlns:a16="http://schemas.microsoft.com/office/drawing/2014/main" id="{B94C6A85-C6EF-5253-422F-0DBBBE1464F5}"/>
                </a:ext>
              </a:extLst>
            </p:cNvPr>
            <p:cNvSpPr/>
            <p:nvPr/>
          </p:nvSpPr>
          <p:spPr>
            <a:xfrm>
              <a:off x="1312325" y="2599575"/>
              <a:ext cx="233200" cy="232700"/>
            </a:xfrm>
            <a:custGeom>
              <a:avLst/>
              <a:gdLst/>
              <a:ahLst/>
              <a:cxnLst/>
              <a:rect l="l" t="t" r="r" b="b"/>
              <a:pathLst>
                <a:path w="9328" h="9308" extrusionOk="0">
                  <a:moveTo>
                    <a:pt x="1163" y="1259"/>
                  </a:moveTo>
                  <a:cubicBezTo>
                    <a:pt x="4620" y="1956"/>
                    <a:pt x="7323" y="4658"/>
                    <a:pt x="8021" y="8117"/>
                  </a:cubicBezTo>
                  <a:lnTo>
                    <a:pt x="6421" y="8117"/>
                  </a:lnTo>
                  <a:cubicBezTo>
                    <a:pt x="5782" y="5529"/>
                    <a:pt x="3748" y="3495"/>
                    <a:pt x="1163" y="2856"/>
                  </a:cubicBezTo>
                  <a:lnTo>
                    <a:pt x="1163" y="1259"/>
                  </a:lnTo>
                  <a:close/>
                  <a:moveTo>
                    <a:pt x="551" y="1"/>
                  </a:moveTo>
                  <a:cubicBezTo>
                    <a:pt x="243" y="1"/>
                    <a:pt x="1" y="271"/>
                    <a:pt x="1" y="589"/>
                  </a:cubicBezTo>
                  <a:lnTo>
                    <a:pt x="1" y="3321"/>
                  </a:lnTo>
                  <a:cubicBezTo>
                    <a:pt x="1" y="3611"/>
                    <a:pt x="203" y="3844"/>
                    <a:pt x="466" y="3902"/>
                  </a:cubicBezTo>
                  <a:cubicBezTo>
                    <a:pt x="2965" y="4339"/>
                    <a:pt x="4941" y="6315"/>
                    <a:pt x="5375" y="8814"/>
                  </a:cubicBezTo>
                  <a:cubicBezTo>
                    <a:pt x="5433" y="9105"/>
                    <a:pt x="5666" y="9307"/>
                    <a:pt x="5956" y="9307"/>
                  </a:cubicBezTo>
                  <a:lnTo>
                    <a:pt x="8718" y="9307"/>
                  </a:lnTo>
                  <a:cubicBezTo>
                    <a:pt x="9067" y="9307"/>
                    <a:pt x="9327" y="8989"/>
                    <a:pt x="9269" y="8640"/>
                  </a:cubicBezTo>
                  <a:cubicBezTo>
                    <a:pt x="9009" y="6459"/>
                    <a:pt x="7991" y="4397"/>
                    <a:pt x="6452" y="2828"/>
                  </a:cubicBezTo>
                  <a:cubicBezTo>
                    <a:pt x="4882" y="1287"/>
                    <a:pt x="2818" y="271"/>
                    <a:pt x="640" y="8"/>
                  </a:cubicBezTo>
                  <a:cubicBezTo>
                    <a:pt x="610" y="3"/>
                    <a:pt x="580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02;p48">
              <a:extLst>
                <a:ext uri="{FF2B5EF4-FFF2-40B4-BE49-F238E27FC236}">
                  <a16:creationId xmlns:a16="http://schemas.microsoft.com/office/drawing/2014/main" id="{0EA76945-579D-01C8-890E-92A9DCEE60B7}"/>
                </a:ext>
              </a:extLst>
            </p:cNvPr>
            <p:cNvSpPr/>
            <p:nvPr/>
          </p:nvSpPr>
          <p:spPr>
            <a:xfrm>
              <a:off x="1175000" y="2724025"/>
              <a:ext cx="244875" cy="244825"/>
            </a:xfrm>
            <a:custGeom>
              <a:avLst/>
              <a:gdLst/>
              <a:ahLst/>
              <a:cxnLst/>
              <a:rect l="l" t="t" r="r" b="b"/>
              <a:pathLst>
                <a:path w="9795" h="9793" extrusionOk="0">
                  <a:moveTo>
                    <a:pt x="4912" y="1163"/>
                  </a:moveTo>
                  <a:cubicBezTo>
                    <a:pt x="6947" y="1163"/>
                    <a:pt x="8632" y="2848"/>
                    <a:pt x="8632" y="4910"/>
                  </a:cubicBezTo>
                  <a:cubicBezTo>
                    <a:pt x="8632" y="6944"/>
                    <a:pt x="6947" y="8630"/>
                    <a:pt x="4912" y="8630"/>
                  </a:cubicBezTo>
                  <a:cubicBezTo>
                    <a:pt x="2848" y="8630"/>
                    <a:pt x="1163" y="6944"/>
                    <a:pt x="1163" y="4910"/>
                  </a:cubicBezTo>
                  <a:cubicBezTo>
                    <a:pt x="1163" y="2848"/>
                    <a:pt x="2848" y="1163"/>
                    <a:pt x="4912" y="1163"/>
                  </a:cubicBezTo>
                  <a:close/>
                  <a:moveTo>
                    <a:pt x="4912" y="0"/>
                  </a:moveTo>
                  <a:cubicBezTo>
                    <a:pt x="2209" y="0"/>
                    <a:pt x="0" y="2209"/>
                    <a:pt x="0" y="4910"/>
                  </a:cubicBezTo>
                  <a:cubicBezTo>
                    <a:pt x="0" y="7614"/>
                    <a:pt x="2209" y="9792"/>
                    <a:pt x="4912" y="9792"/>
                  </a:cubicBezTo>
                  <a:cubicBezTo>
                    <a:pt x="7586" y="9792"/>
                    <a:pt x="9794" y="7614"/>
                    <a:pt x="9794" y="4910"/>
                  </a:cubicBezTo>
                  <a:cubicBezTo>
                    <a:pt x="9794" y="2209"/>
                    <a:pt x="7586" y="0"/>
                    <a:pt x="4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03;p48">
            <a:extLst>
              <a:ext uri="{FF2B5EF4-FFF2-40B4-BE49-F238E27FC236}">
                <a16:creationId xmlns:a16="http://schemas.microsoft.com/office/drawing/2014/main" id="{F989C600-52E8-1060-B75E-4AFD6DF5A45A}"/>
              </a:ext>
            </a:extLst>
          </p:cNvPr>
          <p:cNvGrpSpPr/>
          <p:nvPr/>
        </p:nvGrpSpPr>
        <p:grpSpPr>
          <a:xfrm>
            <a:off x="3163016" y="1236870"/>
            <a:ext cx="496225" cy="496225"/>
            <a:chOff x="1048600" y="1119225"/>
            <a:chExt cx="496225" cy="496225"/>
          </a:xfrm>
        </p:grpSpPr>
        <p:sp>
          <p:nvSpPr>
            <p:cNvPr id="48" name="Google Shape;404;p48">
              <a:extLst>
                <a:ext uri="{FF2B5EF4-FFF2-40B4-BE49-F238E27FC236}">
                  <a16:creationId xmlns:a16="http://schemas.microsoft.com/office/drawing/2014/main" id="{87CAB5F8-1B5B-0255-EB2D-46BB02F24BF2}"/>
                </a:ext>
              </a:extLst>
            </p:cNvPr>
            <p:cNvSpPr/>
            <p:nvPr/>
          </p:nvSpPr>
          <p:spPr>
            <a:xfrm>
              <a:off x="1252750" y="1177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2" y="1"/>
                  </a:moveTo>
                  <a:cubicBezTo>
                    <a:pt x="261" y="1"/>
                    <a:pt x="1" y="263"/>
                    <a:pt x="1" y="582"/>
                  </a:cubicBezTo>
                  <a:cubicBezTo>
                    <a:pt x="1" y="903"/>
                    <a:pt x="261" y="1163"/>
                    <a:pt x="582" y="1163"/>
                  </a:cubicBezTo>
                  <a:cubicBezTo>
                    <a:pt x="900" y="1163"/>
                    <a:pt x="1163" y="903"/>
                    <a:pt x="1163" y="582"/>
                  </a:cubicBezTo>
                  <a:cubicBezTo>
                    <a:pt x="1163" y="263"/>
                    <a:pt x="900" y="1"/>
                    <a:pt x="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5;p48">
              <a:extLst>
                <a:ext uri="{FF2B5EF4-FFF2-40B4-BE49-F238E27FC236}">
                  <a16:creationId xmlns:a16="http://schemas.microsoft.com/office/drawing/2014/main" id="{C22DBAD0-1244-C187-6B97-691FC30A1062}"/>
                </a:ext>
              </a:extLst>
            </p:cNvPr>
            <p:cNvSpPr/>
            <p:nvPr/>
          </p:nvSpPr>
          <p:spPr>
            <a:xfrm>
              <a:off x="1310875" y="1177325"/>
              <a:ext cx="29075" cy="29100"/>
            </a:xfrm>
            <a:custGeom>
              <a:avLst/>
              <a:gdLst/>
              <a:ahLst/>
              <a:cxnLst/>
              <a:rect l="l" t="t" r="r" b="b"/>
              <a:pathLst>
                <a:path w="1163" h="1164" extrusionOk="0">
                  <a:moveTo>
                    <a:pt x="582" y="1"/>
                  </a:moveTo>
                  <a:cubicBezTo>
                    <a:pt x="261" y="1"/>
                    <a:pt x="0" y="263"/>
                    <a:pt x="0" y="582"/>
                  </a:cubicBezTo>
                  <a:cubicBezTo>
                    <a:pt x="0" y="903"/>
                    <a:pt x="261" y="1163"/>
                    <a:pt x="582" y="1163"/>
                  </a:cubicBezTo>
                  <a:cubicBezTo>
                    <a:pt x="900" y="1163"/>
                    <a:pt x="1163" y="903"/>
                    <a:pt x="1163" y="582"/>
                  </a:cubicBezTo>
                  <a:cubicBezTo>
                    <a:pt x="1163" y="263"/>
                    <a:pt x="900" y="1"/>
                    <a:pt x="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6;p48">
              <a:extLst>
                <a:ext uri="{FF2B5EF4-FFF2-40B4-BE49-F238E27FC236}">
                  <a16:creationId xmlns:a16="http://schemas.microsoft.com/office/drawing/2014/main" id="{8999BBEE-BF9A-D16C-0341-6796B44CCAE3}"/>
                </a:ext>
              </a:extLst>
            </p:cNvPr>
            <p:cNvSpPr/>
            <p:nvPr/>
          </p:nvSpPr>
          <p:spPr>
            <a:xfrm>
              <a:off x="1107450" y="1478850"/>
              <a:ext cx="29100" cy="29075"/>
            </a:xfrm>
            <a:custGeom>
              <a:avLst/>
              <a:gdLst/>
              <a:ahLst/>
              <a:cxnLst/>
              <a:rect l="l" t="t" r="r" b="b"/>
              <a:pathLst>
                <a:path w="1164" h="1163" extrusionOk="0">
                  <a:moveTo>
                    <a:pt x="582" y="0"/>
                  </a:moveTo>
                  <a:cubicBezTo>
                    <a:pt x="261" y="0"/>
                    <a:pt x="1" y="261"/>
                    <a:pt x="1" y="582"/>
                  </a:cubicBezTo>
                  <a:cubicBezTo>
                    <a:pt x="1" y="900"/>
                    <a:pt x="261" y="1163"/>
                    <a:pt x="582" y="1163"/>
                  </a:cubicBezTo>
                  <a:cubicBezTo>
                    <a:pt x="901" y="1163"/>
                    <a:pt x="1163" y="900"/>
                    <a:pt x="1163" y="582"/>
                  </a:cubicBezTo>
                  <a:cubicBezTo>
                    <a:pt x="1163" y="261"/>
                    <a:pt x="901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7;p48">
              <a:extLst>
                <a:ext uri="{FF2B5EF4-FFF2-40B4-BE49-F238E27FC236}">
                  <a16:creationId xmlns:a16="http://schemas.microsoft.com/office/drawing/2014/main" id="{83E641FD-4337-B201-F6B3-1CB8D402F28E}"/>
                </a:ext>
              </a:extLst>
            </p:cNvPr>
            <p:cNvSpPr/>
            <p:nvPr/>
          </p:nvSpPr>
          <p:spPr>
            <a:xfrm>
              <a:off x="1165575" y="1478850"/>
              <a:ext cx="29100" cy="29075"/>
            </a:xfrm>
            <a:custGeom>
              <a:avLst/>
              <a:gdLst/>
              <a:ahLst/>
              <a:cxnLst/>
              <a:rect l="l" t="t" r="r" b="b"/>
              <a:pathLst>
                <a:path w="1164" h="1163" extrusionOk="0">
                  <a:moveTo>
                    <a:pt x="582" y="0"/>
                  </a:moveTo>
                  <a:cubicBezTo>
                    <a:pt x="261" y="0"/>
                    <a:pt x="1" y="261"/>
                    <a:pt x="1" y="582"/>
                  </a:cubicBezTo>
                  <a:cubicBezTo>
                    <a:pt x="1" y="900"/>
                    <a:pt x="261" y="1163"/>
                    <a:pt x="582" y="1163"/>
                  </a:cubicBezTo>
                  <a:cubicBezTo>
                    <a:pt x="900" y="1163"/>
                    <a:pt x="1163" y="900"/>
                    <a:pt x="1163" y="582"/>
                  </a:cubicBezTo>
                  <a:cubicBezTo>
                    <a:pt x="1163" y="261"/>
                    <a:pt x="900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8;p48">
              <a:extLst>
                <a:ext uri="{FF2B5EF4-FFF2-40B4-BE49-F238E27FC236}">
                  <a16:creationId xmlns:a16="http://schemas.microsoft.com/office/drawing/2014/main" id="{1E6B04C4-67E3-F864-33D5-1B4F22D7083A}"/>
                </a:ext>
              </a:extLst>
            </p:cNvPr>
            <p:cNvSpPr/>
            <p:nvPr/>
          </p:nvSpPr>
          <p:spPr>
            <a:xfrm>
              <a:off x="1048600" y="1119225"/>
              <a:ext cx="496225" cy="496225"/>
            </a:xfrm>
            <a:custGeom>
              <a:avLst/>
              <a:gdLst/>
              <a:ahLst/>
              <a:cxnLst/>
              <a:rect l="l" t="t" r="r" b="b"/>
              <a:pathLst>
                <a:path w="19849" h="19849" extrusionOk="0">
                  <a:moveTo>
                    <a:pt x="12844" y="1162"/>
                  </a:moveTo>
                  <a:lnTo>
                    <a:pt x="12844" y="4649"/>
                  </a:lnTo>
                  <a:lnTo>
                    <a:pt x="7004" y="4649"/>
                  </a:lnTo>
                  <a:lnTo>
                    <a:pt x="7004" y="1162"/>
                  </a:lnTo>
                  <a:close/>
                  <a:moveTo>
                    <a:pt x="15169" y="10491"/>
                  </a:moveTo>
                  <a:lnTo>
                    <a:pt x="15169" y="12061"/>
                  </a:lnTo>
                  <a:lnTo>
                    <a:pt x="12235" y="12061"/>
                  </a:lnTo>
                  <a:cubicBezTo>
                    <a:pt x="11914" y="12061"/>
                    <a:pt x="11654" y="12321"/>
                    <a:pt x="11654" y="12642"/>
                  </a:cubicBezTo>
                  <a:lnTo>
                    <a:pt x="11654" y="14385"/>
                  </a:lnTo>
                  <a:lnTo>
                    <a:pt x="8167" y="14385"/>
                  </a:lnTo>
                  <a:lnTo>
                    <a:pt x="8167" y="12642"/>
                  </a:lnTo>
                  <a:cubicBezTo>
                    <a:pt x="8167" y="12321"/>
                    <a:pt x="7904" y="12061"/>
                    <a:pt x="7586" y="12061"/>
                  </a:cubicBezTo>
                  <a:lnTo>
                    <a:pt x="4680" y="12061"/>
                  </a:lnTo>
                  <a:lnTo>
                    <a:pt x="4680" y="10491"/>
                  </a:lnTo>
                  <a:close/>
                  <a:moveTo>
                    <a:pt x="7004" y="13223"/>
                  </a:moveTo>
                  <a:lnTo>
                    <a:pt x="7004" y="16710"/>
                  </a:lnTo>
                  <a:lnTo>
                    <a:pt x="1162" y="16710"/>
                  </a:lnTo>
                  <a:lnTo>
                    <a:pt x="1162" y="13223"/>
                  </a:lnTo>
                  <a:close/>
                  <a:moveTo>
                    <a:pt x="18686" y="13223"/>
                  </a:moveTo>
                  <a:lnTo>
                    <a:pt x="18686" y="16710"/>
                  </a:lnTo>
                  <a:lnTo>
                    <a:pt x="12816" y="16710"/>
                  </a:lnTo>
                  <a:lnTo>
                    <a:pt x="12816" y="13223"/>
                  </a:lnTo>
                  <a:close/>
                  <a:moveTo>
                    <a:pt x="6423" y="0"/>
                  </a:moveTo>
                  <a:cubicBezTo>
                    <a:pt x="6074" y="0"/>
                    <a:pt x="5842" y="263"/>
                    <a:pt x="5842" y="581"/>
                  </a:cubicBezTo>
                  <a:lnTo>
                    <a:pt x="5842" y="5231"/>
                  </a:lnTo>
                  <a:cubicBezTo>
                    <a:pt x="5842" y="5551"/>
                    <a:pt x="6074" y="5812"/>
                    <a:pt x="6423" y="5812"/>
                  </a:cubicBezTo>
                  <a:lnTo>
                    <a:pt x="9329" y="5812"/>
                  </a:lnTo>
                  <a:lnTo>
                    <a:pt x="9329" y="6625"/>
                  </a:lnTo>
                  <a:lnTo>
                    <a:pt x="8515" y="6625"/>
                  </a:lnTo>
                  <a:cubicBezTo>
                    <a:pt x="8195" y="6625"/>
                    <a:pt x="7934" y="6888"/>
                    <a:pt x="7934" y="7207"/>
                  </a:cubicBezTo>
                  <a:cubicBezTo>
                    <a:pt x="7934" y="7527"/>
                    <a:pt x="8195" y="7788"/>
                    <a:pt x="8515" y="7788"/>
                  </a:cubicBezTo>
                  <a:lnTo>
                    <a:pt x="9329" y="7788"/>
                  </a:lnTo>
                  <a:lnTo>
                    <a:pt x="9329" y="9329"/>
                  </a:lnTo>
                  <a:lnTo>
                    <a:pt x="4098" y="9329"/>
                  </a:lnTo>
                  <a:cubicBezTo>
                    <a:pt x="3778" y="9329"/>
                    <a:pt x="3517" y="9589"/>
                    <a:pt x="3517" y="9910"/>
                  </a:cubicBezTo>
                  <a:lnTo>
                    <a:pt x="3517" y="12061"/>
                  </a:lnTo>
                  <a:lnTo>
                    <a:pt x="581" y="12061"/>
                  </a:lnTo>
                  <a:cubicBezTo>
                    <a:pt x="263" y="12061"/>
                    <a:pt x="0" y="12321"/>
                    <a:pt x="0" y="12642"/>
                  </a:cubicBezTo>
                  <a:lnTo>
                    <a:pt x="0" y="17291"/>
                  </a:lnTo>
                  <a:cubicBezTo>
                    <a:pt x="0" y="17610"/>
                    <a:pt x="263" y="17872"/>
                    <a:pt x="581" y="17872"/>
                  </a:cubicBezTo>
                  <a:lnTo>
                    <a:pt x="3517" y="17872"/>
                  </a:lnTo>
                  <a:lnTo>
                    <a:pt x="3517" y="18686"/>
                  </a:lnTo>
                  <a:lnTo>
                    <a:pt x="2673" y="18686"/>
                  </a:lnTo>
                  <a:cubicBezTo>
                    <a:pt x="2355" y="18686"/>
                    <a:pt x="2092" y="18946"/>
                    <a:pt x="2092" y="19267"/>
                  </a:cubicBezTo>
                  <a:cubicBezTo>
                    <a:pt x="2092" y="19586"/>
                    <a:pt x="2355" y="19848"/>
                    <a:pt x="2673" y="19848"/>
                  </a:cubicBezTo>
                  <a:lnTo>
                    <a:pt x="5493" y="19848"/>
                  </a:lnTo>
                  <a:cubicBezTo>
                    <a:pt x="5812" y="19848"/>
                    <a:pt x="6074" y="19586"/>
                    <a:pt x="6074" y="19267"/>
                  </a:cubicBezTo>
                  <a:cubicBezTo>
                    <a:pt x="6074" y="18946"/>
                    <a:pt x="5812" y="18686"/>
                    <a:pt x="5493" y="18686"/>
                  </a:cubicBezTo>
                  <a:lnTo>
                    <a:pt x="4680" y="18686"/>
                  </a:lnTo>
                  <a:lnTo>
                    <a:pt x="4680" y="17872"/>
                  </a:lnTo>
                  <a:lnTo>
                    <a:pt x="7586" y="17872"/>
                  </a:lnTo>
                  <a:cubicBezTo>
                    <a:pt x="7904" y="17872"/>
                    <a:pt x="8167" y="17610"/>
                    <a:pt x="8167" y="17291"/>
                  </a:cubicBezTo>
                  <a:lnTo>
                    <a:pt x="8167" y="15548"/>
                  </a:lnTo>
                  <a:lnTo>
                    <a:pt x="11654" y="15548"/>
                  </a:lnTo>
                  <a:lnTo>
                    <a:pt x="11654" y="17291"/>
                  </a:lnTo>
                  <a:cubicBezTo>
                    <a:pt x="11654" y="17610"/>
                    <a:pt x="11914" y="17872"/>
                    <a:pt x="12235" y="17872"/>
                  </a:cubicBezTo>
                  <a:lnTo>
                    <a:pt x="15169" y="17872"/>
                  </a:lnTo>
                  <a:lnTo>
                    <a:pt x="15169" y="18686"/>
                  </a:lnTo>
                  <a:lnTo>
                    <a:pt x="14355" y="18686"/>
                  </a:lnTo>
                  <a:cubicBezTo>
                    <a:pt x="14037" y="18686"/>
                    <a:pt x="13774" y="18946"/>
                    <a:pt x="13774" y="19267"/>
                  </a:cubicBezTo>
                  <a:cubicBezTo>
                    <a:pt x="13774" y="19586"/>
                    <a:pt x="14037" y="19848"/>
                    <a:pt x="14355" y="19848"/>
                  </a:cubicBezTo>
                  <a:lnTo>
                    <a:pt x="17145" y="19848"/>
                  </a:lnTo>
                  <a:cubicBezTo>
                    <a:pt x="17466" y="19848"/>
                    <a:pt x="17726" y="19586"/>
                    <a:pt x="17726" y="19267"/>
                  </a:cubicBezTo>
                  <a:cubicBezTo>
                    <a:pt x="17726" y="18946"/>
                    <a:pt x="17466" y="18686"/>
                    <a:pt x="17145" y="18686"/>
                  </a:cubicBezTo>
                  <a:lnTo>
                    <a:pt x="16331" y="18686"/>
                  </a:lnTo>
                  <a:lnTo>
                    <a:pt x="16331" y="17872"/>
                  </a:lnTo>
                  <a:lnTo>
                    <a:pt x="19267" y="17872"/>
                  </a:lnTo>
                  <a:cubicBezTo>
                    <a:pt x="19586" y="17872"/>
                    <a:pt x="19848" y="17610"/>
                    <a:pt x="19848" y="17291"/>
                  </a:cubicBezTo>
                  <a:lnTo>
                    <a:pt x="19848" y="12642"/>
                  </a:lnTo>
                  <a:cubicBezTo>
                    <a:pt x="19848" y="12321"/>
                    <a:pt x="19586" y="12061"/>
                    <a:pt x="19267" y="12061"/>
                  </a:cubicBezTo>
                  <a:lnTo>
                    <a:pt x="16331" y="12061"/>
                  </a:lnTo>
                  <a:lnTo>
                    <a:pt x="16331" y="9910"/>
                  </a:lnTo>
                  <a:cubicBezTo>
                    <a:pt x="16331" y="9589"/>
                    <a:pt x="16071" y="9329"/>
                    <a:pt x="15750" y="9329"/>
                  </a:cubicBezTo>
                  <a:lnTo>
                    <a:pt x="10491" y="9329"/>
                  </a:lnTo>
                  <a:lnTo>
                    <a:pt x="10491" y="7788"/>
                  </a:lnTo>
                  <a:lnTo>
                    <a:pt x="11333" y="7788"/>
                  </a:lnTo>
                  <a:cubicBezTo>
                    <a:pt x="11654" y="7788"/>
                    <a:pt x="11914" y="7527"/>
                    <a:pt x="11914" y="7207"/>
                  </a:cubicBezTo>
                  <a:cubicBezTo>
                    <a:pt x="11914" y="6888"/>
                    <a:pt x="11654" y="6625"/>
                    <a:pt x="11333" y="6625"/>
                  </a:cubicBezTo>
                  <a:lnTo>
                    <a:pt x="10491" y="6625"/>
                  </a:lnTo>
                  <a:lnTo>
                    <a:pt x="10491" y="5812"/>
                  </a:lnTo>
                  <a:lnTo>
                    <a:pt x="13425" y="5812"/>
                  </a:lnTo>
                  <a:cubicBezTo>
                    <a:pt x="13746" y="5812"/>
                    <a:pt x="14006" y="5551"/>
                    <a:pt x="14006" y="5231"/>
                  </a:cubicBezTo>
                  <a:lnTo>
                    <a:pt x="14006" y="581"/>
                  </a:lnTo>
                  <a:cubicBezTo>
                    <a:pt x="14006" y="263"/>
                    <a:pt x="13746" y="0"/>
                    <a:pt x="13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9;p48">
              <a:extLst>
                <a:ext uri="{FF2B5EF4-FFF2-40B4-BE49-F238E27FC236}">
                  <a16:creationId xmlns:a16="http://schemas.microsoft.com/office/drawing/2014/main" id="{649E758E-454A-5CDA-6F6E-3EF2A474E134}"/>
                </a:ext>
              </a:extLst>
            </p:cNvPr>
            <p:cNvSpPr/>
            <p:nvPr/>
          </p:nvSpPr>
          <p:spPr>
            <a:xfrm>
              <a:off x="1398750" y="1478850"/>
              <a:ext cx="29075" cy="29075"/>
            </a:xfrm>
            <a:custGeom>
              <a:avLst/>
              <a:gdLst/>
              <a:ahLst/>
              <a:cxnLst/>
              <a:rect l="l" t="t" r="r" b="b"/>
              <a:pathLst>
                <a:path w="1163" h="1163" extrusionOk="0">
                  <a:moveTo>
                    <a:pt x="582" y="0"/>
                  </a:moveTo>
                  <a:cubicBezTo>
                    <a:pt x="263" y="0"/>
                    <a:pt x="0" y="261"/>
                    <a:pt x="0" y="582"/>
                  </a:cubicBezTo>
                  <a:cubicBezTo>
                    <a:pt x="0" y="900"/>
                    <a:pt x="263" y="1163"/>
                    <a:pt x="582" y="1163"/>
                  </a:cubicBezTo>
                  <a:cubicBezTo>
                    <a:pt x="902" y="1163"/>
                    <a:pt x="1163" y="900"/>
                    <a:pt x="1163" y="582"/>
                  </a:cubicBezTo>
                  <a:cubicBezTo>
                    <a:pt x="1163" y="261"/>
                    <a:pt x="902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10;p48">
              <a:extLst>
                <a:ext uri="{FF2B5EF4-FFF2-40B4-BE49-F238E27FC236}">
                  <a16:creationId xmlns:a16="http://schemas.microsoft.com/office/drawing/2014/main" id="{F7496860-41EF-5440-574E-790253F283E3}"/>
                </a:ext>
              </a:extLst>
            </p:cNvPr>
            <p:cNvSpPr/>
            <p:nvPr/>
          </p:nvSpPr>
          <p:spPr>
            <a:xfrm>
              <a:off x="1456875" y="1478850"/>
              <a:ext cx="29075" cy="29075"/>
            </a:xfrm>
            <a:custGeom>
              <a:avLst/>
              <a:gdLst/>
              <a:ahLst/>
              <a:cxnLst/>
              <a:rect l="l" t="t" r="r" b="b"/>
              <a:pathLst>
                <a:path w="1163" h="1163" extrusionOk="0">
                  <a:moveTo>
                    <a:pt x="581" y="0"/>
                  </a:moveTo>
                  <a:cubicBezTo>
                    <a:pt x="263" y="0"/>
                    <a:pt x="0" y="261"/>
                    <a:pt x="0" y="582"/>
                  </a:cubicBezTo>
                  <a:cubicBezTo>
                    <a:pt x="0" y="900"/>
                    <a:pt x="263" y="1163"/>
                    <a:pt x="581" y="1163"/>
                  </a:cubicBezTo>
                  <a:cubicBezTo>
                    <a:pt x="902" y="1163"/>
                    <a:pt x="1162" y="900"/>
                    <a:pt x="1162" y="582"/>
                  </a:cubicBezTo>
                  <a:cubicBezTo>
                    <a:pt x="1162" y="261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5" name="Google Shape;418;p48">
            <a:extLst>
              <a:ext uri="{FF2B5EF4-FFF2-40B4-BE49-F238E27FC236}">
                <a16:creationId xmlns:a16="http://schemas.microsoft.com/office/drawing/2014/main" id="{7020E9F7-AB77-4AC5-5BA8-93BDA7D6CAC0}"/>
              </a:ext>
            </a:extLst>
          </p:cNvPr>
          <p:cNvCxnSpPr>
            <a:cxnSpLocks/>
          </p:cNvCxnSpPr>
          <p:nvPr/>
        </p:nvCxnSpPr>
        <p:spPr>
          <a:xfrm>
            <a:off x="2938266" y="1919353"/>
            <a:ext cx="57570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419;p48">
            <a:extLst>
              <a:ext uri="{FF2B5EF4-FFF2-40B4-BE49-F238E27FC236}">
                <a16:creationId xmlns:a16="http://schemas.microsoft.com/office/drawing/2014/main" id="{6EDFC26C-B22D-5ED4-AEEC-06601A31F550}"/>
              </a:ext>
            </a:extLst>
          </p:cNvPr>
          <p:cNvCxnSpPr>
            <a:cxnSpLocks/>
          </p:cNvCxnSpPr>
          <p:nvPr/>
        </p:nvCxnSpPr>
        <p:spPr>
          <a:xfrm flipV="1">
            <a:off x="2938266" y="2700863"/>
            <a:ext cx="5757001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388;p48">
            <a:extLst>
              <a:ext uri="{FF2B5EF4-FFF2-40B4-BE49-F238E27FC236}">
                <a16:creationId xmlns:a16="http://schemas.microsoft.com/office/drawing/2014/main" id="{59DEB2BB-64AF-9FB0-710C-0A34D5A0038F}"/>
              </a:ext>
            </a:extLst>
          </p:cNvPr>
          <p:cNvSpPr txBox="1">
            <a:spLocks/>
          </p:cNvSpPr>
          <p:nvPr/>
        </p:nvSpPr>
        <p:spPr>
          <a:xfrm>
            <a:off x="3888091" y="389540"/>
            <a:ext cx="4807176" cy="56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100" dirty="0"/>
              <a:t>Set 1 exhibited balanced performance across all three evaluation criteria, i.e. True Positive Rate (TPR) of </a:t>
            </a:r>
            <a:r>
              <a:rPr lang="en-US" sz="1100" b="1" dirty="0">
                <a:solidFill>
                  <a:schemeClr val="accent3"/>
                </a:solidFill>
              </a:rPr>
              <a:t>97.9%</a:t>
            </a:r>
            <a:r>
              <a:rPr lang="en-US" sz="1100" dirty="0"/>
              <a:t>, F1 Score of </a:t>
            </a:r>
            <a:r>
              <a:rPr lang="en-US" sz="1100" b="1" dirty="0">
                <a:solidFill>
                  <a:schemeClr val="accent3"/>
                </a:solidFill>
              </a:rPr>
              <a:t>70%</a:t>
            </a:r>
            <a:r>
              <a:rPr lang="en-US" sz="1100" dirty="0"/>
              <a:t>, and Fowlkes-Mallows Index (FM) of </a:t>
            </a:r>
            <a:r>
              <a:rPr lang="en-US" sz="1100" b="1" dirty="0">
                <a:solidFill>
                  <a:schemeClr val="accent3"/>
                </a:solidFill>
              </a:rPr>
              <a:t>73.1% (0.73).</a:t>
            </a:r>
          </a:p>
        </p:txBody>
      </p:sp>
      <p:grpSp>
        <p:nvGrpSpPr>
          <p:cNvPr id="59" name="Google Shape;403;p48">
            <a:extLst>
              <a:ext uri="{FF2B5EF4-FFF2-40B4-BE49-F238E27FC236}">
                <a16:creationId xmlns:a16="http://schemas.microsoft.com/office/drawing/2014/main" id="{FF3EA758-54A1-077F-5880-0C14EED481C9}"/>
              </a:ext>
            </a:extLst>
          </p:cNvPr>
          <p:cNvGrpSpPr/>
          <p:nvPr/>
        </p:nvGrpSpPr>
        <p:grpSpPr>
          <a:xfrm>
            <a:off x="3162991" y="389541"/>
            <a:ext cx="496225" cy="496225"/>
            <a:chOff x="1048600" y="1119225"/>
            <a:chExt cx="496225" cy="496225"/>
          </a:xfrm>
        </p:grpSpPr>
        <p:sp>
          <p:nvSpPr>
            <p:cNvPr id="60" name="Google Shape;404;p48">
              <a:extLst>
                <a:ext uri="{FF2B5EF4-FFF2-40B4-BE49-F238E27FC236}">
                  <a16:creationId xmlns:a16="http://schemas.microsoft.com/office/drawing/2014/main" id="{5ED8379D-5F86-6CEC-061E-9C7BC0850ED3}"/>
                </a:ext>
              </a:extLst>
            </p:cNvPr>
            <p:cNvSpPr/>
            <p:nvPr/>
          </p:nvSpPr>
          <p:spPr>
            <a:xfrm>
              <a:off x="1252750" y="1177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2" y="1"/>
                  </a:moveTo>
                  <a:cubicBezTo>
                    <a:pt x="261" y="1"/>
                    <a:pt x="1" y="263"/>
                    <a:pt x="1" y="582"/>
                  </a:cubicBezTo>
                  <a:cubicBezTo>
                    <a:pt x="1" y="903"/>
                    <a:pt x="261" y="1163"/>
                    <a:pt x="582" y="1163"/>
                  </a:cubicBezTo>
                  <a:cubicBezTo>
                    <a:pt x="900" y="1163"/>
                    <a:pt x="1163" y="903"/>
                    <a:pt x="1163" y="582"/>
                  </a:cubicBezTo>
                  <a:cubicBezTo>
                    <a:pt x="1163" y="263"/>
                    <a:pt x="900" y="1"/>
                    <a:pt x="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5;p48">
              <a:extLst>
                <a:ext uri="{FF2B5EF4-FFF2-40B4-BE49-F238E27FC236}">
                  <a16:creationId xmlns:a16="http://schemas.microsoft.com/office/drawing/2014/main" id="{F645206F-5ED3-A179-0751-808B60C9A7A5}"/>
                </a:ext>
              </a:extLst>
            </p:cNvPr>
            <p:cNvSpPr/>
            <p:nvPr/>
          </p:nvSpPr>
          <p:spPr>
            <a:xfrm>
              <a:off x="1310875" y="1177325"/>
              <a:ext cx="29075" cy="29100"/>
            </a:xfrm>
            <a:custGeom>
              <a:avLst/>
              <a:gdLst/>
              <a:ahLst/>
              <a:cxnLst/>
              <a:rect l="l" t="t" r="r" b="b"/>
              <a:pathLst>
                <a:path w="1163" h="1164" extrusionOk="0">
                  <a:moveTo>
                    <a:pt x="582" y="1"/>
                  </a:moveTo>
                  <a:cubicBezTo>
                    <a:pt x="261" y="1"/>
                    <a:pt x="0" y="263"/>
                    <a:pt x="0" y="582"/>
                  </a:cubicBezTo>
                  <a:cubicBezTo>
                    <a:pt x="0" y="903"/>
                    <a:pt x="261" y="1163"/>
                    <a:pt x="582" y="1163"/>
                  </a:cubicBezTo>
                  <a:cubicBezTo>
                    <a:pt x="900" y="1163"/>
                    <a:pt x="1163" y="903"/>
                    <a:pt x="1163" y="582"/>
                  </a:cubicBezTo>
                  <a:cubicBezTo>
                    <a:pt x="1163" y="263"/>
                    <a:pt x="900" y="1"/>
                    <a:pt x="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6;p48">
              <a:extLst>
                <a:ext uri="{FF2B5EF4-FFF2-40B4-BE49-F238E27FC236}">
                  <a16:creationId xmlns:a16="http://schemas.microsoft.com/office/drawing/2014/main" id="{1C5641F2-DB3D-4B81-93B6-4AA833A5B0ED}"/>
                </a:ext>
              </a:extLst>
            </p:cNvPr>
            <p:cNvSpPr/>
            <p:nvPr/>
          </p:nvSpPr>
          <p:spPr>
            <a:xfrm>
              <a:off x="1107450" y="1478850"/>
              <a:ext cx="29100" cy="29075"/>
            </a:xfrm>
            <a:custGeom>
              <a:avLst/>
              <a:gdLst/>
              <a:ahLst/>
              <a:cxnLst/>
              <a:rect l="l" t="t" r="r" b="b"/>
              <a:pathLst>
                <a:path w="1164" h="1163" extrusionOk="0">
                  <a:moveTo>
                    <a:pt x="582" y="0"/>
                  </a:moveTo>
                  <a:cubicBezTo>
                    <a:pt x="261" y="0"/>
                    <a:pt x="1" y="261"/>
                    <a:pt x="1" y="582"/>
                  </a:cubicBezTo>
                  <a:cubicBezTo>
                    <a:pt x="1" y="900"/>
                    <a:pt x="261" y="1163"/>
                    <a:pt x="582" y="1163"/>
                  </a:cubicBezTo>
                  <a:cubicBezTo>
                    <a:pt x="901" y="1163"/>
                    <a:pt x="1163" y="900"/>
                    <a:pt x="1163" y="582"/>
                  </a:cubicBezTo>
                  <a:cubicBezTo>
                    <a:pt x="1163" y="261"/>
                    <a:pt x="901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07;p48">
              <a:extLst>
                <a:ext uri="{FF2B5EF4-FFF2-40B4-BE49-F238E27FC236}">
                  <a16:creationId xmlns:a16="http://schemas.microsoft.com/office/drawing/2014/main" id="{AB3A5BF7-960D-2C14-E06C-A47B330A93A2}"/>
                </a:ext>
              </a:extLst>
            </p:cNvPr>
            <p:cNvSpPr/>
            <p:nvPr/>
          </p:nvSpPr>
          <p:spPr>
            <a:xfrm>
              <a:off x="1165575" y="1478850"/>
              <a:ext cx="29100" cy="29075"/>
            </a:xfrm>
            <a:custGeom>
              <a:avLst/>
              <a:gdLst/>
              <a:ahLst/>
              <a:cxnLst/>
              <a:rect l="l" t="t" r="r" b="b"/>
              <a:pathLst>
                <a:path w="1164" h="1163" extrusionOk="0">
                  <a:moveTo>
                    <a:pt x="582" y="0"/>
                  </a:moveTo>
                  <a:cubicBezTo>
                    <a:pt x="261" y="0"/>
                    <a:pt x="1" y="261"/>
                    <a:pt x="1" y="582"/>
                  </a:cubicBezTo>
                  <a:cubicBezTo>
                    <a:pt x="1" y="900"/>
                    <a:pt x="261" y="1163"/>
                    <a:pt x="582" y="1163"/>
                  </a:cubicBezTo>
                  <a:cubicBezTo>
                    <a:pt x="900" y="1163"/>
                    <a:pt x="1163" y="900"/>
                    <a:pt x="1163" y="582"/>
                  </a:cubicBezTo>
                  <a:cubicBezTo>
                    <a:pt x="1163" y="261"/>
                    <a:pt x="900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08;p48">
              <a:extLst>
                <a:ext uri="{FF2B5EF4-FFF2-40B4-BE49-F238E27FC236}">
                  <a16:creationId xmlns:a16="http://schemas.microsoft.com/office/drawing/2014/main" id="{32E0782D-5063-EF4D-CD27-65EFFFC01FC9}"/>
                </a:ext>
              </a:extLst>
            </p:cNvPr>
            <p:cNvSpPr/>
            <p:nvPr/>
          </p:nvSpPr>
          <p:spPr>
            <a:xfrm>
              <a:off x="1048600" y="1119225"/>
              <a:ext cx="496225" cy="496225"/>
            </a:xfrm>
            <a:custGeom>
              <a:avLst/>
              <a:gdLst/>
              <a:ahLst/>
              <a:cxnLst/>
              <a:rect l="l" t="t" r="r" b="b"/>
              <a:pathLst>
                <a:path w="19849" h="19849" extrusionOk="0">
                  <a:moveTo>
                    <a:pt x="12844" y="1162"/>
                  </a:moveTo>
                  <a:lnTo>
                    <a:pt x="12844" y="4649"/>
                  </a:lnTo>
                  <a:lnTo>
                    <a:pt x="7004" y="4649"/>
                  </a:lnTo>
                  <a:lnTo>
                    <a:pt x="7004" y="1162"/>
                  </a:lnTo>
                  <a:close/>
                  <a:moveTo>
                    <a:pt x="15169" y="10491"/>
                  </a:moveTo>
                  <a:lnTo>
                    <a:pt x="15169" y="12061"/>
                  </a:lnTo>
                  <a:lnTo>
                    <a:pt x="12235" y="12061"/>
                  </a:lnTo>
                  <a:cubicBezTo>
                    <a:pt x="11914" y="12061"/>
                    <a:pt x="11654" y="12321"/>
                    <a:pt x="11654" y="12642"/>
                  </a:cubicBezTo>
                  <a:lnTo>
                    <a:pt x="11654" y="14385"/>
                  </a:lnTo>
                  <a:lnTo>
                    <a:pt x="8167" y="14385"/>
                  </a:lnTo>
                  <a:lnTo>
                    <a:pt x="8167" y="12642"/>
                  </a:lnTo>
                  <a:cubicBezTo>
                    <a:pt x="8167" y="12321"/>
                    <a:pt x="7904" y="12061"/>
                    <a:pt x="7586" y="12061"/>
                  </a:cubicBezTo>
                  <a:lnTo>
                    <a:pt x="4680" y="12061"/>
                  </a:lnTo>
                  <a:lnTo>
                    <a:pt x="4680" y="10491"/>
                  </a:lnTo>
                  <a:close/>
                  <a:moveTo>
                    <a:pt x="7004" y="13223"/>
                  </a:moveTo>
                  <a:lnTo>
                    <a:pt x="7004" y="16710"/>
                  </a:lnTo>
                  <a:lnTo>
                    <a:pt x="1162" y="16710"/>
                  </a:lnTo>
                  <a:lnTo>
                    <a:pt x="1162" y="13223"/>
                  </a:lnTo>
                  <a:close/>
                  <a:moveTo>
                    <a:pt x="18686" y="13223"/>
                  </a:moveTo>
                  <a:lnTo>
                    <a:pt x="18686" y="16710"/>
                  </a:lnTo>
                  <a:lnTo>
                    <a:pt x="12816" y="16710"/>
                  </a:lnTo>
                  <a:lnTo>
                    <a:pt x="12816" y="13223"/>
                  </a:lnTo>
                  <a:close/>
                  <a:moveTo>
                    <a:pt x="6423" y="0"/>
                  </a:moveTo>
                  <a:cubicBezTo>
                    <a:pt x="6074" y="0"/>
                    <a:pt x="5842" y="263"/>
                    <a:pt x="5842" y="581"/>
                  </a:cubicBezTo>
                  <a:lnTo>
                    <a:pt x="5842" y="5231"/>
                  </a:lnTo>
                  <a:cubicBezTo>
                    <a:pt x="5842" y="5551"/>
                    <a:pt x="6074" y="5812"/>
                    <a:pt x="6423" y="5812"/>
                  </a:cubicBezTo>
                  <a:lnTo>
                    <a:pt x="9329" y="5812"/>
                  </a:lnTo>
                  <a:lnTo>
                    <a:pt x="9329" y="6625"/>
                  </a:lnTo>
                  <a:lnTo>
                    <a:pt x="8515" y="6625"/>
                  </a:lnTo>
                  <a:cubicBezTo>
                    <a:pt x="8195" y="6625"/>
                    <a:pt x="7934" y="6888"/>
                    <a:pt x="7934" y="7207"/>
                  </a:cubicBezTo>
                  <a:cubicBezTo>
                    <a:pt x="7934" y="7527"/>
                    <a:pt x="8195" y="7788"/>
                    <a:pt x="8515" y="7788"/>
                  </a:cubicBezTo>
                  <a:lnTo>
                    <a:pt x="9329" y="7788"/>
                  </a:lnTo>
                  <a:lnTo>
                    <a:pt x="9329" y="9329"/>
                  </a:lnTo>
                  <a:lnTo>
                    <a:pt x="4098" y="9329"/>
                  </a:lnTo>
                  <a:cubicBezTo>
                    <a:pt x="3778" y="9329"/>
                    <a:pt x="3517" y="9589"/>
                    <a:pt x="3517" y="9910"/>
                  </a:cubicBezTo>
                  <a:lnTo>
                    <a:pt x="3517" y="12061"/>
                  </a:lnTo>
                  <a:lnTo>
                    <a:pt x="581" y="12061"/>
                  </a:lnTo>
                  <a:cubicBezTo>
                    <a:pt x="263" y="12061"/>
                    <a:pt x="0" y="12321"/>
                    <a:pt x="0" y="12642"/>
                  </a:cubicBezTo>
                  <a:lnTo>
                    <a:pt x="0" y="17291"/>
                  </a:lnTo>
                  <a:cubicBezTo>
                    <a:pt x="0" y="17610"/>
                    <a:pt x="263" y="17872"/>
                    <a:pt x="581" y="17872"/>
                  </a:cubicBezTo>
                  <a:lnTo>
                    <a:pt x="3517" y="17872"/>
                  </a:lnTo>
                  <a:lnTo>
                    <a:pt x="3517" y="18686"/>
                  </a:lnTo>
                  <a:lnTo>
                    <a:pt x="2673" y="18686"/>
                  </a:lnTo>
                  <a:cubicBezTo>
                    <a:pt x="2355" y="18686"/>
                    <a:pt x="2092" y="18946"/>
                    <a:pt x="2092" y="19267"/>
                  </a:cubicBezTo>
                  <a:cubicBezTo>
                    <a:pt x="2092" y="19586"/>
                    <a:pt x="2355" y="19848"/>
                    <a:pt x="2673" y="19848"/>
                  </a:cubicBezTo>
                  <a:lnTo>
                    <a:pt x="5493" y="19848"/>
                  </a:lnTo>
                  <a:cubicBezTo>
                    <a:pt x="5812" y="19848"/>
                    <a:pt x="6074" y="19586"/>
                    <a:pt x="6074" y="19267"/>
                  </a:cubicBezTo>
                  <a:cubicBezTo>
                    <a:pt x="6074" y="18946"/>
                    <a:pt x="5812" y="18686"/>
                    <a:pt x="5493" y="18686"/>
                  </a:cubicBezTo>
                  <a:lnTo>
                    <a:pt x="4680" y="18686"/>
                  </a:lnTo>
                  <a:lnTo>
                    <a:pt x="4680" y="17872"/>
                  </a:lnTo>
                  <a:lnTo>
                    <a:pt x="7586" y="17872"/>
                  </a:lnTo>
                  <a:cubicBezTo>
                    <a:pt x="7904" y="17872"/>
                    <a:pt x="8167" y="17610"/>
                    <a:pt x="8167" y="17291"/>
                  </a:cubicBezTo>
                  <a:lnTo>
                    <a:pt x="8167" y="15548"/>
                  </a:lnTo>
                  <a:lnTo>
                    <a:pt x="11654" y="15548"/>
                  </a:lnTo>
                  <a:lnTo>
                    <a:pt x="11654" y="17291"/>
                  </a:lnTo>
                  <a:cubicBezTo>
                    <a:pt x="11654" y="17610"/>
                    <a:pt x="11914" y="17872"/>
                    <a:pt x="12235" y="17872"/>
                  </a:cubicBezTo>
                  <a:lnTo>
                    <a:pt x="15169" y="17872"/>
                  </a:lnTo>
                  <a:lnTo>
                    <a:pt x="15169" y="18686"/>
                  </a:lnTo>
                  <a:lnTo>
                    <a:pt x="14355" y="18686"/>
                  </a:lnTo>
                  <a:cubicBezTo>
                    <a:pt x="14037" y="18686"/>
                    <a:pt x="13774" y="18946"/>
                    <a:pt x="13774" y="19267"/>
                  </a:cubicBezTo>
                  <a:cubicBezTo>
                    <a:pt x="13774" y="19586"/>
                    <a:pt x="14037" y="19848"/>
                    <a:pt x="14355" y="19848"/>
                  </a:cubicBezTo>
                  <a:lnTo>
                    <a:pt x="17145" y="19848"/>
                  </a:lnTo>
                  <a:cubicBezTo>
                    <a:pt x="17466" y="19848"/>
                    <a:pt x="17726" y="19586"/>
                    <a:pt x="17726" y="19267"/>
                  </a:cubicBezTo>
                  <a:cubicBezTo>
                    <a:pt x="17726" y="18946"/>
                    <a:pt x="17466" y="18686"/>
                    <a:pt x="17145" y="18686"/>
                  </a:cubicBezTo>
                  <a:lnTo>
                    <a:pt x="16331" y="18686"/>
                  </a:lnTo>
                  <a:lnTo>
                    <a:pt x="16331" y="17872"/>
                  </a:lnTo>
                  <a:lnTo>
                    <a:pt x="19267" y="17872"/>
                  </a:lnTo>
                  <a:cubicBezTo>
                    <a:pt x="19586" y="17872"/>
                    <a:pt x="19848" y="17610"/>
                    <a:pt x="19848" y="17291"/>
                  </a:cubicBezTo>
                  <a:lnTo>
                    <a:pt x="19848" y="12642"/>
                  </a:lnTo>
                  <a:cubicBezTo>
                    <a:pt x="19848" y="12321"/>
                    <a:pt x="19586" y="12061"/>
                    <a:pt x="19267" y="12061"/>
                  </a:cubicBezTo>
                  <a:lnTo>
                    <a:pt x="16331" y="12061"/>
                  </a:lnTo>
                  <a:lnTo>
                    <a:pt x="16331" y="9910"/>
                  </a:lnTo>
                  <a:cubicBezTo>
                    <a:pt x="16331" y="9589"/>
                    <a:pt x="16071" y="9329"/>
                    <a:pt x="15750" y="9329"/>
                  </a:cubicBezTo>
                  <a:lnTo>
                    <a:pt x="10491" y="9329"/>
                  </a:lnTo>
                  <a:lnTo>
                    <a:pt x="10491" y="7788"/>
                  </a:lnTo>
                  <a:lnTo>
                    <a:pt x="11333" y="7788"/>
                  </a:lnTo>
                  <a:cubicBezTo>
                    <a:pt x="11654" y="7788"/>
                    <a:pt x="11914" y="7527"/>
                    <a:pt x="11914" y="7207"/>
                  </a:cubicBezTo>
                  <a:cubicBezTo>
                    <a:pt x="11914" y="6888"/>
                    <a:pt x="11654" y="6625"/>
                    <a:pt x="11333" y="6625"/>
                  </a:cubicBezTo>
                  <a:lnTo>
                    <a:pt x="10491" y="6625"/>
                  </a:lnTo>
                  <a:lnTo>
                    <a:pt x="10491" y="5812"/>
                  </a:lnTo>
                  <a:lnTo>
                    <a:pt x="13425" y="5812"/>
                  </a:lnTo>
                  <a:cubicBezTo>
                    <a:pt x="13746" y="5812"/>
                    <a:pt x="14006" y="5551"/>
                    <a:pt x="14006" y="5231"/>
                  </a:cubicBezTo>
                  <a:lnTo>
                    <a:pt x="14006" y="581"/>
                  </a:lnTo>
                  <a:cubicBezTo>
                    <a:pt x="14006" y="263"/>
                    <a:pt x="13746" y="0"/>
                    <a:pt x="13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09;p48">
              <a:extLst>
                <a:ext uri="{FF2B5EF4-FFF2-40B4-BE49-F238E27FC236}">
                  <a16:creationId xmlns:a16="http://schemas.microsoft.com/office/drawing/2014/main" id="{73F7E449-6D03-3A0F-39B9-748695DEDB0C}"/>
                </a:ext>
              </a:extLst>
            </p:cNvPr>
            <p:cNvSpPr/>
            <p:nvPr/>
          </p:nvSpPr>
          <p:spPr>
            <a:xfrm>
              <a:off x="1398750" y="1478850"/>
              <a:ext cx="29075" cy="29075"/>
            </a:xfrm>
            <a:custGeom>
              <a:avLst/>
              <a:gdLst/>
              <a:ahLst/>
              <a:cxnLst/>
              <a:rect l="l" t="t" r="r" b="b"/>
              <a:pathLst>
                <a:path w="1163" h="1163" extrusionOk="0">
                  <a:moveTo>
                    <a:pt x="582" y="0"/>
                  </a:moveTo>
                  <a:cubicBezTo>
                    <a:pt x="263" y="0"/>
                    <a:pt x="0" y="261"/>
                    <a:pt x="0" y="582"/>
                  </a:cubicBezTo>
                  <a:cubicBezTo>
                    <a:pt x="0" y="900"/>
                    <a:pt x="263" y="1163"/>
                    <a:pt x="582" y="1163"/>
                  </a:cubicBezTo>
                  <a:cubicBezTo>
                    <a:pt x="902" y="1163"/>
                    <a:pt x="1163" y="900"/>
                    <a:pt x="1163" y="582"/>
                  </a:cubicBezTo>
                  <a:cubicBezTo>
                    <a:pt x="1163" y="261"/>
                    <a:pt x="902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0;p48">
              <a:extLst>
                <a:ext uri="{FF2B5EF4-FFF2-40B4-BE49-F238E27FC236}">
                  <a16:creationId xmlns:a16="http://schemas.microsoft.com/office/drawing/2014/main" id="{97C74E05-22B1-7CE6-0E82-5249E9B33236}"/>
                </a:ext>
              </a:extLst>
            </p:cNvPr>
            <p:cNvSpPr/>
            <p:nvPr/>
          </p:nvSpPr>
          <p:spPr>
            <a:xfrm>
              <a:off x="1456875" y="1478850"/>
              <a:ext cx="29075" cy="29075"/>
            </a:xfrm>
            <a:custGeom>
              <a:avLst/>
              <a:gdLst/>
              <a:ahLst/>
              <a:cxnLst/>
              <a:rect l="l" t="t" r="r" b="b"/>
              <a:pathLst>
                <a:path w="1163" h="1163" extrusionOk="0">
                  <a:moveTo>
                    <a:pt x="581" y="0"/>
                  </a:moveTo>
                  <a:cubicBezTo>
                    <a:pt x="263" y="0"/>
                    <a:pt x="0" y="261"/>
                    <a:pt x="0" y="582"/>
                  </a:cubicBezTo>
                  <a:cubicBezTo>
                    <a:pt x="0" y="900"/>
                    <a:pt x="263" y="1163"/>
                    <a:pt x="581" y="1163"/>
                  </a:cubicBezTo>
                  <a:cubicBezTo>
                    <a:pt x="902" y="1163"/>
                    <a:pt x="1162" y="900"/>
                    <a:pt x="1162" y="582"/>
                  </a:cubicBezTo>
                  <a:cubicBezTo>
                    <a:pt x="1162" y="261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" name="Google Shape;418;p48">
            <a:extLst>
              <a:ext uri="{FF2B5EF4-FFF2-40B4-BE49-F238E27FC236}">
                <a16:creationId xmlns:a16="http://schemas.microsoft.com/office/drawing/2014/main" id="{C196442A-E6E9-89A9-BE1A-C658281FEDA4}"/>
              </a:ext>
            </a:extLst>
          </p:cNvPr>
          <p:cNvCxnSpPr>
            <a:cxnSpLocks/>
          </p:cNvCxnSpPr>
          <p:nvPr/>
        </p:nvCxnSpPr>
        <p:spPr>
          <a:xfrm>
            <a:off x="2938266" y="1055090"/>
            <a:ext cx="564693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390;p48">
            <a:extLst>
              <a:ext uri="{FF2B5EF4-FFF2-40B4-BE49-F238E27FC236}">
                <a16:creationId xmlns:a16="http://schemas.microsoft.com/office/drawing/2014/main" id="{656F3B9C-93CE-091A-F752-0C1752436C86}"/>
              </a:ext>
            </a:extLst>
          </p:cNvPr>
          <p:cNvSpPr txBox="1">
            <a:spLocks/>
          </p:cNvSpPr>
          <p:nvPr/>
        </p:nvSpPr>
        <p:spPr>
          <a:xfrm>
            <a:off x="3917852" y="3597926"/>
            <a:ext cx="4580157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100" b="1" dirty="0">
                <a:solidFill>
                  <a:schemeClr val="accent3"/>
                </a:solidFill>
                <a:latin typeface="Albert Sans"/>
              </a:rPr>
              <a:t>Logistic Regression Kernel </a:t>
            </a:r>
            <a:r>
              <a:rPr lang="en-US" sz="1100" dirty="0">
                <a:solidFill>
                  <a:schemeClr val="dk1"/>
                </a:solidFill>
                <a:latin typeface="Albert Sans"/>
              </a:rPr>
              <a:t>consistently </a:t>
            </a:r>
            <a:r>
              <a:rPr lang="en-US" sz="1100" b="1" dirty="0">
                <a:solidFill>
                  <a:schemeClr val="accent3"/>
                </a:solidFill>
                <a:latin typeface="Albert Sans"/>
              </a:rPr>
              <a:t>underperforms</a:t>
            </a:r>
            <a:r>
              <a:rPr lang="en-US" sz="1100" dirty="0">
                <a:solidFill>
                  <a:schemeClr val="dk1"/>
                </a:solidFill>
                <a:latin typeface="Albert Sans"/>
              </a:rPr>
              <a:t> compared to other models across all three evaluation criteria. It may not be the best choice for this prediction task.</a:t>
            </a:r>
          </a:p>
        </p:txBody>
      </p:sp>
      <p:grpSp>
        <p:nvGrpSpPr>
          <p:cNvPr id="76" name="Google Shape;398;p48">
            <a:extLst>
              <a:ext uri="{FF2B5EF4-FFF2-40B4-BE49-F238E27FC236}">
                <a16:creationId xmlns:a16="http://schemas.microsoft.com/office/drawing/2014/main" id="{50C82DC6-28C8-35E1-8CF9-C8014DF6D2D7}"/>
              </a:ext>
            </a:extLst>
          </p:cNvPr>
          <p:cNvGrpSpPr/>
          <p:nvPr/>
        </p:nvGrpSpPr>
        <p:grpSpPr>
          <a:xfrm>
            <a:off x="3221842" y="3665325"/>
            <a:ext cx="496925" cy="495675"/>
            <a:chOff x="1048600" y="2599575"/>
            <a:chExt cx="496925" cy="495675"/>
          </a:xfrm>
        </p:grpSpPr>
        <p:sp>
          <p:nvSpPr>
            <p:cNvPr id="77" name="Google Shape;399;p48">
              <a:extLst>
                <a:ext uri="{FF2B5EF4-FFF2-40B4-BE49-F238E27FC236}">
                  <a16:creationId xmlns:a16="http://schemas.microsoft.com/office/drawing/2014/main" id="{8426E606-15E0-3E42-7BE9-A06022E05BB5}"/>
                </a:ext>
              </a:extLst>
            </p:cNvPr>
            <p:cNvSpPr/>
            <p:nvPr/>
          </p:nvSpPr>
          <p:spPr>
            <a:xfrm>
              <a:off x="1048600" y="2599575"/>
              <a:ext cx="233925" cy="405175"/>
            </a:xfrm>
            <a:custGeom>
              <a:avLst/>
              <a:gdLst/>
              <a:ahLst/>
              <a:cxnLst/>
              <a:rect l="l" t="t" r="r" b="b"/>
              <a:pathLst>
                <a:path w="9357" h="16207" extrusionOk="0">
                  <a:moveTo>
                    <a:pt x="8195" y="1259"/>
                  </a:moveTo>
                  <a:lnTo>
                    <a:pt x="8195" y="2856"/>
                  </a:lnTo>
                  <a:cubicBezTo>
                    <a:pt x="6742" y="3235"/>
                    <a:pt x="5405" y="4049"/>
                    <a:pt x="4417" y="5211"/>
                  </a:cubicBezTo>
                  <a:cubicBezTo>
                    <a:pt x="3343" y="6517"/>
                    <a:pt x="2732" y="8175"/>
                    <a:pt x="2732" y="9888"/>
                  </a:cubicBezTo>
                  <a:cubicBezTo>
                    <a:pt x="2732" y="11197"/>
                    <a:pt x="3080" y="12476"/>
                    <a:pt x="3750" y="13608"/>
                  </a:cubicBezTo>
                  <a:lnTo>
                    <a:pt x="2615" y="14742"/>
                  </a:lnTo>
                  <a:cubicBezTo>
                    <a:pt x="1658" y="13289"/>
                    <a:pt x="1162" y="11632"/>
                    <a:pt x="1162" y="9888"/>
                  </a:cubicBezTo>
                  <a:cubicBezTo>
                    <a:pt x="1162" y="5676"/>
                    <a:pt x="4157" y="2073"/>
                    <a:pt x="8195" y="1259"/>
                  </a:cubicBezTo>
                  <a:close/>
                  <a:moveTo>
                    <a:pt x="8807" y="1"/>
                  </a:moveTo>
                  <a:cubicBezTo>
                    <a:pt x="8778" y="1"/>
                    <a:pt x="8748" y="3"/>
                    <a:pt x="8718" y="8"/>
                  </a:cubicBezTo>
                  <a:cubicBezTo>
                    <a:pt x="3750" y="620"/>
                    <a:pt x="0" y="4862"/>
                    <a:pt x="0" y="9888"/>
                  </a:cubicBezTo>
                  <a:cubicBezTo>
                    <a:pt x="0" y="12127"/>
                    <a:pt x="728" y="14219"/>
                    <a:pt x="2092" y="15991"/>
                  </a:cubicBezTo>
                  <a:cubicBezTo>
                    <a:pt x="2203" y="16133"/>
                    <a:pt x="2382" y="16207"/>
                    <a:pt x="2560" y="16207"/>
                  </a:cubicBezTo>
                  <a:cubicBezTo>
                    <a:pt x="2710" y="16207"/>
                    <a:pt x="2858" y="16155"/>
                    <a:pt x="2964" y="16049"/>
                  </a:cubicBezTo>
                  <a:lnTo>
                    <a:pt x="4912" y="14103"/>
                  </a:lnTo>
                  <a:cubicBezTo>
                    <a:pt x="5114" y="13898"/>
                    <a:pt x="5145" y="13580"/>
                    <a:pt x="4970" y="13347"/>
                  </a:cubicBezTo>
                  <a:cubicBezTo>
                    <a:pt x="4273" y="12329"/>
                    <a:pt x="3894" y="11139"/>
                    <a:pt x="3894" y="9888"/>
                  </a:cubicBezTo>
                  <a:cubicBezTo>
                    <a:pt x="3894" y="6924"/>
                    <a:pt x="5986" y="4425"/>
                    <a:pt x="8892" y="3902"/>
                  </a:cubicBezTo>
                  <a:cubicBezTo>
                    <a:pt x="9155" y="3844"/>
                    <a:pt x="9357" y="3611"/>
                    <a:pt x="9357" y="3321"/>
                  </a:cubicBezTo>
                  <a:lnTo>
                    <a:pt x="9357" y="589"/>
                  </a:lnTo>
                  <a:cubicBezTo>
                    <a:pt x="9357" y="271"/>
                    <a:pt x="9114" y="1"/>
                    <a:pt x="88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00;p48">
              <a:extLst>
                <a:ext uri="{FF2B5EF4-FFF2-40B4-BE49-F238E27FC236}">
                  <a16:creationId xmlns:a16="http://schemas.microsoft.com/office/drawing/2014/main" id="{B8AB374C-3263-4B5C-E878-E81B4B377925}"/>
                </a:ext>
              </a:extLst>
            </p:cNvPr>
            <p:cNvSpPr/>
            <p:nvPr/>
          </p:nvSpPr>
          <p:spPr>
            <a:xfrm>
              <a:off x="1137225" y="2861300"/>
              <a:ext cx="408300" cy="233950"/>
            </a:xfrm>
            <a:custGeom>
              <a:avLst/>
              <a:gdLst/>
              <a:ahLst/>
              <a:cxnLst/>
              <a:rect l="l" t="t" r="r" b="b"/>
              <a:pathLst>
                <a:path w="16332" h="9358" extrusionOk="0">
                  <a:moveTo>
                    <a:pt x="15025" y="1163"/>
                  </a:moveTo>
                  <a:cubicBezTo>
                    <a:pt x="14211" y="5203"/>
                    <a:pt x="10608" y="8195"/>
                    <a:pt x="6423" y="8195"/>
                  </a:cubicBezTo>
                  <a:cubicBezTo>
                    <a:pt x="4650" y="8195"/>
                    <a:pt x="2994" y="7702"/>
                    <a:pt x="1541" y="6742"/>
                  </a:cubicBezTo>
                  <a:lnTo>
                    <a:pt x="2674" y="5610"/>
                  </a:lnTo>
                  <a:cubicBezTo>
                    <a:pt x="3808" y="6277"/>
                    <a:pt x="5087" y="6656"/>
                    <a:pt x="6423" y="6656"/>
                  </a:cubicBezTo>
                  <a:cubicBezTo>
                    <a:pt x="8109" y="6656"/>
                    <a:pt x="9764" y="6045"/>
                    <a:pt x="11073" y="4940"/>
                  </a:cubicBezTo>
                  <a:cubicBezTo>
                    <a:pt x="12235" y="3952"/>
                    <a:pt x="13077" y="2616"/>
                    <a:pt x="13425" y="1163"/>
                  </a:cubicBezTo>
                  <a:close/>
                  <a:moveTo>
                    <a:pt x="12960" y="0"/>
                  </a:moveTo>
                  <a:cubicBezTo>
                    <a:pt x="12670" y="0"/>
                    <a:pt x="12437" y="205"/>
                    <a:pt x="12379" y="465"/>
                  </a:cubicBezTo>
                  <a:cubicBezTo>
                    <a:pt x="11856" y="3371"/>
                    <a:pt x="9357" y="5463"/>
                    <a:pt x="6423" y="5463"/>
                  </a:cubicBezTo>
                  <a:cubicBezTo>
                    <a:pt x="5145" y="5463"/>
                    <a:pt x="3952" y="5087"/>
                    <a:pt x="2936" y="4389"/>
                  </a:cubicBezTo>
                  <a:cubicBezTo>
                    <a:pt x="2833" y="4312"/>
                    <a:pt x="2713" y="4275"/>
                    <a:pt x="2593" y="4275"/>
                  </a:cubicBezTo>
                  <a:cubicBezTo>
                    <a:pt x="2443" y="4275"/>
                    <a:pt x="2293" y="4334"/>
                    <a:pt x="2181" y="4448"/>
                  </a:cubicBezTo>
                  <a:lnTo>
                    <a:pt x="233" y="6393"/>
                  </a:lnTo>
                  <a:cubicBezTo>
                    <a:pt x="0" y="6656"/>
                    <a:pt x="30" y="7063"/>
                    <a:pt x="291" y="7265"/>
                  </a:cubicBezTo>
                  <a:cubicBezTo>
                    <a:pt x="2065" y="8632"/>
                    <a:pt x="4185" y="9357"/>
                    <a:pt x="6423" y="9357"/>
                  </a:cubicBezTo>
                  <a:cubicBezTo>
                    <a:pt x="11422" y="9357"/>
                    <a:pt x="15664" y="5610"/>
                    <a:pt x="16273" y="640"/>
                  </a:cubicBezTo>
                  <a:cubicBezTo>
                    <a:pt x="16331" y="291"/>
                    <a:pt x="16071" y="0"/>
                    <a:pt x="1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01;p48">
              <a:extLst>
                <a:ext uri="{FF2B5EF4-FFF2-40B4-BE49-F238E27FC236}">
                  <a16:creationId xmlns:a16="http://schemas.microsoft.com/office/drawing/2014/main" id="{49EAE735-ECC8-FAE4-5C00-44E828E9476F}"/>
                </a:ext>
              </a:extLst>
            </p:cNvPr>
            <p:cNvSpPr/>
            <p:nvPr/>
          </p:nvSpPr>
          <p:spPr>
            <a:xfrm>
              <a:off x="1312325" y="2599575"/>
              <a:ext cx="233200" cy="232700"/>
            </a:xfrm>
            <a:custGeom>
              <a:avLst/>
              <a:gdLst/>
              <a:ahLst/>
              <a:cxnLst/>
              <a:rect l="l" t="t" r="r" b="b"/>
              <a:pathLst>
                <a:path w="9328" h="9308" extrusionOk="0">
                  <a:moveTo>
                    <a:pt x="1163" y="1259"/>
                  </a:moveTo>
                  <a:cubicBezTo>
                    <a:pt x="4620" y="1956"/>
                    <a:pt x="7323" y="4658"/>
                    <a:pt x="8021" y="8117"/>
                  </a:cubicBezTo>
                  <a:lnTo>
                    <a:pt x="6421" y="8117"/>
                  </a:lnTo>
                  <a:cubicBezTo>
                    <a:pt x="5782" y="5529"/>
                    <a:pt x="3748" y="3495"/>
                    <a:pt x="1163" y="2856"/>
                  </a:cubicBezTo>
                  <a:lnTo>
                    <a:pt x="1163" y="1259"/>
                  </a:lnTo>
                  <a:close/>
                  <a:moveTo>
                    <a:pt x="551" y="1"/>
                  </a:moveTo>
                  <a:cubicBezTo>
                    <a:pt x="243" y="1"/>
                    <a:pt x="1" y="271"/>
                    <a:pt x="1" y="589"/>
                  </a:cubicBezTo>
                  <a:lnTo>
                    <a:pt x="1" y="3321"/>
                  </a:lnTo>
                  <a:cubicBezTo>
                    <a:pt x="1" y="3611"/>
                    <a:pt x="203" y="3844"/>
                    <a:pt x="466" y="3902"/>
                  </a:cubicBezTo>
                  <a:cubicBezTo>
                    <a:pt x="2965" y="4339"/>
                    <a:pt x="4941" y="6315"/>
                    <a:pt x="5375" y="8814"/>
                  </a:cubicBezTo>
                  <a:cubicBezTo>
                    <a:pt x="5433" y="9105"/>
                    <a:pt x="5666" y="9307"/>
                    <a:pt x="5956" y="9307"/>
                  </a:cubicBezTo>
                  <a:lnTo>
                    <a:pt x="8718" y="9307"/>
                  </a:lnTo>
                  <a:cubicBezTo>
                    <a:pt x="9067" y="9307"/>
                    <a:pt x="9327" y="8989"/>
                    <a:pt x="9269" y="8640"/>
                  </a:cubicBezTo>
                  <a:cubicBezTo>
                    <a:pt x="9009" y="6459"/>
                    <a:pt x="7991" y="4397"/>
                    <a:pt x="6452" y="2828"/>
                  </a:cubicBezTo>
                  <a:cubicBezTo>
                    <a:pt x="4882" y="1287"/>
                    <a:pt x="2818" y="271"/>
                    <a:pt x="640" y="8"/>
                  </a:cubicBezTo>
                  <a:cubicBezTo>
                    <a:pt x="610" y="3"/>
                    <a:pt x="580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02;p48">
              <a:extLst>
                <a:ext uri="{FF2B5EF4-FFF2-40B4-BE49-F238E27FC236}">
                  <a16:creationId xmlns:a16="http://schemas.microsoft.com/office/drawing/2014/main" id="{5A4DAE31-AC88-2311-56FA-CBCE139C0D6A}"/>
                </a:ext>
              </a:extLst>
            </p:cNvPr>
            <p:cNvSpPr/>
            <p:nvPr/>
          </p:nvSpPr>
          <p:spPr>
            <a:xfrm>
              <a:off x="1175000" y="2724025"/>
              <a:ext cx="244875" cy="244825"/>
            </a:xfrm>
            <a:custGeom>
              <a:avLst/>
              <a:gdLst/>
              <a:ahLst/>
              <a:cxnLst/>
              <a:rect l="l" t="t" r="r" b="b"/>
              <a:pathLst>
                <a:path w="9795" h="9793" extrusionOk="0">
                  <a:moveTo>
                    <a:pt x="4912" y="1163"/>
                  </a:moveTo>
                  <a:cubicBezTo>
                    <a:pt x="6947" y="1163"/>
                    <a:pt x="8632" y="2848"/>
                    <a:pt x="8632" y="4910"/>
                  </a:cubicBezTo>
                  <a:cubicBezTo>
                    <a:pt x="8632" y="6944"/>
                    <a:pt x="6947" y="8630"/>
                    <a:pt x="4912" y="8630"/>
                  </a:cubicBezTo>
                  <a:cubicBezTo>
                    <a:pt x="2848" y="8630"/>
                    <a:pt x="1163" y="6944"/>
                    <a:pt x="1163" y="4910"/>
                  </a:cubicBezTo>
                  <a:cubicBezTo>
                    <a:pt x="1163" y="2848"/>
                    <a:pt x="2848" y="1163"/>
                    <a:pt x="4912" y="1163"/>
                  </a:cubicBezTo>
                  <a:close/>
                  <a:moveTo>
                    <a:pt x="4912" y="0"/>
                  </a:moveTo>
                  <a:cubicBezTo>
                    <a:pt x="2209" y="0"/>
                    <a:pt x="0" y="2209"/>
                    <a:pt x="0" y="4910"/>
                  </a:cubicBezTo>
                  <a:cubicBezTo>
                    <a:pt x="0" y="7614"/>
                    <a:pt x="2209" y="9792"/>
                    <a:pt x="4912" y="9792"/>
                  </a:cubicBezTo>
                  <a:cubicBezTo>
                    <a:pt x="7586" y="9792"/>
                    <a:pt x="9794" y="7614"/>
                    <a:pt x="9794" y="4910"/>
                  </a:cubicBezTo>
                  <a:cubicBezTo>
                    <a:pt x="9794" y="2209"/>
                    <a:pt x="7586" y="0"/>
                    <a:pt x="4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1" name="Google Shape;419;p48">
            <a:extLst>
              <a:ext uri="{FF2B5EF4-FFF2-40B4-BE49-F238E27FC236}">
                <a16:creationId xmlns:a16="http://schemas.microsoft.com/office/drawing/2014/main" id="{6945EFB4-0464-A9F5-77E5-66F3F1FE409F}"/>
              </a:ext>
            </a:extLst>
          </p:cNvPr>
          <p:cNvCxnSpPr>
            <a:cxnSpLocks/>
          </p:cNvCxnSpPr>
          <p:nvPr/>
        </p:nvCxnSpPr>
        <p:spPr>
          <a:xfrm flipV="1">
            <a:off x="2938266" y="3524531"/>
            <a:ext cx="5757001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390;p48">
            <a:extLst>
              <a:ext uri="{FF2B5EF4-FFF2-40B4-BE49-F238E27FC236}">
                <a16:creationId xmlns:a16="http://schemas.microsoft.com/office/drawing/2014/main" id="{86EFB935-CFAF-437C-8588-CB527A32BD69}"/>
              </a:ext>
            </a:extLst>
          </p:cNvPr>
          <p:cNvSpPr txBox="1">
            <a:spLocks/>
          </p:cNvSpPr>
          <p:nvPr/>
        </p:nvSpPr>
        <p:spPr>
          <a:xfrm>
            <a:off x="3946916" y="4403987"/>
            <a:ext cx="4580157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100" dirty="0">
                <a:solidFill>
                  <a:schemeClr val="dk1"/>
                </a:solidFill>
                <a:latin typeface="Albert Sans"/>
              </a:rPr>
              <a:t>Other models like Boosted Trees, Efficient Linear SVM, and Narrow Neural Network also show decent performance based on the F1 and FM scores.</a:t>
            </a:r>
          </a:p>
        </p:txBody>
      </p:sp>
      <p:grpSp>
        <p:nvGrpSpPr>
          <p:cNvPr id="101" name="Google Shape;398;p48">
            <a:extLst>
              <a:ext uri="{FF2B5EF4-FFF2-40B4-BE49-F238E27FC236}">
                <a16:creationId xmlns:a16="http://schemas.microsoft.com/office/drawing/2014/main" id="{1DBDC4F6-3BE9-95D0-3C41-2688C76D8A4D}"/>
              </a:ext>
            </a:extLst>
          </p:cNvPr>
          <p:cNvGrpSpPr/>
          <p:nvPr/>
        </p:nvGrpSpPr>
        <p:grpSpPr>
          <a:xfrm>
            <a:off x="3221842" y="4420382"/>
            <a:ext cx="496925" cy="495675"/>
            <a:chOff x="1048600" y="2599575"/>
            <a:chExt cx="496925" cy="495675"/>
          </a:xfrm>
        </p:grpSpPr>
        <p:sp>
          <p:nvSpPr>
            <p:cNvPr id="102" name="Google Shape;399;p48">
              <a:extLst>
                <a:ext uri="{FF2B5EF4-FFF2-40B4-BE49-F238E27FC236}">
                  <a16:creationId xmlns:a16="http://schemas.microsoft.com/office/drawing/2014/main" id="{06593D10-134D-463C-CAFB-E627F0E2512D}"/>
                </a:ext>
              </a:extLst>
            </p:cNvPr>
            <p:cNvSpPr/>
            <p:nvPr/>
          </p:nvSpPr>
          <p:spPr>
            <a:xfrm>
              <a:off x="1048600" y="2599575"/>
              <a:ext cx="233925" cy="405175"/>
            </a:xfrm>
            <a:custGeom>
              <a:avLst/>
              <a:gdLst/>
              <a:ahLst/>
              <a:cxnLst/>
              <a:rect l="l" t="t" r="r" b="b"/>
              <a:pathLst>
                <a:path w="9357" h="16207" extrusionOk="0">
                  <a:moveTo>
                    <a:pt x="8195" y="1259"/>
                  </a:moveTo>
                  <a:lnTo>
                    <a:pt x="8195" y="2856"/>
                  </a:lnTo>
                  <a:cubicBezTo>
                    <a:pt x="6742" y="3235"/>
                    <a:pt x="5405" y="4049"/>
                    <a:pt x="4417" y="5211"/>
                  </a:cubicBezTo>
                  <a:cubicBezTo>
                    <a:pt x="3343" y="6517"/>
                    <a:pt x="2732" y="8175"/>
                    <a:pt x="2732" y="9888"/>
                  </a:cubicBezTo>
                  <a:cubicBezTo>
                    <a:pt x="2732" y="11197"/>
                    <a:pt x="3080" y="12476"/>
                    <a:pt x="3750" y="13608"/>
                  </a:cubicBezTo>
                  <a:lnTo>
                    <a:pt x="2615" y="14742"/>
                  </a:lnTo>
                  <a:cubicBezTo>
                    <a:pt x="1658" y="13289"/>
                    <a:pt x="1162" y="11632"/>
                    <a:pt x="1162" y="9888"/>
                  </a:cubicBezTo>
                  <a:cubicBezTo>
                    <a:pt x="1162" y="5676"/>
                    <a:pt x="4157" y="2073"/>
                    <a:pt x="8195" y="1259"/>
                  </a:cubicBezTo>
                  <a:close/>
                  <a:moveTo>
                    <a:pt x="8807" y="1"/>
                  </a:moveTo>
                  <a:cubicBezTo>
                    <a:pt x="8778" y="1"/>
                    <a:pt x="8748" y="3"/>
                    <a:pt x="8718" y="8"/>
                  </a:cubicBezTo>
                  <a:cubicBezTo>
                    <a:pt x="3750" y="620"/>
                    <a:pt x="0" y="4862"/>
                    <a:pt x="0" y="9888"/>
                  </a:cubicBezTo>
                  <a:cubicBezTo>
                    <a:pt x="0" y="12127"/>
                    <a:pt x="728" y="14219"/>
                    <a:pt x="2092" y="15991"/>
                  </a:cubicBezTo>
                  <a:cubicBezTo>
                    <a:pt x="2203" y="16133"/>
                    <a:pt x="2382" y="16207"/>
                    <a:pt x="2560" y="16207"/>
                  </a:cubicBezTo>
                  <a:cubicBezTo>
                    <a:pt x="2710" y="16207"/>
                    <a:pt x="2858" y="16155"/>
                    <a:pt x="2964" y="16049"/>
                  </a:cubicBezTo>
                  <a:lnTo>
                    <a:pt x="4912" y="14103"/>
                  </a:lnTo>
                  <a:cubicBezTo>
                    <a:pt x="5114" y="13898"/>
                    <a:pt x="5145" y="13580"/>
                    <a:pt x="4970" y="13347"/>
                  </a:cubicBezTo>
                  <a:cubicBezTo>
                    <a:pt x="4273" y="12329"/>
                    <a:pt x="3894" y="11139"/>
                    <a:pt x="3894" y="9888"/>
                  </a:cubicBezTo>
                  <a:cubicBezTo>
                    <a:pt x="3894" y="6924"/>
                    <a:pt x="5986" y="4425"/>
                    <a:pt x="8892" y="3902"/>
                  </a:cubicBezTo>
                  <a:cubicBezTo>
                    <a:pt x="9155" y="3844"/>
                    <a:pt x="9357" y="3611"/>
                    <a:pt x="9357" y="3321"/>
                  </a:cubicBezTo>
                  <a:lnTo>
                    <a:pt x="9357" y="589"/>
                  </a:lnTo>
                  <a:cubicBezTo>
                    <a:pt x="9357" y="271"/>
                    <a:pt x="9114" y="1"/>
                    <a:pt x="88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00;p48">
              <a:extLst>
                <a:ext uri="{FF2B5EF4-FFF2-40B4-BE49-F238E27FC236}">
                  <a16:creationId xmlns:a16="http://schemas.microsoft.com/office/drawing/2014/main" id="{32174E42-31FB-D4A7-7255-45F363EEF365}"/>
                </a:ext>
              </a:extLst>
            </p:cNvPr>
            <p:cNvSpPr/>
            <p:nvPr/>
          </p:nvSpPr>
          <p:spPr>
            <a:xfrm>
              <a:off x="1137225" y="2861300"/>
              <a:ext cx="408300" cy="233950"/>
            </a:xfrm>
            <a:custGeom>
              <a:avLst/>
              <a:gdLst/>
              <a:ahLst/>
              <a:cxnLst/>
              <a:rect l="l" t="t" r="r" b="b"/>
              <a:pathLst>
                <a:path w="16332" h="9358" extrusionOk="0">
                  <a:moveTo>
                    <a:pt x="15025" y="1163"/>
                  </a:moveTo>
                  <a:cubicBezTo>
                    <a:pt x="14211" y="5203"/>
                    <a:pt x="10608" y="8195"/>
                    <a:pt x="6423" y="8195"/>
                  </a:cubicBezTo>
                  <a:cubicBezTo>
                    <a:pt x="4650" y="8195"/>
                    <a:pt x="2994" y="7702"/>
                    <a:pt x="1541" y="6742"/>
                  </a:cubicBezTo>
                  <a:lnTo>
                    <a:pt x="2674" y="5610"/>
                  </a:lnTo>
                  <a:cubicBezTo>
                    <a:pt x="3808" y="6277"/>
                    <a:pt x="5087" y="6656"/>
                    <a:pt x="6423" y="6656"/>
                  </a:cubicBezTo>
                  <a:cubicBezTo>
                    <a:pt x="8109" y="6656"/>
                    <a:pt x="9764" y="6045"/>
                    <a:pt x="11073" y="4940"/>
                  </a:cubicBezTo>
                  <a:cubicBezTo>
                    <a:pt x="12235" y="3952"/>
                    <a:pt x="13077" y="2616"/>
                    <a:pt x="13425" y="1163"/>
                  </a:cubicBezTo>
                  <a:close/>
                  <a:moveTo>
                    <a:pt x="12960" y="0"/>
                  </a:moveTo>
                  <a:cubicBezTo>
                    <a:pt x="12670" y="0"/>
                    <a:pt x="12437" y="205"/>
                    <a:pt x="12379" y="465"/>
                  </a:cubicBezTo>
                  <a:cubicBezTo>
                    <a:pt x="11856" y="3371"/>
                    <a:pt x="9357" y="5463"/>
                    <a:pt x="6423" y="5463"/>
                  </a:cubicBezTo>
                  <a:cubicBezTo>
                    <a:pt x="5145" y="5463"/>
                    <a:pt x="3952" y="5087"/>
                    <a:pt x="2936" y="4389"/>
                  </a:cubicBezTo>
                  <a:cubicBezTo>
                    <a:pt x="2833" y="4312"/>
                    <a:pt x="2713" y="4275"/>
                    <a:pt x="2593" y="4275"/>
                  </a:cubicBezTo>
                  <a:cubicBezTo>
                    <a:pt x="2443" y="4275"/>
                    <a:pt x="2293" y="4334"/>
                    <a:pt x="2181" y="4448"/>
                  </a:cubicBezTo>
                  <a:lnTo>
                    <a:pt x="233" y="6393"/>
                  </a:lnTo>
                  <a:cubicBezTo>
                    <a:pt x="0" y="6656"/>
                    <a:pt x="30" y="7063"/>
                    <a:pt x="291" y="7265"/>
                  </a:cubicBezTo>
                  <a:cubicBezTo>
                    <a:pt x="2065" y="8632"/>
                    <a:pt x="4185" y="9357"/>
                    <a:pt x="6423" y="9357"/>
                  </a:cubicBezTo>
                  <a:cubicBezTo>
                    <a:pt x="11422" y="9357"/>
                    <a:pt x="15664" y="5610"/>
                    <a:pt x="16273" y="640"/>
                  </a:cubicBezTo>
                  <a:cubicBezTo>
                    <a:pt x="16331" y="291"/>
                    <a:pt x="16071" y="0"/>
                    <a:pt x="1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01;p48">
              <a:extLst>
                <a:ext uri="{FF2B5EF4-FFF2-40B4-BE49-F238E27FC236}">
                  <a16:creationId xmlns:a16="http://schemas.microsoft.com/office/drawing/2014/main" id="{DFA205C0-14D2-2266-44E6-0AFBB0CBD156}"/>
                </a:ext>
              </a:extLst>
            </p:cNvPr>
            <p:cNvSpPr/>
            <p:nvPr/>
          </p:nvSpPr>
          <p:spPr>
            <a:xfrm>
              <a:off x="1312325" y="2599575"/>
              <a:ext cx="233200" cy="232700"/>
            </a:xfrm>
            <a:custGeom>
              <a:avLst/>
              <a:gdLst/>
              <a:ahLst/>
              <a:cxnLst/>
              <a:rect l="l" t="t" r="r" b="b"/>
              <a:pathLst>
                <a:path w="9328" h="9308" extrusionOk="0">
                  <a:moveTo>
                    <a:pt x="1163" y="1259"/>
                  </a:moveTo>
                  <a:cubicBezTo>
                    <a:pt x="4620" y="1956"/>
                    <a:pt x="7323" y="4658"/>
                    <a:pt x="8021" y="8117"/>
                  </a:cubicBezTo>
                  <a:lnTo>
                    <a:pt x="6421" y="8117"/>
                  </a:lnTo>
                  <a:cubicBezTo>
                    <a:pt x="5782" y="5529"/>
                    <a:pt x="3748" y="3495"/>
                    <a:pt x="1163" y="2856"/>
                  </a:cubicBezTo>
                  <a:lnTo>
                    <a:pt x="1163" y="1259"/>
                  </a:lnTo>
                  <a:close/>
                  <a:moveTo>
                    <a:pt x="551" y="1"/>
                  </a:moveTo>
                  <a:cubicBezTo>
                    <a:pt x="243" y="1"/>
                    <a:pt x="1" y="271"/>
                    <a:pt x="1" y="589"/>
                  </a:cubicBezTo>
                  <a:lnTo>
                    <a:pt x="1" y="3321"/>
                  </a:lnTo>
                  <a:cubicBezTo>
                    <a:pt x="1" y="3611"/>
                    <a:pt x="203" y="3844"/>
                    <a:pt x="466" y="3902"/>
                  </a:cubicBezTo>
                  <a:cubicBezTo>
                    <a:pt x="2965" y="4339"/>
                    <a:pt x="4941" y="6315"/>
                    <a:pt x="5375" y="8814"/>
                  </a:cubicBezTo>
                  <a:cubicBezTo>
                    <a:pt x="5433" y="9105"/>
                    <a:pt x="5666" y="9307"/>
                    <a:pt x="5956" y="9307"/>
                  </a:cubicBezTo>
                  <a:lnTo>
                    <a:pt x="8718" y="9307"/>
                  </a:lnTo>
                  <a:cubicBezTo>
                    <a:pt x="9067" y="9307"/>
                    <a:pt x="9327" y="8989"/>
                    <a:pt x="9269" y="8640"/>
                  </a:cubicBezTo>
                  <a:cubicBezTo>
                    <a:pt x="9009" y="6459"/>
                    <a:pt x="7991" y="4397"/>
                    <a:pt x="6452" y="2828"/>
                  </a:cubicBezTo>
                  <a:cubicBezTo>
                    <a:pt x="4882" y="1287"/>
                    <a:pt x="2818" y="271"/>
                    <a:pt x="640" y="8"/>
                  </a:cubicBezTo>
                  <a:cubicBezTo>
                    <a:pt x="610" y="3"/>
                    <a:pt x="580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02;p48">
              <a:extLst>
                <a:ext uri="{FF2B5EF4-FFF2-40B4-BE49-F238E27FC236}">
                  <a16:creationId xmlns:a16="http://schemas.microsoft.com/office/drawing/2014/main" id="{59C21D96-C0A2-BA92-AB45-5F71CA52C128}"/>
                </a:ext>
              </a:extLst>
            </p:cNvPr>
            <p:cNvSpPr/>
            <p:nvPr/>
          </p:nvSpPr>
          <p:spPr>
            <a:xfrm>
              <a:off x="1175000" y="2724025"/>
              <a:ext cx="244875" cy="244825"/>
            </a:xfrm>
            <a:custGeom>
              <a:avLst/>
              <a:gdLst/>
              <a:ahLst/>
              <a:cxnLst/>
              <a:rect l="l" t="t" r="r" b="b"/>
              <a:pathLst>
                <a:path w="9795" h="9793" extrusionOk="0">
                  <a:moveTo>
                    <a:pt x="4912" y="1163"/>
                  </a:moveTo>
                  <a:cubicBezTo>
                    <a:pt x="6947" y="1163"/>
                    <a:pt x="8632" y="2848"/>
                    <a:pt x="8632" y="4910"/>
                  </a:cubicBezTo>
                  <a:cubicBezTo>
                    <a:pt x="8632" y="6944"/>
                    <a:pt x="6947" y="8630"/>
                    <a:pt x="4912" y="8630"/>
                  </a:cubicBezTo>
                  <a:cubicBezTo>
                    <a:pt x="2848" y="8630"/>
                    <a:pt x="1163" y="6944"/>
                    <a:pt x="1163" y="4910"/>
                  </a:cubicBezTo>
                  <a:cubicBezTo>
                    <a:pt x="1163" y="2848"/>
                    <a:pt x="2848" y="1163"/>
                    <a:pt x="4912" y="1163"/>
                  </a:cubicBezTo>
                  <a:close/>
                  <a:moveTo>
                    <a:pt x="4912" y="0"/>
                  </a:moveTo>
                  <a:cubicBezTo>
                    <a:pt x="2209" y="0"/>
                    <a:pt x="0" y="2209"/>
                    <a:pt x="0" y="4910"/>
                  </a:cubicBezTo>
                  <a:cubicBezTo>
                    <a:pt x="0" y="7614"/>
                    <a:pt x="2209" y="9792"/>
                    <a:pt x="4912" y="9792"/>
                  </a:cubicBezTo>
                  <a:cubicBezTo>
                    <a:pt x="7586" y="9792"/>
                    <a:pt x="9794" y="7614"/>
                    <a:pt x="9794" y="4910"/>
                  </a:cubicBezTo>
                  <a:cubicBezTo>
                    <a:pt x="9794" y="2209"/>
                    <a:pt x="7586" y="0"/>
                    <a:pt x="4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6" name="Google Shape;419;p48">
            <a:extLst>
              <a:ext uri="{FF2B5EF4-FFF2-40B4-BE49-F238E27FC236}">
                <a16:creationId xmlns:a16="http://schemas.microsoft.com/office/drawing/2014/main" id="{F9BCED19-B910-1227-5EDC-117A5B8A227C}"/>
              </a:ext>
            </a:extLst>
          </p:cNvPr>
          <p:cNvCxnSpPr>
            <a:cxnSpLocks/>
          </p:cNvCxnSpPr>
          <p:nvPr/>
        </p:nvCxnSpPr>
        <p:spPr>
          <a:xfrm flipV="1">
            <a:off x="2938266" y="4279588"/>
            <a:ext cx="5757001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91874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8"/>
          <p:cNvSpPr txBox="1">
            <a:spLocks noGrp="1"/>
          </p:cNvSpPr>
          <p:nvPr>
            <p:ph type="title"/>
          </p:nvPr>
        </p:nvSpPr>
        <p:spPr>
          <a:xfrm>
            <a:off x="720000" y="406109"/>
            <a:ext cx="597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Overall Analysis High Efficiency Models</a:t>
            </a:r>
            <a:endParaRPr sz="2400" dirty="0"/>
          </a:p>
        </p:txBody>
      </p:sp>
      <p:sp>
        <p:nvSpPr>
          <p:cNvPr id="388" name="Google Shape;388;p48"/>
          <p:cNvSpPr txBox="1">
            <a:spLocks noGrp="1"/>
          </p:cNvSpPr>
          <p:nvPr>
            <p:ph type="subTitle" idx="1"/>
          </p:nvPr>
        </p:nvSpPr>
        <p:spPr>
          <a:xfrm>
            <a:off x="1499825" y="1692214"/>
            <a:ext cx="49539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fontAlgn="base"/>
            <a:r>
              <a:rPr lang="en-US" sz="1000" dirty="0"/>
              <a:t>Among the models tested, the "Coarse Tree" and "Gaussian Naive Bayes" models stand out as top performers. Researchers and practitioners should consider these models as primary choices for classification tasks.​</a:t>
            </a:r>
          </a:p>
        </p:txBody>
      </p:sp>
      <p:sp>
        <p:nvSpPr>
          <p:cNvPr id="389" name="Google Shape;389;p48"/>
          <p:cNvSpPr txBox="1">
            <a:spLocks noGrp="1"/>
          </p:cNvSpPr>
          <p:nvPr>
            <p:ph type="subTitle" idx="2"/>
          </p:nvPr>
        </p:nvSpPr>
        <p:spPr>
          <a:xfrm>
            <a:off x="1538300" y="2739706"/>
            <a:ext cx="4929275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 rtl="0" fontAlgn="base"/>
            <a:r>
              <a:rPr lang="en-US" sz="1000" dirty="0"/>
              <a:t>Ensemble techniques, particularly "</a:t>
            </a:r>
            <a:r>
              <a:rPr lang="en-US" sz="1000" dirty="0" err="1"/>
              <a:t>RUSBoosted</a:t>
            </a:r>
            <a:r>
              <a:rPr lang="en-US" sz="1000" dirty="0"/>
              <a:t> Trees," have the potential to improve performance and robustness. These methods could be advantageous when dealing with imbalanced datasets or when higher FM scores are desired.​</a:t>
            </a:r>
          </a:p>
        </p:txBody>
      </p:sp>
      <p:sp>
        <p:nvSpPr>
          <p:cNvPr id="390" name="Google Shape;390;p48"/>
          <p:cNvSpPr txBox="1">
            <a:spLocks noGrp="1"/>
          </p:cNvSpPr>
          <p:nvPr>
            <p:ph type="subTitle" idx="3"/>
          </p:nvPr>
        </p:nvSpPr>
        <p:spPr>
          <a:xfrm>
            <a:off x="1530300" y="3810687"/>
            <a:ext cx="4774905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 rtl="0" fontAlgn="base"/>
            <a:r>
              <a:rPr lang="en-US" sz="1000" dirty="0"/>
              <a:t>When choosing neural network models, it is crucial to consider the architecture. Deeper networks, such as "</a:t>
            </a:r>
            <a:r>
              <a:rPr lang="en-US" sz="1000" dirty="0" err="1"/>
              <a:t>Bilayered</a:t>
            </a:r>
            <a:r>
              <a:rPr lang="en-US" sz="1000" dirty="0"/>
              <a:t> Neural Network" and "</a:t>
            </a:r>
            <a:r>
              <a:rPr lang="en-US" sz="1000" dirty="0" err="1"/>
              <a:t>Trilayered</a:t>
            </a:r>
            <a:r>
              <a:rPr lang="en-US" sz="1000" dirty="0"/>
              <a:t> Neural Network," tend to perform better, while a "Narrow Neural Network" may not be the most effective choice.​</a:t>
            </a:r>
          </a:p>
        </p:txBody>
      </p:sp>
      <p:sp>
        <p:nvSpPr>
          <p:cNvPr id="391" name="Google Shape;391;p48"/>
          <p:cNvSpPr txBox="1">
            <a:spLocks noGrp="1"/>
          </p:cNvSpPr>
          <p:nvPr>
            <p:ph type="title" idx="4"/>
          </p:nvPr>
        </p:nvSpPr>
        <p:spPr>
          <a:xfrm>
            <a:off x="1669838" y="3542127"/>
            <a:ext cx="35793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Neural Network Selection:</a:t>
            </a:r>
            <a:endParaRPr dirty="0"/>
          </a:p>
        </p:txBody>
      </p:sp>
      <p:sp>
        <p:nvSpPr>
          <p:cNvPr id="392" name="Google Shape;392;p48"/>
          <p:cNvSpPr txBox="1">
            <a:spLocks noGrp="1"/>
          </p:cNvSpPr>
          <p:nvPr>
            <p:ph type="title" idx="5"/>
          </p:nvPr>
        </p:nvSpPr>
        <p:spPr>
          <a:xfrm>
            <a:off x="1669836" y="2469801"/>
            <a:ext cx="35793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Ensemble Methods: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dirty="0"/>
          </a:p>
        </p:txBody>
      </p:sp>
      <p:sp>
        <p:nvSpPr>
          <p:cNvPr id="393" name="Google Shape;393;p48"/>
          <p:cNvSpPr txBox="1">
            <a:spLocks noGrp="1"/>
          </p:cNvSpPr>
          <p:nvPr>
            <p:ph type="title" idx="6"/>
          </p:nvPr>
        </p:nvSpPr>
        <p:spPr>
          <a:xfrm>
            <a:off x="1669840" y="1397475"/>
            <a:ext cx="35793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Selected Models</a:t>
            </a:r>
            <a:endParaRPr sz="1800" dirty="0"/>
          </a:p>
        </p:txBody>
      </p:sp>
      <p:grpSp>
        <p:nvGrpSpPr>
          <p:cNvPr id="394" name="Google Shape;394;p48"/>
          <p:cNvGrpSpPr/>
          <p:nvPr/>
        </p:nvGrpSpPr>
        <p:grpSpPr>
          <a:xfrm>
            <a:off x="944750" y="2591100"/>
            <a:ext cx="496225" cy="454800"/>
            <a:chOff x="1048600" y="1879850"/>
            <a:chExt cx="496225" cy="454800"/>
          </a:xfrm>
        </p:grpSpPr>
        <p:sp>
          <p:nvSpPr>
            <p:cNvPr id="395" name="Google Shape;395;p48"/>
            <p:cNvSpPr/>
            <p:nvPr/>
          </p:nvSpPr>
          <p:spPr>
            <a:xfrm>
              <a:off x="1048600" y="1879850"/>
              <a:ext cx="496225" cy="454800"/>
            </a:xfrm>
            <a:custGeom>
              <a:avLst/>
              <a:gdLst/>
              <a:ahLst/>
              <a:cxnLst/>
              <a:rect l="l" t="t" r="r" b="b"/>
              <a:pathLst>
                <a:path w="19849" h="18192" extrusionOk="0">
                  <a:moveTo>
                    <a:pt x="18686" y="1163"/>
                  </a:moveTo>
                  <a:lnTo>
                    <a:pt x="18686" y="13949"/>
                  </a:lnTo>
                  <a:lnTo>
                    <a:pt x="1162" y="13949"/>
                  </a:lnTo>
                  <a:lnTo>
                    <a:pt x="1162" y="1163"/>
                  </a:lnTo>
                  <a:close/>
                  <a:moveTo>
                    <a:pt x="10491" y="15112"/>
                  </a:moveTo>
                  <a:lnTo>
                    <a:pt x="10491" y="17029"/>
                  </a:lnTo>
                  <a:lnTo>
                    <a:pt x="9329" y="17029"/>
                  </a:lnTo>
                  <a:lnTo>
                    <a:pt x="9329" y="15112"/>
                  </a:lnTo>
                  <a:close/>
                  <a:moveTo>
                    <a:pt x="581" y="1"/>
                  </a:moveTo>
                  <a:cubicBezTo>
                    <a:pt x="263" y="1"/>
                    <a:pt x="0" y="261"/>
                    <a:pt x="0" y="582"/>
                  </a:cubicBezTo>
                  <a:lnTo>
                    <a:pt x="0" y="14530"/>
                  </a:lnTo>
                  <a:cubicBezTo>
                    <a:pt x="0" y="14849"/>
                    <a:pt x="263" y="15112"/>
                    <a:pt x="581" y="15112"/>
                  </a:cubicBezTo>
                  <a:lnTo>
                    <a:pt x="8167" y="15112"/>
                  </a:lnTo>
                  <a:lnTo>
                    <a:pt x="8167" y="17029"/>
                  </a:lnTo>
                  <a:lnTo>
                    <a:pt x="6365" y="17029"/>
                  </a:lnTo>
                  <a:cubicBezTo>
                    <a:pt x="6044" y="17029"/>
                    <a:pt x="5784" y="17290"/>
                    <a:pt x="5784" y="17611"/>
                  </a:cubicBezTo>
                  <a:cubicBezTo>
                    <a:pt x="5784" y="17959"/>
                    <a:pt x="6044" y="18192"/>
                    <a:pt x="6365" y="18192"/>
                  </a:cubicBezTo>
                  <a:lnTo>
                    <a:pt x="13455" y="18192"/>
                  </a:lnTo>
                  <a:cubicBezTo>
                    <a:pt x="13774" y="18192"/>
                    <a:pt x="14037" y="17959"/>
                    <a:pt x="14037" y="17611"/>
                  </a:cubicBezTo>
                  <a:cubicBezTo>
                    <a:pt x="14037" y="17290"/>
                    <a:pt x="13774" y="17029"/>
                    <a:pt x="13455" y="17029"/>
                  </a:cubicBezTo>
                  <a:lnTo>
                    <a:pt x="11654" y="17029"/>
                  </a:lnTo>
                  <a:lnTo>
                    <a:pt x="11654" y="15112"/>
                  </a:lnTo>
                  <a:lnTo>
                    <a:pt x="19267" y="15112"/>
                  </a:lnTo>
                  <a:cubicBezTo>
                    <a:pt x="19586" y="15112"/>
                    <a:pt x="19848" y="14849"/>
                    <a:pt x="19848" y="14530"/>
                  </a:cubicBezTo>
                  <a:lnTo>
                    <a:pt x="19848" y="582"/>
                  </a:lnTo>
                  <a:cubicBezTo>
                    <a:pt x="19848" y="261"/>
                    <a:pt x="19586" y="1"/>
                    <a:pt x="19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8"/>
            <p:cNvSpPr/>
            <p:nvPr/>
          </p:nvSpPr>
          <p:spPr>
            <a:xfrm>
              <a:off x="1145925" y="1937975"/>
              <a:ext cx="301550" cy="261550"/>
            </a:xfrm>
            <a:custGeom>
              <a:avLst/>
              <a:gdLst/>
              <a:ahLst/>
              <a:cxnLst/>
              <a:rect l="l" t="t" r="r" b="b"/>
              <a:pathLst>
                <a:path w="12062" h="10462" extrusionOk="0">
                  <a:moveTo>
                    <a:pt x="6017" y="1"/>
                  </a:moveTo>
                  <a:cubicBezTo>
                    <a:pt x="2705" y="1"/>
                    <a:pt x="1" y="2702"/>
                    <a:pt x="1" y="6015"/>
                  </a:cubicBezTo>
                  <a:cubicBezTo>
                    <a:pt x="1" y="7642"/>
                    <a:pt x="612" y="9153"/>
                    <a:pt x="1775" y="10287"/>
                  </a:cubicBezTo>
                  <a:cubicBezTo>
                    <a:pt x="1876" y="10404"/>
                    <a:pt x="2021" y="10462"/>
                    <a:pt x="2170" y="10462"/>
                  </a:cubicBezTo>
                  <a:cubicBezTo>
                    <a:pt x="2319" y="10462"/>
                    <a:pt x="2472" y="10404"/>
                    <a:pt x="2588" y="10287"/>
                  </a:cubicBezTo>
                  <a:lnTo>
                    <a:pt x="3488" y="9385"/>
                  </a:lnTo>
                  <a:cubicBezTo>
                    <a:pt x="3720" y="9153"/>
                    <a:pt x="3720" y="8776"/>
                    <a:pt x="3488" y="8544"/>
                  </a:cubicBezTo>
                  <a:cubicBezTo>
                    <a:pt x="3372" y="8442"/>
                    <a:pt x="3226" y="8391"/>
                    <a:pt x="3081" y="8391"/>
                  </a:cubicBezTo>
                  <a:cubicBezTo>
                    <a:pt x="2936" y="8391"/>
                    <a:pt x="2791" y="8442"/>
                    <a:pt x="2674" y="8544"/>
                  </a:cubicBezTo>
                  <a:lnTo>
                    <a:pt x="2209" y="9037"/>
                  </a:lnTo>
                  <a:cubicBezTo>
                    <a:pt x="1658" y="8311"/>
                    <a:pt x="1310" y="7498"/>
                    <a:pt x="1193" y="6596"/>
                  </a:cubicBezTo>
                  <a:lnTo>
                    <a:pt x="2035" y="6596"/>
                  </a:lnTo>
                  <a:cubicBezTo>
                    <a:pt x="2356" y="6596"/>
                    <a:pt x="2616" y="6335"/>
                    <a:pt x="2616" y="6015"/>
                  </a:cubicBezTo>
                  <a:cubicBezTo>
                    <a:pt x="2616" y="5696"/>
                    <a:pt x="2356" y="5433"/>
                    <a:pt x="2035" y="5433"/>
                  </a:cubicBezTo>
                  <a:lnTo>
                    <a:pt x="1193" y="5433"/>
                  </a:lnTo>
                  <a:cubicBezTo>
                    <a:pt x="1310" y="4562"/>
                    <a:pt x="1658" y="3720"/>
                    <a:pt x="2209" y="3023"/>
                  </a:cubicBezTo>
                  <a:lnTo>
                    <a:pt x="2674" y="3488"/>
                  </a:lnTo>
                  <a:cubicBezTo>
                    <a:pt x="2791" y="3604"/>
                    <a:pt x="2936" y="3662"/>
                    <a:pt x="3081" y="3662"/>
                  </a:cubicBezTo>
                  <a:cubicBezTo>
                    <a:pt x="3226" y="3662"/>
                    <a:pt x="3372" y="3604"/>
                    <a:pt x="3488" y="3488"/>
                  </a:cubicBezTo>
                  <a:cubicBezTo>
                    <a:pt x="3720" y="3255"/>
                    <a:pt x="3720" y="2907"/>
                    <a:pt x="3488" y="2674"/>
                  </a:cubicBezTo>
                  <a:lnTo>
                    <a:pt x="3023" y="2209"/>
                  </a:lnTo>
                  <a:cubicBezTo>
                    <a:pt x="3720" y="1628"/>
                    <a:pt x="4564" y="1307"/>
                    <a:pt x="5436" y="1191"/>
                  </a:cubicBezTo>
                  <a:lnTo>
                    <a:pt x="5436" y="2035"/>
                  </a:lnTo>
                  <a:cubicBezTo>
                    <a:pt x="5436" y="2353"/>
                    <a:pt x="5696" y="2616"/>
                    <a:pt x="6017" y="2616"/>
                  </a:cubicBezTo>
                  <a:cubicBezTo>
                    <a:pt x="6336" y="2616"/>
                    <a:pt x="6598" y="2353"/>
                    <a:pt x="6598" y="2035"/>
                  </a:cubicBezTo>
                  <a:lnTo>
                    <a:pt x="6598" y="1191"/>
                  </a:lnTo>
                  <a:cubicBezTo>
                    <a:pt x="7498" y="1307"/>
                    <a:pt x="8342" y="1628"/>
                    <a:pt x="9039" y="2209"/>
                  </a:cubicBezTo>
                  <a:lnTo>
                    <a:pt x="8544" y="2674"/>
                  </a:lnTo>
                  <a:cubicBezTo>
                    <a:pt x="8342" y="2907"/>
                    <a:pt x="8342" y="3255"/>
                    <a:pt x="8544" y="3488"/>
                  </a:cubicBezTo>
                  <a:cubicBezTo>
                    <a:pt x="8660" y="3604"/>
                    <a:pt x="8813" y="3662"/>
                    <a:pt x="8966" y="3662"/>
                  </a:cubicBezTo>
                  <a:cubicBezTo>
                    <a:pt x="9119" y="3662"/>
                    <a:pt x="9272" y="3604"/>
                    <a:pt x="9388" y="3488"/>
                  </a:cubicBezTo>
                  <a:lnTo>
                    <a:pt x="9853" y="3023"/>
                  </a:lnTo>
                  <a:cubicBezTo>
                    <a:pt x="10404" y="3720"/>
                    <a:pt x="10753" y="4562"/>
                    <a:pt x="10869" y="5433"/>
                  </a:cubicBezTo>
                  <a:lnTo>
                    <a:pt x="9997" y="5433"/>
                  </a:lnTo>
                  <a:cubicBezTo>
                    <a:pt x="9679" y="5433"/>
                    <a:pt x="9416" y="5696"/>
                    <a:pt x="9416" y="6015"/>
                  </a:cubicBezTo>
                  <a:cubicBezTo>
                    <a:pt x="9416" y="6335"/>
                    <a:pt x="9679" y="6596"/>
                    <a:pt x="9997" y="6596"/>
                  </a:cubicBezTo>
                  <a:lnTo>
                    <a:pt x="10869" y="6596"/>
                  </a:lnTo>
                  <a:cubicBezTo>
                    <a:pt x="10753" y="7498"/>
                    <a:pt x="10404" y="8311"/>
                    <a:pt x="9853" y="9037"/>
                  </a:cubicBezTo>
                  <a:lnTo>
                    <a:pt x="9388" y="8544"/>
                  </a:lnTo>
                  <a:cubicBezTo>
                    <a:pt x="9272" y="8442"/>
                    <a:pt x="9119" y="8391"/>
                    <a:pt x="8966" y="8391"/>
                  </a:cubicBezTo>
                  <a:cubicBezTo>
                    <a:pt x="8813" y="8391"/>
                    <a:pt x="8660" y="8442"/>
                    <a:pt x="8544" y="8544"/>
                  </a:cubicBezTo>
                  <a:cubicBezTo>
                    <a:pt x="8342" y="8776"/>
                    <a:pt x="8342" y="9153"/>
                    <a:pt x="8544" y="9385"/>
                  </a:cubicBezTo>
                  <a:lnTo>
                    <a:pt x="9474" y="10287"/>
                  </a:lnTo>
                  <a:cubicBezTo>
                    <a:pt x="9576" y="10404"/>
                    <a:pt x="9722" y="10462"/>
                    <a:pt x="9870" y="10462"/>
                  </a:cubicBezTo>
                  <a:cubicBezTo>
                    <a:pt x="10019" y="10462"/>
                    <a:pt x="10172" y="10404"/>
                    <a:pt x="10288" y="10287"/>
                  </a:cubicBezTo>
                  <a:cubicBezTo>
                    <a:pt x="11422" y="9153"/>
                    <a:pt x="12062" y="7642"/>
                    <a:pt x="12062" y="6015"/>
                  </a:cubicBezTo>
                  <a:cubicBezTo>
                    <a:pt x="12062" y="2702"/>
                    <a:pt x="9358" y="1"/>
                    <a:pt x="6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8"/>
            <p:cNvSpPr/>
            <p:nvPr/>
          </p:nvSpPr>
          <p:spPr>
            <a:xfrm>
              <a:off x="1252750" y="2036025"/>
              <a:ext cx="97375" cy="95925"/>
            </a:xfrm>
            <a:custGeom>
              <a:avLst/>
              <a:gdLst/>
              <a:ahLst/>
              <a:cxnLst/>
              <a:rect l="l" t="t" r="r" b="b"/>
              <a:pathLst>
                <a:path w="3895" h="3837" extrusionOk="0">
                  <a:moveTo>
                    <a:pt x="1744" y="1511"/>
                  </a:moveTo>
                  <a:cubicBezTo>
                    <a:pt x="2063" y="1511"/>
                    <a:pt x="2325" y="1774"/>
                    <a:pt x="2325" y="2093"/>
                  </a:cubicBezTo>
                  <a:cubicBezTo>
                    <a:pt x="2325" y="2413"/>
                    <a:pt x="2063" y="2674"/>
                    <a:pt x="1744" y="2674"/>
                  </a:cubicBezTo>
                  <a:cubicBezTo>
                    <a:pt x="1423" y="2674"/>
                    <a:pt x="1163" y="2413"/>
                    <a:pt x="1163" y="2093"/>
                  </a:cubicBezTo>
                  <a:cubicBezTo>
                    <a:pt x="1163" y="1774"/>
                    <a:pt x="1423" y="1511"/>
                    <a:pt x="1744" y="1511"/>
                  </a:cubicBezTo>
                  <a:close/>
                  <a:moveTo>
                    <a:pt x="3266" y="0"/>
                  </a:moveTo>
                  <a:cubicBezTo>
                    <a:pt x="3117" y="0"/>
                    <a:pt x="2965" y="59"/>
                    <a:pt x="2849" y="175"/>
                  </a:cubicBezTo>
                  <a:lnTo>
                    <a:pt x="2500" y="523"/>
                  </a:lnTo>
                  <a:cubicBezTo>
                    <a:pt x="2267" y="407"/>
                    <a:pt x="2035" y="349"/>
                    <a:pt x="1744" y="349"/>
                  </a:cubicBezTo>
                  <a:cubicBezTo>
                    <a:pt x="784" y="349"/>
                    <a:pt x="1" y="1135"/>
                    <a:pt x="1" y="2093"/>
                  </a:cubicBezTo>
                  <a:cubicBezTo>
                    <a:pt x="1" y="3053"/>
                    <a:pt x="784" y="3836"/>
                    <a:pt x="1744" y="3836"/>
                  </a:cubicBezTo>
                  <a:cubicBezTo>
                    <a:pt x="2702" y="3836"/>
                    <a:pt x="3488" y="3053"/>
                    <a:pt x="3488" y="2093"/>
                  </a:cubicBezTo>
                  <a:cubicBezTo>
                    <a:pt x="3488" y="1832"/>
                    <a:pt x="3430" y="1570"/>
                    <a:pt x="3313" y="1337"/>
                  </a:cubicBezTo>
                  <a:lnTo>
                    <a:pt x="3662" y="988"/>
                  </a:lnTo>
                  <a:cubicBezTo>
                    <a:pt x="3895" y="786"/>
                    <a:pt x="3895" y="407"/>
                    <a:pt x="3662" y="175"/>
                  </a:cubicBezTo>
                  <a:cubicBezTo>
                    <a:pt x="3560" y="59"/>
                    <a:pt x="3415" y="0"/>
                    <a:pt x="3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48"/>
          <p:cNvGrpSpPr/>
          <p:nvPr/>
        </p:nvGrpSpPr>
        <p:grpSpPr>
          <a:xfrm>
            <a:off x="944750" y="3661275"/>
            <a:ext cx="496925" cy="495675"/>
            <a:chOff x="1048600" y="2599575"/>
            <a:chExt cx="496925" cy="495675"/>
          </a:xfrm>
        </p:grpSpPr>
        <p:sp>
          <p:nvSpPr>
            <p:cNvPr id="399" name="Google Shape;399;p48"/>
            <p:cNvSpPr/>
            <p:nvPr/>
          </p:nvSpPr>
          <p:spPr>
            <a:xfrm>
              <a:off x="1048600" y="2599575"/>
              <a:ext cx="233925" cy="405175"/>
            </a:xfrm>
            <a:custGeom>
              <a:avLst/>
              <a:gdLst/>
              <a:ahLst/>
              <a:cxnLst/>
              <a:rect l="l" t="t" r="r" b="b"/>
              <a:pathLst>
                <a:path w="9357" h="16207" extrusionOk="0">
                  <a:moveTo>
                    <a:pt x="8195" y="1259"/>
                  </a:moveTo>
                  <a:lnTo>
                    <a:pt x="8195" y="2856"/>
                  </a:lnTo>
                  <a:cubicBezTo>
                    <a:pt x="6742" y="3235"/>
                    <a:pt x="5405" y="4049"/>
                    <a:pt x="4417" y="5211"/>
                  </a:cubicBezTo>
                  <a:cubicBezTo>
                    <a:pt x="3343" y="6517"/>
                    <a:pt x="2732" y="8175"/>
                    <a:pt x="2732" y="9888"/>
                  </a:cubicBezTo>
                  <a:cubicBezTo>
                    <a:pt x="2732" y="11197"/>
                    <a:pt x="3080" y="12476"/>
                    <a:pt x="3750" y="13608"/>
                  </a:cubicBezTo>
                  <a:lnTo>
                    <a:pt x="2615" y="14742"/>
                  </a:lnTo>
                  <a:cubicBezTo>
                    <a:pt x="1658" y="13289"/>
                    <a:pt x="1162" y="11632"/>
                    <a:pt x="1162" y="9888"/>
                  </a:cubicBezTo>
                  <a:cubicBezTo>
                    <a:pt x="1162" y="5676"/>
                    <a:pt x="4157" y="2073"/>
                    <a:pt x="8195" y="1259"/>
                  </a:cubicBezTo>
                  <a:close/>
                  <a:moveTo>
                    <a:pt x="8807" y="1"/>
                  </a:moveTo>
                  <a:cubicBezTo>
                    <a:pt x="8778" y="1"/>
                    <a:pt x="8748" y="3"/>
                    <a:pt x="8718" y="8"/>
                  </a:cubicBezTo>
                  <a:cubicBezTo>
                    <a:pt x="3750" y="620"/>
                    <a:pt x="0" y="4862"/>
                    <a:pt x="0" y="9888"/>
                  </a:cubicBezTo>
                  <a:cubicBezTo>
                    <a:pt x="0" y="12127"/>
                    <a:pt x="728" y="14219"/>
                    <a:pt x="2092" y="15991"/>
                  </a:cubicBezTo>
                  <a:cubicBezTo>
                    <a:pt x="2203" y="16133"/>
                    <a:pt x="2382" y="16207"/>
                    <a:pt x="2560" y="16207"/>
                  </a:cubicBezTo>
                  <a:cubicBezTo>
                    <a:pt x="2710" y="16207"/>
                    <a:pt x="2858" y="16155"/>
                    <a:pt x="2964" y="16049"/>
                  </a:cubicBezTo>
                  <a:lnTo>
                    <a:pt x="4912" y="14103"/>
                  </a:lnTo>
                  <a:cubicBezTo>
                    <a:pt x="5114" y="13898"/>
                    <a:pt x="5145" y="13580"/>
                    <a:pt x="4970" y="13347"/>
                  </a:cubicBezTo>
                  <a:cubicBezTo>
                    <a:pt x="4273" y="12329"/>
                    <a:pt x="3894" y="11139"/>
                    <a:pt x="3894" y="9888"/>
                  </a:cubicBezTo>
                  <a:cubicBezTo>
                    <a:pt x="3894" y="6924"/>
                    <a:pt x="5986" y="4425"/>
                    <a:pt x="8892" y="3902"/>
                  </a:cubicBezTo>
                  <a:cubicBezTo>
                    <a:pt x="9155" y="3844"/>
                    <a:pt x="9357" y="3611"/>
                    <a:pt x="9357" y="3321"/>
                  </a:cubicBezTo>
                  <a:lnTo>
                    <a:pt x="9357" y="589"/>
                  </a:lnTo>
                  <a:cubicBezTo>
                    <a:pt x="9357" y="271"/>
                    <a:pt x="9114" y="1"/>
                    <a:pt x="88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8"/>
            <p:cNvSpPr/>
            <p:nvPr/>
          </p:nvSpPr>
          <p:spPr>
            <a:xfrm>
              <a:off x="1137225" y="2861300"/>
              <a:ext cx="408300" cy="233950"/>
            </a:xfrm>
            <a:custGeom>
              <a:avLst/>
              <a:gdLst/>
              <a:ahLst/>
              <a:cxnLst/>
              <a:rect l="l" t="t" r="r" b="b"/>
              <a:pathLst>
                <a:path w="16332" h="9358" extrusionOk="0">
                  <a:moveTo>
                    <a:pt x="15025" y="1163"/>
                  </a:moveTo>
                  <a:cubicBezTo>
                    <a:pt x="14211" y="5203"/>
                    <a:pt x="10608" y="8195"/>
                    <a:pt x="6423" y="8195"/>
                  </a:cubicBezTo>
                  <a:cubicBezTo>
                    <a:pt x="4650" y="8195"/>
                    <a:pt x="2994" y="7702"/>
                    <a:pt x="1541" y="6742"/>
                  </a:cubicBezTo>
                  <a:lnTo>
                    <a:pt x="2674" y="5610"/>
                  </a:lnTo>
                  <a:cubicBezTo>
                    <a:pt x="3808" y="6277"/>
                    <a:pt x="5087" y="6656"/>
                    <a:pt x="6423" y="6656"/>
                  </a:cubicBezTo>
                  <a:cubicBezTo>
                    <a:pt x="8109" y="6656"/>
                    <a:pt x="9764" y="6045"/>
                    <a:pt x="11073" y="4940"/>
                  </a:cubicBezTo>
                  <a:cubicBezTo>
                    <a:pt x="12235" y="3952"/>
                    <a:pt x="13077" y="2616"/>
                    <a:pt x="13425" y="1163"/>
                  </a:cubicBezTo>
                  <a:close/>
                  <a:moveTo>
                    <a:pt x="12960" y="0"/>
                  </a:moveTo>
                  <a:cubicBezTo>
                    <a:pt x="12670" y="0"/>
                    <a:pt x="12437" y="205"/>
                    <a:pt x="12379" y="465"/>
                  </a:cubicBezTo>
                  <a:cubicBezTo>
                    <a:pt x="11856" y="3371"/>
                    <a:pt x="9357" y="5463"/>
                    <a:pt x="6423" y="5463"/>
                  </a:cubicBezTo>
                  <a:cubicBezTo>
                    <a:pt x="5145" y="5463"/>
                    <a:pt x="3952" y="5087"/>
                    <a:pt x="2936" y="4389"/>
                  </a:cubicBezTo>
                  <a:cubicBezTo>
                    <a:pt x="2833" y="4312"/>
                    <a:pt x="2713" y="4275"/>
                    <a:pt x="2593" y="4275"/>
                  </a:cubicBezTo>
                  <a:cubicBezTo>
                    <a:pt x="2443" y="4275"/>
                    <a:pt x="2293" y="4334"/>
                    <a:pt x="2181" y="4448"/>
                  </a:cubicBezTo>
                  <a:lnTo>
                    <a:pt x="233" y="6393"/>
                  </a:lnTo>
                  <a:cubicBezTo>
                    <a:pt x="0" y="6656"/>
                    <a:pt x="30" y="7063"/>
                    <a:pt x="291" y="7265"/>
                  </a:cubicBezTo>
                  <a:cubicBezTo>
                    <a:pt x="2065" y="8632"/>
                    <a:pt x="4185" y="9357"/>
                    <a:pt x="6423" y="9357"/>
                  </a:cubicBezTo>
                  <a:cubicBezTo>
                    <a:pt x="11422" y="9357"/>
                    <a:pt x="15664" y="5610"/>
                    <a:pt x="16273" y="640"/>
                  </a:cubicBezTo>
                  <a:cubicBezTo>
                    <a:pt x="16331" y="291"/>
                    <a:pt x="16071" y="0"/>
                    <a:pt x="1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8"/>
            <p:cNvSpPr/>
            <p:nvPr/>
          </p:nvSpPr>
          <p:spPr>
            <a:xfrm>
              <a:off x="1312325" y="2599575"/>
              <a:ext cx="233200" cy="232700"/>
            </a:xfrm>
            <a:custGeom>
              <a:avLst/>
              <a:gdLst/>
              <a:ahLst/>
              <a:cxnLst/>
              <a:rect l="l" t="t" r="r" b="b"/>
              <a:pathLst>
                <a:path w="9328" h="9308" extrusionOk="0">
                  <a:moveTo>
                    <a:pt x="1163" y="1259"/>
                  </a:moveTo>
                  <a:cubicBezTo>
                    <a:pt x="4620" y="1956"/>
                    <a:pt x="7323" y="4658"/>
                    <a:pt x="8021" y="8117"/>
                  </a:cubicBezTo>
                  <a:lnTo>
                    <a:pt x="6421" y="8117"/>
                  </a:lnTo>
                  <a:cubicBezTo>
                    <a:pt x="5782" y="5529"/>
                    <a:pt x="3748" y="3495"/>
                    <a:pt x="1163" y="2856"/>
                  </a:cubicBezTo>
                  <a:lnTo>
                    <a:pt x="1163" y="1259"/>
                  </a:lnTo>
                  <a:close/>
                  <a:moveTo>
                    <a:pt x="551" y="1"/>
                  </a:moveTo>
                  <a:cubicBezTo>
                    <a:pt x="243" y="1"/>
                    <a:pt x="1" y="271"/>
                    <a:pt x="1" y="589"/>
                  </a:cubicBezTo>
                  <a:lnTo>
                    <a:pt x="1" y="3321"/>
                  </a:lnTo>
                  <a:cubicBezTo>
                    <a:pt x="1" y="3611"/>
                    <a:pt x="203" y="3844"/>
                    <a:pt x="466" y="3902"/>
                  </a:cubicBezTo>
                  <a:cubicBezTo>
                    <a:pt x="2965" y="4339"/>
                    <a:pt x="4941" y="6315"/>
                    <a:pt x="5375" y="8814"/>
                  </a:cubicBezTo>
                  <a:cubicBezTo>
                    <a:pt x="5433" y="9105"/>
                    <a:pt x="5666" y="9307"/>
                    <a:pt x="5956" y="9307"/>
                  </a:cubicBezTo>
                  <a:lnTo>
                    <a:pt x="8718" y="9307"/>
                  </a:lnTo>
                  <a:cubicBezTo>
                    <a:pt x="9067" y="9307"/>
                    <a:pt x="9327" y="8989"/>
                    <a:pt x="9269" y="8640"/>
                  </a:cubicBezTo>
                  <a:cubicBezTo>
                    <a:pt x="9009" y="6459"/>
                    <a:pt x="7991" y="4397"/>
                    <a:pt x="6452" y="2828"/>
                  </a:cubicBezTo>
                  <a:cubicBezTo>
                    <a:pt x="4882" y="1287"/>
                    <a:pt x="2818" y="271"/>
                    <a:pt x="640" y="8"/>
                  </a:cubicBezTo>
                  <a:cubicBezTo>
                    <a:pt x="610" y="3"/>
                    <a:pt x="580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8"/>
            <p:cNvSpPr/>
            <p:nvPr/>
          </p:nvSpPr>
          <p:spPr>
            <a:xfrm>
              <a:off x="1175000" y="2724025"/>
              <a:ext cx="244875" cy="244825"/>
            </a:xfrm>
            <a:custGeom>
              <a:avLst/>
              <a:gdLst/>
              <a:ahLst/>
              <a:cxnLst/>
              <a:rect l="l" t="t" r="r" b="b"/>
              <a:pathLst>
                <a:path w="9795" h="9793" extrusionOk="0">
                  <a:moveTo>
                    <a:pt x="4912" y="1163"/>
                  </a:moveTo>
                  <a:cubicBezTo>
                    <a:pt x="6947" y="1163"/>
                    <a:pt x="8632" y="2848"/>
                    <a:pt x="8632" y="4910"/>
                  </a:cubicBezTo>
                  <a:cubicBezTo>
                    <a:pt x="8632" y="6944"/>
                    <a:pt x="6947" y="8630"/>
                    <a:pt x="4912" y="8630"/>
                  </a:cubicBezTo>
                  <a:cubicBezTo>
                    <a:pt x="2848" y="8630"/>
                    <a:pt x="1163" y="6944"/>
                    <a:pt x="1163" y="4910"/>
                  </a:cubicBezTo>
                  <a:cubicBezTo>
                    <a:pt x="1163" y="2848"/>
                    <a:pt x="2848" y="1163"/>
                    <a:pt x="4912" y="1163"/>
                  </a:cubicBezTo>
                  <a:close/>
                  <a:moveTo>
                    <a:pt x="4912" y="0"/>
                  </a:moveTo>
                  <a:cubicBezTo>
                    <a:pt x="2209" y="0"/>
                    <a:pt x="0" y="2209"/>
                    <a:pt x="0" y="4910"/>
                  </a:cubicBezTo>
                  <a:cubicBezTo>
                    <a:pt x="0" y="7614"/>
                    <a:pt x="2209" y="9792"/>
                    <a:pt x="4912" y="9792"/>
                  </a:cubicBezTo>
                  <a:cubicBezTo>
                    <a:pt x="7586" y="9792"/>
                    <a:pt x="9794" y="7614"/>
                    <a:pt x="9794" y="4910"/>
                  </a:cubicBezTo>
                  <a:cubicBezTo>
                    <a:pt x="9794" y="2209"/>
                    <a:pt x="7586" y="0"/>
                    <a:pt x="4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48"/>
          <p:cNvGrpSpPr/>
          <p:nvPr/>
        </p:nvGrpSpPr>
        <p:grpSpPr>
          <a:xfrm>
            <a:off x="944750" y="1479500"/>
            <a:ext cx="496225" cy="496225"/>
            <a:chOff x="1048600" y="1119225"/>
            <a:chExt cx="496225" cy="496225"/>
          </a:xfrm>
        </p:grpSpPr>
        <p:sp>
          <p:nvSpPr>
            <p:cNvPr id="404" name="Google Shape;404;p48"/>
            <p:cNvSpPr/>
            <p:nvPr/>
          </p:nvSpPr>
          <p:spPr>
            <a:xfrm>
              <a:off x="1252750" y="1177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2" y="1"/>
                  </a:moveTo>
                  <a:cubicBezTo>
                    <a:pt x="261" y="1"/>
                    <a:pt x="1" y="263"/>
                    <a:pt x="1" y="582"/>
                  </a:cubicBezTo>
                  <a:cubicBezTo>
                    <a:pt x="1" y="903"/>
                    <a:pt x="261" y="1163"/>
                    <a:pt x="582" y="1163"/>
                  </a:cubicBezTo>
                  <a:cubicBezTo>
                    <a:pt x="900" y="1163"/>
                    <a:pt x="1163" y="903"/>
                    <a:pt x="1163" y="582"/>
                  </a:cubicBezTo>
                  <a:cubicBezTo>
                    <a:pt x="1163" y="263"/>
                    <a:pt x="900" y="1"/>
                    <a:pt x="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8"/>
            <p:cNvSpPr/>
            <p:nvPr/>
          </p:nvSpPr>
          <p:spPr>
            <a:xfrm>
              <a:off x="1310875" y="1177325"/>
              <a:ext cx="29075" cy="29100"/>
            </a:xfrm>
            <a:custGeom>
              <a:avLst/>
              <a:gdLst/>
              <a:ahLst/>
              <a:cxnLst/>
              <a:rect l="l" t="t" r="r" b="b"/>
              <a:pathLst>
                <a:path w="1163" h="1164" extrusionOk="0">
                  <a:moveTo>
                    <a:pt x="582" y="1"/>
                  </a:moveTo>
                  <a:cubicBezTo>
                    <a:pt x="261" y="1"/>
                    <a:pt x="0" y="263"/>
                    <a:pt x="0" y="582"/>
                  </a:cubicBezTo>
                  <a:cubicBezTo>
                    <a:pt x="0" y="903"/>
                    <a:pt x="261" y="1163"/>
                    <a:pt x="582" y="1163"/>
                  </a:cubicBezTo>
                  <a:cubicBezTo>
                    <a:pt x="900" y="1163"/>
                    <a:pt x="1163" y="903"/>
                    <a:pt x="1163" y="582"/>
                  </a:cubicBezTo>
                  <a:cubicBezTo>
                    <a:pt x="1163" y="263"/>
                    <a:pt x="900" y="1"/>
                    <a:pt x="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8"/>
            <p:cNvSpPr/>
            <p:nvPr/>
          </p:nvSpPr>
          <p:spPr>
            <a:xfrm>
              <a:off x="1107450" y="1478850"/>
              <a:ext cx="29100" cy="29075"/>
            </a:xfrm>
            <a:custGeom>
              <a:avLst/>
              <a:gdLst/>
              <a:ahLst/>
              <a:cxnLst/>
              <a:rect l="l" t="t" r="r" b="b"/>
              <a:pathLst>
                <a:path w="1164" h="1163" extrusionOk="0">
                  <a:moveTo>
                    <a:pt x="582" y="0"/>
                  </a:moveTo>
                  <a:cubicBezTo>
                    <a:pt x="261" y="0"/>
                    <a:pt x="1" y="261"/>
                    <a:pt x="1" y="582"/>
                  </a:cubicBezTo>
                  <a:cubicBezTo>
                    <a:pt x="1" y="900"/>
                    <a:pt x="261" y="1163"/>
                    <a:pt x="582" y="1163"/>
                  </a:cubicBezTo>
                  <a:cubicBezTo>
                    <a:pt x="901" y="1163"/>
                    <a:pt x="1163" y="900"/>
                    <a:pt x="1163" y="582"/>
                  </a:cubicBezTo>
                  <a:cubicBezTo>
                    <a:pt x="1163" y="261"/>
                    <a:pt x="901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8"/>
            <p:cNvSpPr/>
            <p:nvPr/>
          </p:nvSpPr>
          <p:spPr>
            <a:xfrm>
              <a:off x="1165575" y="1478850"/>
              <a:ext cx="29100" cy="29075"/>
            </a:xfrm>
            <a:custGeom>
              <a:avLst/>
              <a:gdLst/>
              <a:ahLst/>
              <a:cxnLst/>
              <a:rect l="l" t="t" r="r" b="b"/>
              <a:pathLst>
                <a:path w="1164" h="1163" extrusionOk="0">
                  <a:moveTo>
                    <a:pt x="582" y="0"/>
                  </a:moveTo>
                  <a:cubicBezTo>
                    <a:pt x="261" y="0"/>
                    <a:pt x="1" y="261"/>
                    <a:pt x="1" y="582"/>
                  </a:cubicBezTo>
                  <a:cubicBezTo>
                    <a:pt x="1" y="900"/>
                    <a:pt x="261" y="1163"/>
                    <a:pt x="582" y="1163"/>
                  </a:cubicBezTo>
                  <a:cubicBezTo>
                    <a:pt x="900" y="1163"/>
                    <a:pt x="1163" y="900"/>
                    <a:pt x="1163" y="582"/>
                  </a:cubicBezTo>
                  <a:cubicBezTo>
                    <a:pt x="1163" y="261"/>
                    <a:pt x="900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8"/>
            <p:cNvSpPr/>
            <p:nvPr/>
          </p:nvSpPr>
          <p:spPr>
            <a:xfrm>
              <a:off x="1048600" y="1119225"/>
              <a:ext cx="496225" cy="496225"/>
            </a:xfrm>
            <a:custGeom>
              <a:avLst/>
              <a:gdLst/>
              <a:ahLst/>
              <a:cxnLst/>
              <a:rect l="l" t="t" r="r" b="b"/>
              <a:pathLst>
                <a:path w="19849" h="19849" extrusionOk="0">
                  <a:moveTo>
                    <a:pt x="12844" y="1162"/>
                  </a:moveTo>
                  <a:lnTo>
                    <a:pt x="12844" y="4649"/>
                  </a:lnTo>
                  <a:lnTo>
                    <a:pt x="7004" y="4649"/>
                  </a:lnTo>
                  <a:lnTo>
                    <a:pt x="7004" y="1162"/>
                  </a:lnTo>
                  <a:close/>
                  <a:moveTo>
                    <a:pt x="15169" y="10491"/>
                  </a:moveTo>
                  <a:lnTo>
                    <a:pt x="15169" y="12061"/>
                  </a:lnTo>
                  <a:lnTo>
                    <a:pt x="12235" y="12061"/>
                  </a:lnTo>
                  <a:cubicBezTo>
                    <a:pt x="11914" y="12061"/>
                    <a:pt x="11654" y="12321"/>
                    <a:pt x="11654" y="12642"/>
                  </a:cubicBezTo>
                  <a:lnTo>
                    <a:pt x="11654" y="14385"/>
                  </a:lnTo>
                  <a:lnTo>
                    <a:pt x="8167" y="14385"/>
                  </a:lnTo>
                  <a:lnTo>
                    <a:pt x="8167" y="12642"/>
                  </a:lnTo>
                  <a:cubicBezTo>
                    <a:pt x="8167" y="12321"/>
                    <a:pt x="7904" y="12061"/>
                    <a:pt x="7586" y="12061"/>
                  </a:cubicBezTo>
                  <a:lnTo>
                    <a:pt x="4680" y="12061"/>
                  </a:lnTo>
                  <a:lnTo>
                    <a:pt x="4680" y="10491"/>
                  </a:lnTo>
                  <a:close/>
                  <a:moveTo>
                    <a:pt x="7004" y="13223"/>
                  </a:moveTo>
                  <a:lnTo>
                    <a:pt x="7004" y="16710"/>
                  </a:lnTo>
                  <a:lnTo>
                    <a:pt x="1162" y="16710"/>
                  </a:lnTo>
                  <a:lnTo>
                    <a:pt x="1162" y="13223"/>
                  </a:lnTo>
                  <a:close/>
                  <a:moveTo>
                    <a:pt x="18686" y="13223"/>
                  </a:moveTo>
                  <a:lnTo>
                    <a:pt x="18686" y="16710"/>
                  </a:lnTo>
                  <a:lnTo>
                    <a:pt x="12816" y="16710"/>
                  </a:lnTo>
                  <a:lnTo>
                    <a:pt x="12816" y="13223"/>
                  </a:lnTo>
                  <a:close/>
                  <a:moveTo>
                    <a:pt x="6423" y="0"/>
                  </a:moveTo>
                  <a:cubicBezTo>
                    <a:pt x="6074" y="0"/>
                    <a:pt x="5842" y="263"/>
                    <a:pt x="5842" y="581"/>
                  </a:cubicBezTo>
                  <a:lnTo>
                    <a:pt x="5842" y="5231"/>
                  </a:lnTo>
                  <a:cubicBezTo>
                    <a:pt x="5842" y="5551"/>
                    <a:pt x="6074" y="5812"/>
                    <a:pt x="6423" y="5812"/>
                  </a:cubicBezTo>
                  <a:lnTo>
                    <a:pt x="9329" y="5812"/>
                  </a:lnTo>
                  <a:lnTo>
                    <a:pt x="9329" y="6625"/>
                  </a:lnTo>
                  <a:lnTo>
                    <a:pt x="8515" y="6625"/>
                  </a:lnTo>
                  <a:cubicBezTo>
                    <a:pt x="8195" y="6625"/>
                    <a:pt x="7934" y="6888"/>
                    <a:pt x="7934" y="7207"/>
                  </a:cubicBezTo>
                  <a:cubicBezTo>
                    <a:pt x="7934" y="7527"/>
                    <a:pt x="8195" y="7788"/>
                    <a:pt x="8515" y="7788"/>
                  </a:cubicBezTo>
                  <a:lnTo>
                    <a:pt x="9329" y="7788"/>
                  </a:lnTo>
                  <a:lnTo>
                    <a:pt x="9329" y="9329"/>
                  </a:lnTo>
                  <a:lnTo>
                    <a:pt x="4098" y="9329"/>
                  </a:lnTo>
                  <a:cubicBezTo>
                    <a:pt x="3778" y="9329"/>
                    <a:pt x="3517" y="9589"/>
                    <a:pt x="3517" y="9910"/>
                  </a:cubicBezTo>
                  <a:lnTo>
                    <a:pt x="3517" y="12061"/>
                  </a:lnTo>
                  <a:lnTo>
                    <a:pt x="581" y="12061"/>
                  </a:lnTo>
                  <a:cubicBezTo>
                    <a:pt x="263" y="12061"/>
                    <a:pt x="0" y="12321"/>
                    <a:pt x="0" y="12642"/>
                  </a:cubicBezTo>
                  <a:lnTo>
                    <a:pt x="0" y="17291"/>
                  </a:lnTo>
                  <a:cubicBezTo>
                    <a:pt x="0" y="17610"/>
                    <a:pt x="263" y="17872"/>
                    <a:pt x="581" y="17872"/>
                  </a:cubicBezTo>
                  <a:lnTo>
                    <a:pt x="3517" y="17872"/>
                  </a:lnTo>
                  <a:lnTo>
                    <a:pt x="3517" y="18686"/>
                  </a:lnTo>
                  <a:lnTo>
                    <a:pt x="2673" y="18686"/>
                  </a:lnTo>
                  <a:cubicBezTo>
                    <a:pt x="2355" y="18686"/>
                    <a:pt x="2092" y="18946"/>
                    <a:pt x="2092" y="19267"/>
                  </a:cubicBezTo>
                  <a:cubicBezTo>
                    <a:pt x="2092" y="19586"/>
                    <a:pt x="2355" y="19848"/>
                    <a:pt x="2673" y="19848"/>
                  </a:cubicBezTo>
                  <a:lnTo>
                    <a:pt x="5493" y="19848"/>
                  </a:lnTo>
                  <a:cubicBezTo>
                    <a:pt x="5812" y="19848"/>
                    <a:pt x="6074" y="19586"/>
                    <a:pt x="6074" y="19267"/>
                  </a:cubicBezTo>
                  <a:cubicBezTo>
                    <a:pt x="6074" y="18946"/>
                    <a:pt x="5812" y="18686"/>
                    <a:pt x="5493" y="18686"/>
                  </a:cubicBezTo>
                  <a:lnTo>
                    <a:pt x="4680" y="18686"/>
                  </a:lnTo>
                  <a:lnTo>
                    <a:pt x="4680" y="17872"/>
                  </a:lnTo>
                  <a:lnTo>
                    <a:pt x="7586" y="17872"/>
                  </a:lnTo>
                  <a:cubicBezTo>
                    <a:pt x="7904" y="17872"/>
                    <a:pt x="8167" y="17610"/>
                    <a:pt x="8167" y="17291"/>
                  </a:cubicBezTo>
                  <a:lnTo>
                    <a:pt x="8167" y="15548"/>
                  </a:lnTo>
                  <a:lnTo>
                    <a:pt x="11654" y="15548"/>
                  </a:lnTo>
                  <a:lnTo>
                    <a:pt x="11654" y="17291"/>
                  </a:lnTo>
                  <a:cubicBezTo>
                    <a:pt x="11654" y="17610"/>
                    <a:pt x="11914" y="17872"/>
                    <a:pt x="12235" y="17872"/>
                  </a:cubicBezTo>
                  <a:lnTo>
                    <a:pt x="15169" y="17872"/>
                  </a:lnTo>
                  <a:lnTo>
                    <a:pt x="15169" y="18686"/>
                  </a:lnTo>
                  <a:lnTo>
                    <a:pt x="14355" y="18686"/>
                  </a:lnTo>
                  <a:cubicBezTo>
                    <a:pt x="14037" y="18686"/>
                    <a:pt x="13774" y="18946"/>
                    <a:pt x="13774" y="19267"/>
                  </a:cubicBezTo>
                  <a:cubicBezTo>
                    <a:pt x="13774" y="19586"/>
                    <a:pt x="14037" y="19848"/>
                    <a:pt x="14355" y="19848"/>
                  </a:cubicBezTo>
                  <a:lnTo>
                    <a:pt x="17145" y="19848"/>
                  </a:lnTo>
                  <a:cubicBezTo>
                    <a:pt x="17466" y="19848"/>
                    <a:pt x="17726" y="19586"/>
                    <a:pt x="17726" y="19267"/>
                  </a:cubicBezTo>
                  <a:cubicBezTo>
                    <a:pt x="17726" y="18946"/>
                    <a:pt x="17466" y="18686"/>
                    <a:pt x="17145" y="18686"/>
                  </a:cubicBezTo>
                  <a:lnTo>
                    <a:pt x="16331" y="18686"/>
                  </a:lnTo>
                  <a:lnTo>
                    <a:pt x="16331" y="17872"/>
                  </a:lnTo>
                  <a:lnTo>
                    <a:pt x="19267" y="17872"/>
                  </a:lnTo>
                  <a:cubicBezTo>
                    <a:pt x="19586" y="17872"/>
                    <a:pt x="19848" y="17610"/>
                    <a:pt x="19848" y="17291"/>
                  </a:cubicBezTo>
                  <a:lnTo>
                    <a:pt x="19848" y="12642"/>
                  </a:lnTo>
                  <a:cubicBezTo>
                    <a:pt x="19848" y="12321"/>
                    <a:pt x="19586" y="12061"/>
                    <a:pt x="19267" y="12061"/>
                  </a:cubicBezTo>
                  <a:lnTo>
                    <a:pt x="16331" y="12061"/>
                  </a:lnTo>
                  <a:lnTo>
                    <a:pt x="16331" y="9910"/>
                  </a:lnTo>
                  <a:cubicBezTo>
                    <a:pt x="16331" y="9589"/>
                    <a:pt x="16071" y="9329"/>
                    <a:pt x="15750" y="9329"/>
                  </a:cubicBezTo>
                  <a:lnTo>
                    <a:pt x="10491" y="9329"/>
                  </a:lnTo>
                  <a:lnTo>
                    <a:pt x="10491" y="7788"/>
                  </a:lnTo>
                  <a:lnTo>
                    <a:pt x="11333" y="7788"/>
                  </a:lnTo>
                  <a:cubicBezTo>
                    <a:pt x="11654" y="7788"/>
                    <a:pt x="11914" y="7527"/>
                    <a:pt x="11914" y="7207"/>
                  </a:cubicBezTo>
                  <a:cubicBezTo>
                    <a:pt x="11914" y="6888"/>
                    <a:pt x="11654" y="6625"/>
                    <a:pt x="11333" y="6625"/>
                  </a:cubicBezTo>
                  <a:lnTo>
                    <a:pt x="10491" y="6625"/>
                  </a:lnTo>
                  <a:lnTo>
                    <a:pt x="10491" y="5812"/>
                  </a:lnTo>
                  <a:lnTo>
                    <a:pt x="13425" y="5812"/>
                  </a:lnTo>
                  <a:cubicBezTo>
                    <a:pt x="13746" y="5812"/>
                    <a:pt x="14006" y="5551"/>
                    <a:pt x="14006" y="5231"/>
                  </a:cubicBezTo>
                  <a:lnTo>
                    <a:pt x="14006" y="581"/>
                  </a:lnTo>
                  <a:cubicBezTo>
                    <a:pt x="14006" y="263"/>
                    <a:pt x="13746" y="0"/>
                    <a:pt x="13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8"/>
            <p:cNvSpPr/>
            <p:nvPr/>
          </p:nvSpPr>
          <p:spPr>
            <a:xfrm>
              <a:off x="1398750" y="1478850"/>
              <a:ext cx="29075" cy="29075"/>
            </a:xfrm>
            <a:custGeom>
              <a:avLst/>
              <a:gdLst/>
              <a:ahLst/>
              <a:cxnLst/>
              <a:rect l="l" t="t" r="r" b="b"/>
              <a:pathLst>
                <a:path w="1163" h="1163" extrusionOk="0">
                  <a:moveTo>
                    <a:pt x="582" y="0"/>
                  </a:moveTo>
                  <a:cubicBezTo>
                    <a:pt x="263" y="0"/>
                    <a:pt x="0" y="261"/>
                    <a:pt x="0" y="582"/>
                  </a:cubicBezTo>
                  <a:cubicBezTo>
                    <a:pt x="0" y="900"/>
                    <a:pt x="263" y="1163"/>
                    <a:pt x="582" y="1163"/>
                  </a:cubicBezTo>
                  <a:cubicBezTo>
                    <a:pt x="902" y="1163"/>
                    <a:pt x="1163" y="900"/>
                    <a:pt x="1163" y="582"/>
                  </a:cubicBezTo>
                  <a:cubicBezTo>
                    <a:pt x="1163" y="261"/>
                    <a:pt x="902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8"/>
            <p:cNvSpPr/>
            <p:nvPr/>
          </p:nvSpPr>
          <p:spPr>
            <a:xfrm>
              <a:off x="1456875" y="1478850"/>
              <a:ext cx="29075" cy="29075"/>
            </a:xfrm>
            <a:custGeom>
              <a:avLst/>
              <a:gdLst/>
              <a:ahLst/>
              <a:cxnLst/>
              <a:rect l="l" t="t" r="r" b="b"/>
              <a:pathLst>
                <a:path w="1163" h="1163" extrusionOk="0">
                  <a:moveTo>
                    <a:pt x="581" y="0"/>
                  </a:moveTo>
                  <a:cubicBezTo>
                    <a:pt x="263" y="0"/>
                    <a:pt x="0" y="261"/>
                    <a:pt x="0" y="582"/>
                  </a:cubicBezTo>
                  <a:cubicBezTo>
                    <a:pt x="0" y="900"/>
                    <a:pt x="263" y="1163"/>
                    <a:pt x="581" y="1163"/>
                  </a:cubicBezTo>
                  <a:cubicBezTo>
                    <a:pt x="902" y="1163"/>
                    <a:pt x="1162" y="900"/>
                    <a:pt x="1162" y="582"/>
                  </a:cubicBezTo>
                  <a:cubicBezTo>
                    <a:pt x="1162" y="261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48"/>
          <p:cNvGrpSpPr/>
          <p:nvPr/>
        </p:nvGrpSpPr>
        <p:grpSpPr>
          <a:xfrm>
            <a:off x="6021261" y="4418531"/>
            <a:ext cx="402866" cy="369933"/>
            <a:chOff x="6985538" y="307000"/>
            <a:chExt cx="1545325" cy="1419000"/>
          </a:xfrm>
        </p:grpSpPr>
        <p:sp>
          <p:nvSpPr>
            <p:cNvPr id="412" name="Google Shape;412;p48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8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8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8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8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8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8" name="Google Shape;418;p48"/>
          <p:cNvCxnSpPr/>
          <p:nvPr/>
        </p:nvCxnSpPr>
        <p:spPr>
          <a:xfrm>
            <a:off x="720000" y="2314383"/>
            <a:ext cx="4953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9" name="Google Shape;419;p48"/>
          <p:cNvCxnSpPr/>
          <p:nvPr/>
        </p:nvCxnSpPr>
        <p:spPr>
          <a:xfrm>
            <a:off x="720000" y="3387775"/>
            <a:ext cx="4953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20" name="Google Shape;42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696450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8"/>
          <p:cNvSpPr/>
          <p:nvPr/>
        </p:nvSpPr>
        <p:spPr>
          <a:xfrm flipH="1">
            <a:off x="7281865" y="-24000"/>
            <a:ext cx="24909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2040500" y="1761713"/>
            <a:ext cx="4201274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Conclusion</a:t>
            </a:r>
          </a:p>
        </p:txBody>
      </p:sp>
      <p:sp>
        <p:nvSpPr>
          <p:cNvPr id="266" name="Google Shape;266;p41"/>
          <p:cNvSpPr txBox="1">
            <a:spLocks noGrp="1"/>
          </p:cNvSpPr>
          <p:nvPr>
            <p:ph type="title" idx="2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268" name="Google Shape;268;p41"/>
          <p:cNvCxnSpPr/>
          <p:nvPr/>
        </p:nvCxnSpPr>
        <p:spPr>
          <a:xfrm>
            <a:off x="720000" y="3600175"/>
            <a:ext cx="64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9" name="Google Shape;269;p41"/>
          <p:cNvGrpSpPr/>
          <p:nvPr/>
        </p:nvGrpSpPr>
        <p:grpSpPr>
          <a:xfrm>
            <a:off x="518561" y="355031"/>
            <a:ext cx="402866" cy="369933"/>
            <a:chOff x="6985538" y="307000"/>
            <a:chExt cx="1545325" cy="1419000"/>
          </a:xfrm>
        </p:grpSpPr>
        <p:sp>
          <p:nvSpPr>
            <p:cNvPr id="270" name="Google Shape;270;p41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6" name="Google Shape;2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29800" y="0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3733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733067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2"/>
          <p:cNvSpPr/>
          <p:nvPr/>
        </p:nvSpPr>
        <p:spPr>
          <a:xfrm>
            <a:off x="-29800" y="-24000"/>
            <a:ext cx="857745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4835E0-7BF9-F5E4-FB06-FF89197BDFFB}"/>
              </a:ext>
            </a:extLst>
          </p:cNvPr>
          <p:cNvSpPr txBox="1"/>
          <p:nvPr/>
        </p:nvSpPr>
        <p:spPr>
          <a:xfrm>
            <a:off x="6296556" y="2437507"/>
            <a:ext cx="1645920" cy="138499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l" rtl="0" fontAlgn="base"/>
            <a:r>
              <a:rPr lang="en-US" sz="1200" dirty="0">
                <a:solidFill>
                  <a:schemeClr val="dk1"/>
                </a:solidFill>
                <a:latin typeface="Albert Sans"/>
              </a:rPr>
              <a:t>Recommended for real-world logistics scenarios, ensuring timely deliveries and optimizing supply chain management operations.​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2DEC65-576E-0960-065D-778230E98B48}"/>
              </a:ext>
            </a:extLst>
          </p:cNvPr>
          <p:cNvGrpSpPr/>
          <p:nvPr/>
        </p:nvGrpSpPr>
        <p:grpSpPr>
          <a:xfrm>
            <a:off x="1644887" y="2529839"/>
            <a:ext cx="1842622" cy="1200329"/>
            <a:chOff x="332936" y="2514914"/>
            <a:chExt cx="2981605" cy="213391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473ECA-825C-407C-2644-20E987999064}"/>
                </a:ext>
              </a:extLst>
            </p:cNvPr>
            <p:cNvSpPr txBox="1"/>
            <p:nvPr/>
          </p:nvSpPr>
          <p:spPr>
            <a:xfrm>
              <a:off x="332936" y="2514916"/>
              <a:ext cx="2926080" cy="57451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1500" b="1" cap="all" noProof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Lorem Ipsum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19A6998-A39C-B0D1-9A01-33EABE9F1DEA}"/>
                </a:ext>
              </a:extLst>
            </p:cNvPr>
            <p:cNvSpPr txBox="1"/>
            <p:nvPr/>
          </p:nvSpPr>
          <p:spPr>
            <a:xfrm>
              <a:off x="388461" y="2514914"/>
              <a:ext cx="2926080" cy="213391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fontAlgn="base"/>
              <a:r>
                <a:rPr lang="en-US" sz="1200" dirty="0">
                  <a:solidFill>
                    <a:schemeClr val="dk1"/>
                  </a:solidFill>
                  <a:latin typeface="Albert Sans"/>
                </a:rPr>
                <a:t>It offers accurate and consistent performance across different evaluation criteria and different sets of features.​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07DACB5-4D3C-0C8C-3F70-3CDDB7F034F3}"/>
              </a:ext>
            </a:extLst>
          </p:cNvPr>
          <p:cNvSpPr txBox="1"/>
          <p:nvPr/>
        </p:nvSpPr>
        <p:spPr>
          <a:xfrm>
            <a:off x="3795475" y="743671"/>
            <a:ext cx="2269529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l" rtl="0" fontAlgn="base"/>
            <a:r>
              <a:rPr lang="en-US" sz="1200" dirty="0">
                <a:solidFill>
                  <a:schemeClr val="dk1"/>
                </a:solidFill>
                <a:latin typeface="Albert Sans"/>
                <a:sym typeface="Albert Sans"/>
              </a:rPr>
              <a:t>The "</a:t>
            </a:r>
            <a:r>
              <a:rPr lang="en-US" sz="1200" b="1" dirty="0">
                <a:solidFill>
                  <a:schemeClr val="dk1"/>
                </a:solidFill>
                <a:latin typeface="Albert Sans"/>
                <a:sym typeface="Albert Sans"/>
              </a:rPr>
              <a:t>Gaussian Naive Bayes</a:t>
            </a:r>
            <a:r>
              <a:rPr lang="en-US" sz="1200" dirty="0">
                <a:solidFill>
                  <a:schemeClr val="dk1"/>
                </a:solidFill>
                <a:latin typeface="Albert Sans"/>
                <a:sym typeface="Albert Sans"/>
              </a:rPr>
              <a:t>” and “</a:t>
            </a:r>
            <a:r>
              <a:rPr lang="en-US" sz="1200" b="1" dirty="0">
                <a:solidFill>
                  <a:schemeClr val="dk1"/>
                </a:solidFill>
                <a:latin typeface="Albert Sans"/>
                <a:sym typeface="Albert Sans"/>
              </a:rPr>
              <a:t>Coarse Tree</a:t>
            </a:r>
            <a:r>
              <a:rPr lang="en-US" sz="1200" dirty="0">
                <a:solidFill>
                  <a:schemeClr val="dk1"/>
                </a:solidFill>
                <a:latin typeface="Albert Sans"/>
                <a:sym typeface="Albert Sans"/>
              </a:rPr>
              <a:t>” models are the most effective and reliable choice for predicting shipment timely arrival or late arrival.​</a:t>
            </a:r>
          </a:p>
        </p:txBody>
      </p:sp>
      <p:sp>
        <p:nvSpPr>
          <p:cNvPr id="32" name="Freeform: Shape 11">
            <a:extLst>
              <a:ext uri="{FF2B5EF4-FFF2-40B4-BE49-F238E27FC236}">
                <a16:creationId xmlns:a16="http://schemas.microsoft.com/office/drawing/2014/main" id="{BC90E3A3-7D71-BD40-049E-3736F17A891E}"/>
              </a:ext>
            </a:extLst>
          </p:cNvPr>
          <p:cNvSpPr/>
          <p:nvPr/>
        </p:nvSpPr>
        <p:spPr>
          <a:xfrm>
            <a:off x="3926512" y="1870953"/>
            <a:ext cx="1842176" cy="616490"/>
          </a:xfrm>
          <a:custGeom>
            <a:avLst/>
            <a:gdLst>
              <a:gd name="connsiteX0" fmla="*/ 0 w 3274979"/>
              <a:gd name="connsiteY0" fmla="*/ 551234 h 1095983"/>
              <a:gd name="connsiteX1" fmla="*/ 1601822 w 3274979"/>
              <a:gd name="connsiteY1" fmla="*/ 0 h 1095983"/>
              <a:gd name="connsiteX2" fmla="*/ 3274979 w 3274979"/>
              <a:gd name="connsiteY2" fmla="*/ 551234 h 1095983"/>
              <a:gd name="connsiteX3" fmla="*/ 1524000 w 3274979"/>
              <a:gd name="connsiteY3" fmla="*/ 1095983 h 1095983"/>
              <a:gd name="connsiteX4" fmla="*/ 0 w 3274979"/>
              <a:gd name="connsiteY4" fmla="*/ 551234 h 109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4979" h="1095983">
                <a:moveTo>
                  <a:pt x="0" y="551234"/>
                </a:moveTo>
                <a:lnTo>
                  <a:pt x="1601822" y="0"/>
                </a:lnTo>
                <a:lnTo>
                  <a:pt x="3274979" y="551234"/>
                </a:lnTo>
                <a:lnTo>
                  <a:pt x="1524000" y="1095983"/>
                </a:lnTo>
                <a:lnTo>
                  <a:pt x="0" y="551234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Freeform: Shape 12">
            <a:extLst>
              <a:ext uri="{FF2B5EF4-FFF2-40B4-BE49-F238E27FC236}">
                <a16:creationId xmlns:a16="http://schemas.microsoft.com/office/drawing/2014/main" id="{3FDEB5FC-920A-4DAA-1969-2C3897C63117}"/>
              </a:ext>
            </a:extLst>
          </p:cNvPr>
          <p:cNvSpPr/>
          <p:nvPr/>
        </p:nvSpPr>
        <p:spPr>
          <a:xfrm>
            <a:off x="3561726" y="2374359"/>
            <a:ext cx="1130840" cy="1794753"/>
          </a:xfrm>
          <a:custGeom>
            <a:avLst/>
            <a:gdLst>
              <a:gd name="connsiteX0" fmla="*/ 0 w 2010383"/>
              <a:gd name="connsiteY0" fmla="*/ 2483796 h 3190672"/>
              <a:gd name="connsiteX1" fmla="*/ 0 w 2010383"/>
              <a:gd name="connsiteY1" fmla="*/ 0 h 3190672"/>
              <a:gd name="connsiteX2" fmla="*/ 2010383 w 2010383"/>
              <a:gd name="connsiteY2" fmla="*/ 616085 h 3190672"/>
              <a:gd name="connsiteX3" fmla="*/ 2010383 w 2010383"/>
              <a:gd name="connsiteY3" fmla="*/ 3190672 h 3190672"/>
              <a:gd name="connsiteX4" fmla="*/ 0 w 2010383"/>
              <a:gd name="connsiteY4" fmla="*/ 2483796 h 3190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0383" h="3190672">
                <a:moveTo>
                  <a:pt x="0" y="2483796"/>
                </a:moveTo>
                <a:lnTo>
                  <a:pt x="0" y="0"/>
                </a:lnTo>
                <a:lnTo>
                  <a:pt x="2010383" y="616085"/>
                </a:lnTo>
                <a:lnTo>
                  <a:pt x="2010383" y="3190672"/>
                </a:lnTo>
                <a:lnTo>
                  <a:pt x="0" y="2483796"/>
                </a:lnTo>
                <a:close/>
              </a:path>
            </a:pathLst>
          </a:cu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4" name="Freeform: Shape 13">
            <a:extLst>
              <a:ext uri="{FF2B5EF4-FFF2-40B4-BE49-F238E27FC236}">
                <a16:creationId xmlns:a16="http://schemas.microsoft.com/office/drawing/2014/main" id="{05DB6E8B-EAD2-623A-0D59-94ECACFB086E}"/>
              </a:ext>
            </a:extLst>
          </p:cNvPr>
          <p:cNvSpPr/>
          <p:nvPr/>
        </p:nvSpPr>
        <p:spPr>
          <a:xfrm flipH="1">
            <a:off x="4929751" y="2374359"/>
            <a:ext cx="1133059" cy="1794753"/>
          </a:xfrm>
          <a:custGeom>
            <a:avLst/>
            <a:gdLst>
              <a:gd name="connsiteX0" fmla="*/ 0 w 2010383"/>
              <a:gd name="connsiteY0" fmla="*/ 2483796 h 3190672"/>
              <a:gd name="connsiteX1" fmla="*/ 0 w 2010383"/>
              <a:gd name="connsiteY1" fmla="*/ 0 h 3190672"/>
              <a:gd name="connsiteX2" fmla="*/ 2010383 w 2010383"/>
              <a:gd name="connsiteY2" fmla="*/ 616085 h 3190672"/>
              <a:gd name="connsiteX3" fmla="*/ 2010383 w 2010383"/>
              <a:gd name="connsiteY3" fmla="*/ 3190672 h 3190672"/>
              <a:gd name="connsiteX4" fmla="*/ 0 w 2010383"/>
              <a:gd name="connsiteY4" fmla="*/ 2483796 h 3190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0383" h="3190672">
                <a:moveTo>
                  <a:pt x="0" y="2483796"/>
                </a:moveTo>
                <a:lnTo>
                  <a:pt x="0" y="0"/>
                </a:lnTo>
                <a:lnTo>
                  <a:pt x="2010383" y="616085"/>
                </a:lnTo>
                <a:lnTo>
                  <a:pt x="2010383" y="3190672"/>
                </a:lnTo>
                <a:lnTo>
                  <a:pt x="0" y="248379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id="{879B3753-DF0C-A52B-13E7-FDB836E634AB}"/>
              </a:ext>
            </a:extLst>
          </p:cNvPr>
          <p:cNvSpPr/>
          <p:nvPr/>
        </p:nvSpPr>
        <p:spPr>
          <a:xfrm>
            <a:off x="3507991" y="1785837"/>
            <a:ext cx="2602614" cy="774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423"/>
                </a:moveTo>
                <a:lnTo>
                  <a:pt x="17159" y="10800"/>
                </a:lnTo>
                <a:lnTo>
                  <a:pt x="10800" y="17177"/>
                </a:lnTo>
                <a:lnTo>
                  <a:pt x="4441" y="10800"/>
                </a:lnTo>
                <a:lnTo>
                  <a:pt x="10800" y="4423"/>
                </a:lnTo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1431" tIns="21431" rIns="21431" bIns="2143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688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3C4C964-A3F9-C8FA-8E3D-7554D9CC8E7D}"/>
              </a:ext>
            </a:extLst>
          </p:cNvPr>
          <p:cNvGrpSpPr/>
          <p:nvPr/>
        </p:nvGrpSpPr>
        <p:grpSpPr>
          <a:xfrm>
            <a:off x="3481569" y="2274654"/>
            <a:ext cx="2655458" cy="1996217"/>
            <a:chOff x="3735593" y="2089088"/>
            <a:chExt cx="4720814" cy="3548831"/>
          </a:xfrm>
          <a:solidFill>
            <a:schemeClr val="accent4">
              <a:lumMod val="75000"/>
            </a:schemeClr>
          </a:solidFill>
        </p:grpSpPr>
        <p:sp>
          <p:nvSpPr>
            <p:cNvPr id="37" name="Shape">
              <a:extLst>
                <a:ext uri="{FF2B5EF4-FFF2-40B4-BE49-F238E27FC236}">
                  <a16:creationId xmlns:a16="http://schemas.microsoft.com/office/drawing/2014/main" id="{DFF3C377-CCA9-8F70-EA75-C1BB5192A2BF}"/>
                </a:ext>
              </a:extLst>
            </p:cNvPr>
            <p:cNvSpPr/>
            <p:nvPr/>
          </p:nvSpPr>
          <p:spPr>
            <a:xfrm>
              <a:off x="3735593" y="2089088"/>
              <a:ext cx="2299339" cy="3548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6" y="2201"/>
                  </a:moveTo>
                  <a:lnTo>
                    <a:pt x="18886" y="5332"/>
                  </a:lnTo>
                  <a:lnTo>
                    <a:pt x="19041" y="19256"/>
                  </a:lnTo>
                  <a:lnTo>
                    <a:pt x="2581" y="15439"/>
                  </a:lnTo>
                  <a:lnTo>
                    <a:pt x="2736" y="2201"/>
                  </a:lnTo>
                  <a:moveTo>
                    <a:pt x="199" y="0"/>
                  </a:moveTo>
                  <a:lnTo>
                    <a:pt x="0" y="16597"/>
                  </a:lnTo>
                  <a:lnTo>
                    <a:pt x="21600" y="21600"/>
                  </a:lnTo>
                  <a:lnTo>
                    <a:pt x="21401" y="4103"/>
                  </a:lnTo>
                  <a:lnTo>
                    <a:pt x="199" y="0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>
              <a:miter lim="400000"/>
            </a:ln>
          </p:spPr>
          <p:txBody>
            <a:bodyPr lIns="21431" tIns="21431" rIns="21431" bIns="2143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688" dirty="0"/>
            </a:p>
          </p:txBody>
        </p:sp>
        <p:sp>
          <p:nvSpPr>
            <p:cNvPr id="38" name="Shape">
              <a:extLst>
                <a:ext uri="{FF2B5EF4-FFF2-40B4-BE49-F238E27FC236}">
                  <a16:creationId xmlns:a16="http://schemas.microsoft.com/office/drawing/2014/main" id="{A7402C31-08D0-F1BB-C362-56C91F617F76}"/>
                </a:ext>
              </a:extLst>
            </p:cNvPr>
            <p:cNvSpPr/>
            <p:nvPr/>
          </p:nvSpPr>
          <p:spPr>
            <a:xfrm>
              <a:off x="6178200" y="2089088"/>
              <a:ext cx="2278207" cy="3537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61" y="2209"/>
                  </a:moveTo>
                  <a:lnTo>
                    <a:pt x="19017" y="15490"/>
                  </a:lnTo>
                  <a:lnTo>
                    <a:pt x="2739" y="19262"/>
                  </a:lnTo>
                  <a:lnTo>
                    <a:pt x="2583" y="5350"/>
                  </a:lnTo>
                  <a:lnTo>
                    <a:pt x="18861" y="2209"/>
                  </a:lnTo>
                  <a:moveTo>
                    <a:pt x="21400" y="0"/>
                  </a:moveTo>
                  <a:lnTo>
                    <a:pt x="0" y="4116"/>
                  </a:lnTo>
                  <a:lnTo>
                    <a:pt x="200" y="21600"/>
                  </a:lnTo>
                  <a:lnTo>
                    <a:pt x="21600" y="16652"/>
                  </a:lnTo>
                  <a:lnTo>
                    <a:pt x="21400" y="0"/>
                  </a:lnTo>
                  <a:lnTo>
                    <a:pt x="21400" y="0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21431" tIns="21431" rIns="21431" bIns="2143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688"/>
            </a:p>
          </p:txBody>
        </p:sp>
        <p:sp>
          <p:nvSpPr>
            <p:cNvPr id="39" name="TextBox 8">
              <a:extLst>
                <a:ext uri="{FF2B5EF4-FFF2-40B4-BE49-F238E27FC236}">
                  <a16:creationId xmlns:a16="http://schemas.microsoft.com/office/drawing/2014/main" id="{C30F9607-A2B6-A54C-11A1-969D5825324D}"/>
                </a:ext>
              </a:extLst>
            </p:cNvPr>
            <p:cNvSpPr txBox="1"/>
            <p:nvPr/>
          </p:nvSpPr>
          <p:spPr>
            <a:xfrm>
              <a:off x="4293648" y="3319766"/>
              <a:ext cx="1183230" cy="1087478"/>
            </a:xfrm>
            <a:prstGeom prst="rect">
              <a:avLst/>
            </a:prstGeom>
            <a:grpFill/>
            <a:scene3d>
              <a:camera prst="isometricLeftDown">
                <a:rot lat="1800000" lon="1800000" rev="0"/>
              </a:camera>
              <a:lightRig rig="threePt" dir="t"/>
            </a:scene3d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6000" b="1">
                  <a:solidFill>
                    <a:schemeClr val="tx2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375" dirty="0">
                  <a:solidFill>
                    <a:schemeClr val="accent5"/>
                  </a:solidFill>
                </a:rPr>
                <a:t>02</a:t>
              </a:r>
            </a:p>
          </p:txBody>
        </p:sp>
        <p:sp>
          <p:nvSpPr>
            <p:cNvPr id="40" name="TextBox 8">
              <a:extLst>
                <a:ext uri="{FF2B5EF4-FFF2-40B4-BE49-F238E27FC236}">
                  <a16:creationId xmlns:a16="http://schemas.microsoft.com/office/drawing/2014/main" id="{A55AFD20-FC89-389A-51F4-0FA5C1BCDA21}"/>
                </a:ext>
              </a:extLst>
            </p:cNvPr>
            <p:cNvSpPr txBox="1"/>
            <p:nvPr/>
          </p:nvSpPr>
          <p:spPr>
            <a:xfrm>
              <a:off x="6725687" y="3313894"/>
              <a:ext cx="1183230" cy="1087478"/>
            </a:xfrm>
            <a:prstGeom prst="rect">
              <a:avLst/>
            </a:prstGeom>
            <a:grpFill/>
            <a:scene3d>
              <a:camera prst="isometricOffAxis1Right">
                <a:rot lat="1800000" lon="19800000" rev="0"/>
              </a:camera>
              <a:lightRig rig="threePt" dir="t"/>
            </a:scene3d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375" b="1" dirty="0">
                  <a:solidFill>
                    <a:schemeClr val="accent3">
                      <a:lumMod val="50000"/>
                    </a:schemeClr>
                  </a:solidFill>
                </a:rPr>
                <a:t>03</a:t>
              </a:r>
            </a:p>
          </p:txBody>
        </p:sp>
      </p:grpSp>
      <p:sp>
        <p:nvSpPr>
          <p:cNvPr id="41" name="TextBox 8">
            <a:extLst>
              <a:ext uri="{FF2B5EF4-FFF2-40B4-BE49-F238E27FC236}">
                <a16:creationId xmlns:a16="http://schemas.microsoft.com/office/drawing/2014/main" id="{F028DC46-F998-AC15-C478-C24A241F5041}"/>
              </a:ext>
            </a:extLst>
          </p:cNvPr>
          <p:cNvSpPr txBox="1"/>
          <p:nvPr/>
        </p:nvSpPr>
        <p:spPr>
          <a:xfrm>
            <a:off x="4476514" y="1867074"/>
            <a:ext cx="665567" cy="611706"/>
          </a:xfrm>
          <a:prstGeom prst="rect">
            <a:avLst/>
          </a:prstGeom>
          <a:noFill/>
          <a:scene3d>
            <a:camera prst="perspectiveRelaxedModerately" fov="2700000">
              <a:rot lat="18600000" lon="0" rev="0"/>
            </a:camera>
            <a:lightRig rig="threePt" dir="t"/>
          </a:scene3d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375" b="1" dirty="0">
                <a:solidFill>
                  <a:schemeClr val="accent2">
                    <a:lumMod val="75000"/>
                  </a:schemeClr>
                </a:solidFill>
              </a:rPr>
              <a:t>01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2040500" y="1761713"/>
            <a:ext cx="4201274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Future Research</a:t>
            </a:r>
          </a:p>
        </p:txBody>
      </p:sp>
      <p:sp>
        <p:nvSpPr>
          <p:cNvPr id="266" name="Google Shape;266;p41"/>
          <p:cNvSpPr txBox="1">
            <a:spLocks noGrp="1"/>
          </p:cNvSpPr>
          <p:nvPr>
            <p:ph type="title" idx="2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cxnSp>
        <p:nvCxnSpPr>
          <p:cNvPr id="268" name="Google Shape;268;p41"/>
          <p:cNvCxnSpPr/>
          <p:nvPr/>
        </p:nvCxnSpPr>
        <p:spPr>
          <a:xfrm>
            <a:off x="720000" y="3600175"/>
            <a:ext cx="64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9" name="Google Shape;269;p41"/>
          <p:cNvGrpSpPr/>
          <p:nvPr/>
        </p:nvGrpSpPr>
        <p:grpSpPr>
          <a:xfrm>
            <a:off x="518561" y="355031"/>
            <a:ext cx="402866" cy="369933"/>
            <a:chOff x="6985538" y="307000"/>
            <a:chExt cx="1545325" cy="1419000"/>
          </a:xfrm>
        </p:grpSpPr>
        <p:sp>
          <p:nvSpPr>
            <p:cNvPr id="270" name="Google Shape;270;p41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6" name="Google Shape;2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29800" y="0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2933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88;p48">
            <a:extLst>
              <a:ext uri="{FF2B5EF4-FFF2-40B4-BE49-F238E27FC236}">
                <a16:creationId xmlns:a16="http://schemas.microsoft.com/office/drawing/2014/main" id="{890B3DC1-322D-7EBF-86AD-570538AEBE5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78024" y="1351096"/>
            <a:ext cx="4807176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Handling Imbalanced Data: Investigate advanced techniques for handling imbalanced datasets to further improve the model's performance on rare event prediction, such as shipment delays.​</a:t>
            </a:r>
            <a:endParaRPr sz="1100" dirty="0"/>
          </a:p>
        </p:txBody>
      </p:sp>
      <p:sp>
        <p:nvSpPr>
          <p:cNvPr id="33" name="Google Shape;389;p48">
            <a:extLst>
              <a:ext uri="{FF2B5EF4-FFF2-40B4-BE49-F238E27FC236}">
                <a16:creationId xmlns:a16="http://schemas.microsoft.com/office/drawing/2014/main" id="{29A600EB-62B8-9703-7FBD-E8A4CF8FE95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807785" y="2272421"/>
            <a:ext cx="4638283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Hybrid Approaches: Explore hybrid models that combine the strengths of different algorithms, such as combining "Gaussian Naive Bayes" with other classifiers, to achieve even higher predictive accuracy.​</a:t>
            </a:r>
            <a:b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sz="1100" dirty="0"/>
          </a:p>
        </p:txBody>
      </p:sp>
      <p:sp>
        <p:nvSpPr>
          <p:cNvPr id="34" name="Google Shape;390;p48">
            <a:extLst>
              <a:ext uri="{FF2B5EF4-FFF2-40B4-BE49-F238E27FC236}">
                <a16:creationId xmlns:a16="http://schemas.microsoft.com/office/drawing/2014/main" id="{59262222-A607-F447-DAF5-F2DEDE48EFB6}"/>
              </a:ext>
            </a:extLst>
          </p:cNvPr>
          <p:cNvSpPr txBox="1">
            <a:spLocks/>
          </p:cNvSpPr>
          <p:nvPr/>
        </p:nvSpPr>
        <p:spPr>
          <a:xfrm>
            <a:off x="3807785" y="3029915"/>
            <a:ext cx="4507584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External Factors: Incorporate external factors, such as weather conditions, traffic data, and external events, into the model to account for their impact on shipment delays.​</a:t>
            </a:r>
            <a:endParaRPr lang="en-US" sz="1100" dirty="0">
              <a:solidFill>
                <a:schemeClr val="dk1"/>
              </a:solidFill>
              <a:latin typeface="Albert Sans"/>
              <a:sym typeface="Albert Sans"/>
            </a:endParaRPr>
          </a:p>
        </p:txBody>
      </p:sp>
      <p:grpSp>
        <p:nvGrpSpPr>
          <p:cNvPr id="38" name="Google Shape;394;p48">
            <a:extLst>
              <a:ext uri="{FF2B5EF4-FFF2-40B4-BE49-F238E27FC236}">
                <a16:creationId xmlns:a16="http://schemas.microsoft.com/office/drawing/2014/main" id="{3ADB1B32-FE7F-3770-DA78-ACD5D37113A0}"/>
              </a:ext>
            </a:extLst>
          </p:cNvPr>
          <p:cNvGrpSpPr/>
          <p:nvPr/>
        </p:nvGrpSpPr>
        <p:grpSpPr>
          <a:xfrm>
            <a:off x="3082361" y="2359028"/>
            <a:ext cx="496225" cy="454800"/>
            <a:chOff x="1048600" y="1879850"/>
            <a:chExt cx="496225" cy="454800"/>
          </a:xfrm>
        </p:grpSpPr>
        <p:sp>
          <p:nvSpPr>
            <p:cNvPr id="39" name="Google Shape;395;p48">
              <a:extLst>
                <a:ext uri="{FF2B5EF4-FFF2-40B4-BE49-F238E27FC236}">
                  <a16:creationId xmlns:a16="http://schemas.microsoft.com/office/drawing/2014/main" id="{FBD7C96A-480F-221B-E8A0-62D2CA5A3240}"/>
                </a:ext>
              </a:extLst>
            </p:cNvPr>
            <p:cNvSpPr/>
            <p:nvPr/>
          </p:nvSpPr>
          <p:spPr>
            <a:xfrm>
              <a:off x="1048600" y="1879850"/>
              <a:ext cx="496225" cy="454800"/>
            </a:xfrm>
            <a:custGeom>
              <a:avLst/>
              <a:gdLst/>
              <a:ahLst/>
              <a:cxnLst/>
              <a:rect l="l" t="t" r="r" b="b"/>
              <a:pathLst>
                <a:path w="19849" h="18192" extrusionOk="0">
                  <a:moveTo>
                    <a:pt x="18686" y="1163"/>
                  </a:moveTo>
                  <a:lnTo>
                    <a:pt x="18686" y="13949"/>
                  </a:lnTo>
                  <a:lnTo>
                    <a:pt x="1162" y="13949"/>
                  </a:lnTo>
                  <a:lnTo>
                    <a:pt x="1162" y="1163"/>
                  </a:lnTo>
                  <a:close/>
                  <a:moveTo>
                    <a:pt x="10491" y="15112"/>
                  </a:moveTo>
                  <a:lnTo>
                    <a:pt x="10491" y="17029"/>
                  </a:lnTo>
                  <a:lnTo>
                    <a:pt x="9329" y="17029"/>
                  </a:lnTo>
                  <a:lnTo>
                    <a:pt x="9329" y="15112"/>
                  </a:lnTo>
                  <a:close/>
                  <a:moveTo>
                    <a:pt x="581" y="1"/>
                  </a:moveTo>
                  <a:cubicBezTo>
                    <a:pt x="263" y="1"/>
                    <a:pt x="0" y="261"/>
                    <a:pt x="0" y="582"/>
                  </a:cubicBezTo>
                  <a:lnTo>
                    <a:pt x="0" y="14530"/>
                  </a:lnTo>
                  <a:cubicBezTo>
                    <a:pt x="0" y="14849"/>
                    <a:pt x="263" y="15112"/>
                    <a:pt x="581" y="15112"/>
                  </a:cubicBezTo>
                  <a:lnTo>
                    <a:pt x="8167" y="15112"/>
                  </a:lnTo>
                  <a:lnTo>
                    <a:pt x="8167" y="17029"/>
                  </a:lnTo>
                  <a:lnTo>
                    <a:pt x="6365" y="17029"/>
                  </a:lnTo>
                  <a:cubicBezTo>
                    <a:pt x="6044" y="17029"/>
                    <a:pt x="5784" y="17290"/>
                    <a:pt x="5784" y="17611"/>
                  </a:cubicBezTo>
                  <a:cubicBezTo>
                    <a:pt x="5784" y="17959"/>
                    <a:pt x="6044" y="18192"/>
                    <a:pt x="6365" y="18192"/>
                  </a:cubicBezTo>
                  <a:lnTo>
                    <a:pt x="13455" y="18192"/>
                  </a:lnTo>
                  <a:cubicBezTo>
                    <a:pt x="13774" y="18192"/>
                    <a:pt x="14037" y="17959"/>
                    <a:pt x="14037" y="17611"/>
                  </a:cubicBezTo>
                  <a:cubicBezTo>
                    <a:pt x="14037" y="17290"/>
                    <a:pt x="13774" y="17029"/>
                    <a:pt x="13455" y="17029"/>
                  </a:cubicBezTo>
                  <a:lnTo>
                    <a:pt x="11654" y="17029"/>
                  </a:lnTo>
                  <a:lnTo>
                    <a:pt x="11654" y="15112"/>
                  </a:lnTo>
                  <a:lnTo>
                    <a:pt x="19267" y="15112"/>
                  </a:lnTo>
                  <a:cubicBezTo>
                    <a:pt x="19586" y="15112"/>
                    <a:pt x="19848" y="14849"/>
                    <a:pt x="19848" y="14530"/>
                  </a:cubicBezTo>
                  <a:lnTo>
                    <a:pt x="19848" y="582"/>
                  </a:lnTo>
                  <a:cubicBezTo>
                    <a:pt x="19848" y="261"/>
                    <a:pt x="19586" y="1"/>
                    <a:pt x="19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6;p48">
              <a:extLst>
                <a:ext uri="{FF2B5EF4-FFF2-40B4-BE49-F238E27FC236}">
                  <a16:creationId xmlns:a16="http://schemas.microsoft.com/office/drawing/2014/main" id="{1DF39B5F-48F1-8F71-B890-7BCA7F3E22C9}"/>
                </a:ext>
              </a:extLst>
            </p:cNvPr>
            <p:cNvSpPr/>
            <p:nvPr/>
          </p:nvSpPr>
          <p:spPr>
            <a:xfrm>
              <a:off x="1145925" y="1937975"/>
              <a:ext cx="301550" cy="261550"/>
            </a:xfrm>
            <a:custGeom>
              <a:avLst/>
              <a:gdLst/>
              <a:ahLst/>
              <a:cxnLst/>
              <a:rect l="l" t="t" r="r" b="b"/>
              <a:pathLst>
                <a:path w="12062" h="10462" extrusionOk="0">
                  <a:moveTo>
                    <a:pt x="6017" y="1"/>
                  </a:moveTo>
                  <a:cubicBezTo>
                    <a:pt x="2705" y="1"/>
                    <a:pt x="1" y="2702"/>
                    <a:pt x="1" y="6015"/>
                  </a:cubicBezTo>
                  <a:cubicBezTo>
                    <a:pt x="1" y="7642"/>
                    <a:pt x="612" y="9153"/>
                    <a:pt x="1775" y="10287"/>
                  </a:cubicBezTo>
                  <a:cubicBezTo>
                    <a:pt x="1876" y="10404"/>
                    <a:pt x="2021" y="10462"/>
                    <a:pt x="2170" y="10462"/>
                  </a:cubicBezTo>
                  <a:cubicBezTo>
                    <a:pt x="2319" y="10462"/>
                    <a:pt x="2472" y="10404"/>
                    <a:pt x="2588" y="10287"/>
                  </a:cubicBezTo>
                  <a:lnTo>
                    <a:pt x="3488" y="9385"/>
                  </a:lnTo>
                  <a:cubicBezTo>
                    <a:pt x="3720" y="9153"/>
                    <a:pt x="3720" y="8776"/>
                    <a:pt x="3488" y="8544"/>
                  </a:cubicBezTo>
                  <a:cubicBezTo>
                    <a:pt x="3372" y="8442"/>
                    <a:pt x="3226" y="8391"/>
                    <a:pt x="3081" y="8391"/>
                  </a:cubicBezTo>
                  <a:cubicBezTo>
                    <a:pt x="2936" y="8391"/>
                    <a:pt x="2791" y="8442"/>
                    <a:pt x="2674" y="8544"/>
                  </a:cubicBezTo>
                  <a:lnTo>
                    <a:pt x="2209" y="9037"/>
                  </a:lnTo>
                  <a:cubicBezTo>
                    <a:pt x="1658" y="8311"/>
                    <a:pt x="1310" y="7498"/>
                    <a:pt x="1193" y="6596"/>
                  </a:cubicBezTo>
                  <a:lnTo>
                    <a:pt x="2035" y="6596"/>
                  </a:lnTo>
                  <a:cubicBezTo>
                    <a:pt x="2356" y="6596"/>
                    <a:pt x="2616" y="6335"/>
                    <a:pt x="2616" y="6015"/>
                  </a:cubicBezTo>
                  <a:cubicBezTo>
                    <a:pt x="2616" y="5696"/>
                    <a:pt x="2356" y="5433"/>
                    <a:pt x="2035" y="5433"/>
                  </a:cubicBezTo>
                  <a:lnTo>
                    <a:pt x="1193" y="5433"/>
                  </a:lnTo>
                  <a:cubicBezTo>
                    <a:pt x="1310" y="4562"/>
                    <a:pt x="1658" y="3720"/>
                    <a:pt x="2209" y="3023"/>
                  </a:cubicBezTo>
                  <a:lnTo>
                    <a:pt x="2674" y="3488"/>
                  </a:lnTo>
                  <a:cubicBezTo>
                    <a:pt x="2791" y="3604"/>
                    <a:pt x="2936" y="3662"/>
                    <a:pt x="3081" y="3662"/>
                  </a:cubicBezTo>
                  <a:cubicBezTo>
                    <a:pt x="3226" y="3662"/>
                    <a:pt x="3372" y="3604"/>
                    <a:pt x="3488" y="3488"/>
                  </a:cubicBezTo>
                  <a:cubicBezTo>
                    <a:pt x="3720" y="3255"/>
                    <a:pt x="3720" y="2907"/>
                    <a:pt x="3488" y="2674"/>
                  </a:cubicBezTo>
                  <a:lnTo>
                    <a:pt x="3023" y="2209"/>
                  </a:lnTo>
                  <a:cubicBezTo>
                    <a:pt x="3720" y="1628"/>
                    <a:pt x="4564" y="1307"/>
                    <a:pt x="5436" y="1191"/>
                  </a:cubicBezTo>
                  <a:lnTo>
                    <a:pt x="5436" y="2035"/>
                  </a:lnTo>
                  <a:cubicBezTo>
                    <a:pt x="5436" y="2353"/>
                    <a:pt x="5696" y="2616"/>
                    <a:pt x="6017" y="2616"/>
                  </a:cubicBezTo>
                  <a:cubicBezTo>
                    <a:pt x="6336" y="2616"/>
                    <a:pt x="6598" y="2353"/>
                    <a:pt x="6598" y="2035"/>
                  </a:cubicBezTo>
                  <a:lnTo>
                    <a:pt x="6598" y="1191"/>
                  </a:lnTo>
                  <a:cubicBezTo>
                    <a:pt x="7498" y="1307"/>
                    <a:pt x="8342" y="1628"/>
                    <a:pt x="9039" y="2209"/>
                  </a:cubicBezTo>
                  <a:lnTo>
                    <a:pt x="8544" y="2674"/>
                  </a:lnTo>
                  <a:cubicBezTo>
                    <a:pt x="8342" y="2907"/>
                    <a:pt x="8342" y="3255"/>
                    <a:pt x="8544" y="3488"/>
                  </a:cubicBezTo>
                  <a:cubicBezTo>
                    <a:pt x="8660" y="3604"/>
                    <a:pt x="8813" y="3662"/>
                    <a:pt x="8966" y="3662"/>
                  </a:cubicBezTo>
                  <a:cubicBezTo>
                    <a:pt x="9119" y="3662"/>
                    <a:pt x="9272" y="3604"/>
                    <a:pt x="9388" y="3488"/>
                  </a:cubicBezTo>
                  <a:lnTo>
                    <a:pt x="9853" y="3023"/>
                  </a:lnTo>
                  <a:cubicBezTo>
                    <a:pt x="10404" y="3720"/>
                    <a:pt x="10753" y="4562"/>
                    <a:pt x="10869" y="5433"/>
                  </a:cubicBezTo>
                  <a:lnTo>
                    <a:pt x="9997" y="5433"/>
                  </a:lnTo>
                  <a:cubicBezTo>
                    <a:pt x="9679" y="5433"/>
                    <a:pt x="9416" y="5696"/>
                    <a:pt x="9416" y="6015"/>
                  </a:cubicBezTo>
                  <a:cubicBezTo>
                    <a:pt x="9416" y="6335"/>
                    <a:pt x="9679" y="6596"/>
                    <a:pt x="9997" y="6596"/>
                  </a:cubicBezTo>
                  <a:lnTo>
                    <a:pt x="10869" y="6596"/>
                  </a:lnTo>
                  <a:cubicBezTo>
                    <a:pt x="10753" y="7498"/>
                    <a:pt x="10404" y="8311"/>
                    <a:pt x="9853" y="9037"/>
                  </a:cubicBezTo>
                  <a:lnTo>
                    <a:pt x="9388" y="8544"/>
                  </a:lnTo>
                  <a:cubicBezTo>
                    <a:pt x="9272" y="8442"/>
                    <a:pt x="9119" y="8391"/>
                    <a:pt x="8966" y="8391"/>
                  </a:cubicBezTo>
                  <a:cubicBezTo>
                    <a:pt x="8813" y="8391"/>
                    <a:pt x="8660" y="8442"/>
                    <a:pt x="8544" y="8544"/>
                  </a:cubicBezTo>
                  <a:cubicBezTo>
                    <a:pt x="8342" y="8776"/>
                    <a:pt x="8342" y="9153"/>
                    <a:pt x="8544" y="9385"/>
                  </a:cubicBezTo>
                  <a:lnTo>
                    <a:pt x="9474" y="10287"/>
                  </a:lnTo>
                  <a:cubicBezTo>
                    <a:pt x="9576" y="10404"/>
                    <a:pt x="9722" y="10462"/>
                    <a:pt x="9870" y="10462"/>
                  </a:cubicBezTo>
                  <a:cubicBezTo>
                    <a:pt x="10019" y="10462"/>
                    <a:pt x="10172" y="10404"/>
                    <a:pt x="10288" y="10287"/>
                  </a:cubicBezTo>
                  <a:cubicBezTo>
                    <a:pt x="11422" y="9153"/>
                    <a:pt x="12062" y="7642"/>
                    <a:pt x="12062" y="6015"/>
                  </a:cubicBezTo>
                  <a:cubicBezTo>
                    <a:pt x="12062" y="2702"/>
                    <a:pt x="9358" y="1"/>
                    <a:pt x="6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7;p48">
              <a:extLst>
                <a:ext uri="{FF2B5EF4-FFF2-40B4-BE49-F238E27FC236}">
                  <a16:creationId xmlns:a16="http://schemas.microsoft.com/office/drawing/2014/main" id="{EB11AECE-B07C-CC57-7915-5D23F1204F7A}"/>
                </a:ext>
              </a:extLst>
            </p:cNvPr>
            <p:cNvSpPr/>
            <p:nvPr/>
          </p:nvSpPr>
          <p:spPr>
            <a:xfrm>
              <a:off x="1252750" y="2036025"/>
              <a:ext cx="97375" cy="95925"/>
            </a:xfrm>
            <a:custGeom>
              <a:avLst/>
              <a:gdLst/>
              <a:ahLst/>
              <a:cxnLst/>
              <a:rect l="l" t="t" r="r" b="b"/>
              <a:pathLst>
                <a:path w="3895" h="3837" extrusionOk="0">
                  <a:moveTo>
                    <a:pt x="1744" y="1511"/>
                  </a:moveTo>
                  <a:cubicBezTo>
                    <a:pt x="2063" y="1511"/>
                    <a:pt x="2325" y="1774"/>
                    <a:pt x="2325" y="2093"/>
                  </a:cubicBezTo>
                  <a:cubicBezTo>
                    <a:pt x="2325" y="2413"/>
                    <a:pt x="2063" y="2674"/>
                    <a:pt x="1744" y="2674"/>
                  </a:cubicBezTo>
                  <a:cubicBezTo>
                    <a:pt x="1423" y="2674"/>
                    <a:pt x="1163" y="2413"/>
                    <a:pt x="1163" y="2093"/>
                  </a:cubicBezTo>
                  <a:cubicBezTo>
                    <a:pt x="1163" y="1774"/>
                    <a:pt x="1423" y="1511"/>
                    <a:pt x="1744" y="1511"/>
                  </a:cubicBezTo>
                  <a:close/>
                  <a:moveTo>
                    <a:pt x="3266" y="0"/>
                  </a:moveTo>
                  <a:cubicBezTo>
                    <a:pt x="3117" y="0"/>
                    <a:pt x="2965" y="59"/>
                    <a:pt x="2849" y="175"/>
                  </a:cubicBezTo>
                  <a:lnTo>
                    <a:pt x="2500" y="523"/>
                  </a:lnTo>
                  <a:cubicBezTo>
                    <a:pt x="2267" y="407"/>
                    <a:pt x="2035" y="349"/>
                    <a:pt x="1744" y="349"/>
                  </a:cubicBezTo>
                  <a:cubicBezTo>
                    <a:pt x="784" y="349"/>
                    <a:pt x="1" y="1135"/>
                    <a:pt x="1" y="2093"/>
                  </a:cubicBezTo>
                  <a:cubicBezTo>
                    <a:pt x="1" y="3053"/>
                    <a:pt x="784" y="3836"/>
                    <a:pt x="1744" y="3836"/>
                  </a:cubicBezTo>
                  <a:cubicBezTo>
                    <a:pt x="2702" y="3836"/>
                    <a:pt x="3488" y="3053"/>
                    <a:pt x="3488" y="2093"/>
                  </a:cubicBezTo>
                  <a:cubicBezTo>
                    <a:pt x="3488" y="1832"/>
                    <a:pt x="3430" y="1570"/>
                    <a:pt x="3313" y="1337"/>
                  </a:cubicBezTo>
                  <a:lnTo>
                    <a:pt x="3662" y="988"/>
                  </a:lnTo>
                  <a:cubicBezTo>
                    <a:pt x="3895" y="786"/>
                    <a:pt x="3895" y="407"/>
                    <a:pt x="3662" y="175"/>
                  </a:cubicBezTo>
                  <a:cubicBezTo>
                    <a:pt x="3560" y="59"/>
                    <a:pt x="3415" y="0"/>
                    <a:pt x="3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398;p48">
            <a:extLst>
              <a:ext uri="{FF2B5EF4-FFF2-40B4-BE49-F238E27FC236}">
                <a16:creationId xmlns:a16="http://schemas.microsoft.com/office/drawing/2014/main" id="{F8E494ED-B9DC-8046-76C6-53D94AB358F1}"/>
              </a:ext>
            </a:extLst>
          </p:cNvPr>
          <p:cNvGrpSpPr/>
          <p:nvPr/>
        </p:nvGrpSpPr>
        <p:grpSpPr>
          <a:xfrm>
            <a:off x="3111774" y="3096332"/>
            <a:ext cx="496925" cy="495675"/>
            <a:chOff x="1048600" y="2599575"/>
            <a:chExt cx="496925" cy="495675"/>
          </a:xfrm>
        </p:grpSpPr>
        <p:sp>
          <p:nvSpPr>
            <p:cNvPr id="43" name="Google Shape;399;p48">
              <a:extLst>
                <a:ext uri="{FF2B5EF4-FFF2-40B4-BE49-F238E27FC236}">
                  <a16:creationId xmlns:a16="http://schemas.microsoft.com/office/drawing/2014/main" id="{479BC1BB-628F-D35C-3C92-45B9AC329651}"/>
                </a:ext>
              </a:extLst>
            </p:cNvPr>
            <p:cNvSpPr/>
            <p:nvPr/>
          </p:nvSpPr>
          <p:spPr>
            <a:xfrm>
              <a:off x="1048600" y="2599575"/>
              <a:ext cx="233925" cy="405175"/>
            </a:xfrm>
            <a:custGeom>
              <a:avLst/>
              <a:gdLst/>
              <a:ahLst/>
              <a:cxnLst/>
              <a:rect l="l" t="t" r="r" b="b"/>
              <a:pathLst>
                <a:path w="9357" h="16207" extrusionOk="0">
                  <a:moveTo>
                    <a:pt x="8195" y="1259"/>
                  </a:moveTo>
                  <a:lnTo>
                    <a:pt x="8195" y="2856"/>
                  </a:lnTo>
                  <a:cubicBezTo>
                    <a:pt x="6742" y="3235"/>
                    <a:pt x="5405" y="4049"/>
                    <a:pt x="4417" y="5211"/>
                  </a:cubicBezTo>
                  <a:cubicBezTo>
                    <a:pt x="3343" y="6517"/>
                    <a:pt x="2732" y="8175"/>
                    <a:pt x="2732" y="9888"/>
                  </a:cubicBezTo>
                  <a:cubicBezTo>
                    <a:pt x="2732" y="11197"/>
                    <a:pt x="3080" y="12476"/>
                    <a:pt x="3750" y="13608"/>
                  </a:cubicBezTo>
                  <a:lnTo>
                    <a:pt x="2615" y="14742"/>
                  </a:lnTo>
                  <a:cubicBezTo>
                    <a:pt x="1658" y="13289"/>
                    <a:pt x="1162" y="11632"/>
                    <a:pt x="1162" y="9888"/>
                  </a:cubicBezTo>
                  <a:cubicBezTo>
                    <a:pt x="1162" y="5676"/>
                    <a:pt x="4157" y="2073"/>
                    <a:pt x="8195" y="1259"/>
                  </a:cubicBezTo>
                  <a:close/>
                  <a:moveTo>
                    <a:pt x="8807" y="1"/>
                  </a:moveTo>
                  <a:cubicBezTo>
                    <a:pt x="8778" y="1"/>
                    <a:pt x="8748" y="3"/>
                    <a:pt x="8718" y="8"/>
                  </a:cubicBezTo>
                  <a:cubicBezTo>
                    <a:pt x="3750" y="620"/>
                    <a:pt x="0" y="4862"/>
                    <a:pt x="0" y="9888"/>
                  </a:cubicBezTo>
                  <a:cubicBezTo>
                    <a:pt x="0" y="12127"/>
                    <a:pt x="728" y="14219"/>
                    <a:pt x="2092" y="15991"/>
                  </a:cubicBezTo>
                  <a:cubicBezTo>
                    <a:pt x="2203" y="16133"/>
                    <a:pt x="2382" y="16207"/>
                    <a:pt x="2560" y="16207"/>
                  </a:cubicBezTo>
                  <a:cubicBezTo>
                    <a:pt x="2710" y="16207"/>
                    <a:pt x="2858" y="16155"/>
                    <a:pt x="2964" y="16049"/>
                  </a:cubicBezTo>
                  <a:lnTo>
                    <a:pt x="4912" y="14103"/>
                  </a:lnTo>
                  <a:cubicBezTo>
                    <a:pt x="5114" y="13898"/>
                    <a:pt x="5145" y="13580"/>
                    <a:pt x="4970" y="13347"/>
                  </a:cubicBezTo>
                  <a:cubicBezTo>
                    <a:pt x="4273" y="12329"/>
                    <a:pt x="3894" y="11139"/>
                    <a:pt x="3894" y="9888"/>
                  </a:cubicBezTo>
                  <a:cubicBezTo>
                    <a:pt x="3894" y="6924"/>
                    <a:pt x="5986" y="4425"/>
                    <a:pt x="8892" y="3902"/>
                  </a:cubicBezTo>
                  <a:cubicBezTo>
                    <a:pt x="9155" y="3844"/>
                    <a:pt x="9357" y="3611"/>
                    <a:pt x="9357" y="3321"/>
                  </a:cubicBezTo>
                  <a:lnTo>
                    <a:pt x="9357" y="589"/>
                  </a:lnTo>
                  <a:cubicBezTo>
                    <a:pt x="9357" y="271"/>
                    <a:pt x="9114" y="1"/>
                    <a:pt x="88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00;p48">
              <a:extLst>
                <a:ext uri="{FF2B5EF4-FFF2-40B4-BE49-F238E27FC236}">
                  <a16:creationId xmlns:a16="http://schemas.microsoft.com/office/drawing/2014/main" id="{5A7E2230-9A81-BFB2-7240-D35B36B16094}"/>
                </a:ext>
              </a:extLst>
            </p:cNvPr>
            <p:cNvSpPr/>
            <p:nvPr/>
          </p:nvSpPr>
          <p:spPr>
            <a:xfrm>
              <a:off x="1137225" y="2861300"/>
              <a:ext cx="408300" cy="233950"/>
            </a:xfrm>
            <a:custGeom>
              <a:avLst/>
              <a:gdLst/>
              <a:ahLst/>
              <a:cxnLst/>
              <a:rect l="l" t="t" r="r" b="b"/>
              <a:pathLst>
                <a:path w="16332" h="9358" extrusionOk="0">
                  <a:moveTo>
                    <a:pt x="15025" y="1163"/>
                  </a:moveTo>
                  <a:cubicBezTo>
                    <a:pt x="14211" y="5203"/>
                    <a:pt x="10608" y="8195"/>
                    <a:pt x="6423" y="8195"/>
                  </a:cubicBezTo>
                  <a:cubicBezTo>
                    <a:pt x="4650" y="8195"/>
                    <a:pt x="2994" y="7702"/>
                    <a:pt x="1541" y="6742"/>
                  </a:cubicBezTo>
                  <a:lnTo>
                    <a:pt x="2674" y="5610"/>
                  </a:lnTo>
                  <a:cubicBezTo>
                    <a:pt x="3808" y="6277"/>
                    <a:pt x="5087" y="6656"/>
                    <a:pt x="6423" y="6656"/>
                  </a:cubicBezTo>
                  <a:cubicBezTo>
                    <a:pt x="8109" y="6656"/>
                    <a:pt x="9764" y="6045"/>
                    <a:pt x="11073" y="4940"/>
                  </a:cubicBezTo>
                  <a:cubicBezTo>
                    <a:pt x="12235" y="3952"/>
                    <a:pt x="13077" y="2616"/>
                    <a:pt x="13425" y="1163"/>
                  </a:cubicBezTo>
                  <a:close/>
                  <a:moveTo>
                    <a:pt x="12960" y="0"/>
                  </a:moveTo>
                  <a:cubicBezTo>
                    <a:pt x="12670" y="0"/>
                    <a:pt x="12437" y="205"/>
                    <a:pt x="12379" y="465"/>
                  </a:cubicBezTo>
                  <a:cubicBezTo>
                    <a:pt x="11856" y="3371"/>
                    <a:pt x="9357" y="5463"/>
                    <a:pt x="6423" y="5463"/>
                  </a:cubicBezTo>
                  <a:cubicBezTo>
                    <a:pt x="5145" y="5463"/>
                    <a:pt x="3952" y="5087"/>
                    <a:pt x="2936" y="4389"/>
                  </a:cubicBezTo>
                  <a:cubicBezTo>
                    <a:pt x="2833" y="4312"/>
                    <a:pt x="2713" y="4275"/>
                    <a:pt x="2593" y="4275"/>
                  </a:cubicBezTo>
                  <a:cubicBezTo>
                    <a:pt x="2443" y="4275"/>
                    <a:pt x="2293" y="4334"/>
                    <a:pt x="2181" y="4448"/>
                  </a:cubicBezTo>
                  <a:lnTo>
                    <a:pt x="233" y="6393"/>
                  </a:lnTo>
                  <a:cubicBezTo>
                    <a:pt x="0" y="6656"/>
                    <a:pt x="30" y="7063"/>
                    <a:pt x="291" y="7265"/>
                  </a:cubicBezTo>
                  <a:cubicBezTo>
                    <a:pt x="2065" y="8632"/>
                    <a:pt x="4185" y="9357"/>
                    <a:pt x="6423" y="9357"/>
                  </a:cubicBezTo>
                  <a:cubicBezTo>
                    <a:pt x="11422" y="9357"/>
                    <a:pt x="15664" y="5610"/>
                    <a:pt x="16273" y="640"/>
                  </a:cubicBezTo>
                  <a:cubicBezTo>
                    <a:pt x="16331" y="291"/>
                    <a:pt x="16071" y="0"/>
                    <a:pt x="1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01;p48">
              <a:extLst>
                <a:ext uri="{FF2B5EF4-FFF2-40B4-BE49-F238E27FC236}">
                  <a16:creationId xmlns:a16="http://schemas.microsoft.com/office/drawing/2014/main" id="{B94C6A85-C6EF-5253-422F-0DBBBE1464F5}"/>
                </a:ext>
              </a:extLst>
            </p:cNvPr>
            <p:cNvSpPr/>
            <p:nvPr/>
          </p:nvSpPr>
          <p:spPr>
            <a:xfrm>
              <a:off x="1312325" y="2599575"/>
              <a:ext cx="233200" cy="232700"/>
            </a:xfrm>
            <a:custGeom>
              <a:avLst/>
              <a:gdLst/>
              <a:ahLst/>
              <a:cxnLst/>
              <a:rect l="l" t="t" r="r" b="b"/>
              <a:pathLst>
                <a:path w="9328" h="9308" extrusionOk="0">
                  <a:moveTo>
                    <a:pt x="1163" y="1259"/>
                  </a:moveTo>
                  <a:cubicBezTo>
                    <a:pt x="4620" y="1956"/>
                    <a:pt x="7323" y="4658"/>
                    <a:pt x="8021" y="8117"/>
                  </a:cubicBezTo>
                  <a:lnTo>
                    <a:pt x="6421" y="8117"/>
                  </a:lnTo>
                  <a:cubicBezTo>
                    <a:pt x="5782" y="5529"/>
                    <a:pt x="3748" y="3495"/>
                    <a:pt x="1163" y="2856"/>
                  </a:cubicBezTo>
                  <a:lnTo>
                    <a:pt x="1163" y="1259"/>
                  </a:lnTo>
                  <a:close/>
                  <a:moveTo>
                    <a:pt x="551" y="1"/>
                  </a:moveTo>
                  <a:cubicBezTo>
                    <a:pt x="243" y="1"/>
                    <a:pt x="1" y="271"/>
                    <a:pt x="1" y="589"/>
                  </a:cubicBezTo>
                  <a:lnTo>
                    <a:pt x="1" y="3321"/>
                  </a:lnTo>
                  <a:cubicBezTo>
                    <a:pt x="1" y="3611"/>
                    <a:pt x="203" y="3844"/>
                    <a:pt x="466" y="3902"/>
                  </a:cubicBezTo>
                  <a:cubicBezTo>
                    <a:pt x="2965" y="4339"/>
                    <a:pt x="4941" y="6315"/>
                    <a:pt x="5375" y="8814"/>
                  </a:cubicBezTo>
                  <a:cubicBezTo>
                    <a:pt x="5433" y="9105"/>
                    <a:pt x="5666" y="9307"/>
                    <a:pt x="5956" y="9307"/>
                  </a:cubicBezTo>
                  <a:lnTo>
                    <a:pt x="8718" y="9307"/>
                  </a:lnTo>
                  <a:cubicBezTo>
                    <a:pt x="9067" y="9307"/>
                    <a:pt x="9327" y="8989"/>
                    <a:pt x="9269" y="8640"/>
                  </a:cubicBezTo>
                  <a:cubicBezTo>
                    <a:pt x="9009" y="6459"/>
                    <a:pt x="7991" y="4397"/>
                    <a:pt x="6452" y="2828"/>
                  </a:cubicBezTo>
                  <a:cubicBezTo>
                    <a:pt x="4882" y="1287"/>
                    <a:pt x="2818" y="271"/>
                    <a:pt x="640" y="8"/>
                  </a:cubicBezTo>
                  <a:cubicBezTo>
                    <a:pt x="610" y="3"/>
                    <a:pt x="580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02;p48">
              <a:extLst>
                <a:ext uri="{FF2B5EF4-FFF2-40B4-BE49-F238E27FC236}">
                  <a16:creationId xmlns:a16="http://schemas.microsoft.com/office/drawing/2014/main" id="{0EA76945-579D-01C8-890E-92A9DCEE60B7}"/>
                </a:ext>
              </a:extLst>
            </p:cNvPr>
            <p:cNvSpPr/>
            <p:nvPr/>
          </p:nvSpPr>
          <p:spPr>
            <a:xfrm>
              <a:off x="1175000" y="2724025"/>
              <a:ext cx="244875" cy="244825"/>
            </a:xfrm>
            <a:custGeom>
              <a:avLst/>
              <a:gdLst/>
              <a:ahLst/>
              <a:cxnLst/>
              <a:rect l="l" t="t" r="r" b="b"/>
              <a:pathLst>
                <a:path w="9795" h="9793" extrusionOk="0">
                  <a:moveTo>
                    <a:pt x="4912" y="1163"/>
                  </a:moveTo>
                  <a:cubicBezTo>
                    <a:pt x="6947" y="1163"/>
                    <a:pt x="8632" y="2848"/>
                    <a:pt x="8632" y="4910"/>
                  </a:cubicBezTo>
                  <a:cubicBezTo>
                    <a:pt x="8632" y="6944"/>
                    <a:pt x="6947" y="8630"/>
                    <a:pt x="4912" y="8630"/>
                  </a:cubicBezTo>
                  <a:cubicBezTo>
                    <a:pt x="2848" y="8630"/>
                    <a:pt x="1163" y="6944"/>
                    <a:pt x="1163" y="4910"/>
                  </a:cubicBezTo>
                  <a:cubicBezTo>
                    <a:pt x="1163" y="2848"/>
                    <a:pt x="2848" y="1163"/>
                    <a:pt x="4912" y="1163"/>
                  </a:cubicBezTo>
                  <a:close/>
                  <a:moveTo>
                    <a:pt x="4912" y="0"/>
                  </a:moveTo>
                  <a:cubicBezTo>
                    <a:pt x="2209" y="0"/>
                    <a:pt x="0" y="2209"/>
                    <a:pt x="0" y="4910"/>
                  </a:cubicBezTo>
                  <a:cubicBezTo>
                    <a:pt x="0" y="7614"/>
                    <a:pt x="2209" y="9792"/>
                    <a:pt x="4912" y="9792"/>
                  </a:cubicBezTo>
                  <a:cubicBezTo>
                    <a:pt x="7586" y="9792"/>
                    <a:pt x="9794" y="7614"/>
                    <a:pt x="9794" y="4910"/>
                  </a:cubicBezTo>
                  <a:cubicBezTo>
                    <a:pt x="9794" y="2209"/>
                    <a:pt x="7586" y="0"/>
                    <a:pt x="4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03;p48">
            <a:extLst>
              <a:ext uri="{FF2B5EF4-FFF2-40B4-BE49-F238E27FC236}">
                <a16:creationId xmlns:a16="http://schemas.microsoft.com/office/drawing/2014/main" id="{F989C600-52E8-1060-B75E-4AFD6DF5A45A}"/>
              </a:ext>
            </a:extLst>
          </p:cNvPr>
          <p:cNvGrpSpPr/>
          <p:nvPr/>
        </p:nvGrpSpPr>
        <p:grpSpPr>
          <a:xfrm>
            <a:off x="3052949" y="1473937"/>
            <a:ext cx="496225" cy="496225"/>
            <a:chOff x="1048600" y="1119225"/>
            <a:chExt cx="496225" cy="496225"/>
          </a:xfrm>
        </p:grpSpPr>
        <p:sp>
          <p:nvSpPr>
            <p:cNvPr id="48" name="Google Shape;404;p48">
              <a:extLst>
                <a:ext uri="{FF2B5EF4-FFF2-40B4-BE49-F238E27FC236}">
                  <a16:creationId xmlns:a16="http://schemas.microsoft.com/office/drawing/2014/main" id="{87CAB5F8-1B5B-0255-EB2D-46BB02F24BF2}"/>
                </a:ext>
              </a:extLst>
            </p:cNvPr>
            <p:cNvSpPr/>
            <p:nvPr/>
          </p:nvSpPr>
          <p:spPr>
            <a:xfrm>
              <a:off x="1252750" y="1177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2" y="1"/>
                  </a:moveTo>
                  <a:cubicBezTo>
                    <a:pt x="261" y="1"/>
                    <a:pt x="1" y="263"/>
                    <a:pt x="1" y="582"/>
                  </a:cubicBezTo>
                  <a:cubicBezTo>
                    <a:pt x="1" y="903"/>
                    <a:pt x="261" y="1163"/>
                    <a:pt x="582" y="1163"/>
                  </a:cubicBezTo>
                  <a:cubicBezTo>
                    <a:pt x="900" y="1163"/>
                    <a:pt x="1163" y="903"/>
                    <a:pt x="1163" y="582"/>
                  </a:cubicBezTo>
                  <a:cubicBezTo>
                    <a:pt x="1163" y="263"/>
                    <a:pt x="900" y="1"/>
                    <a:pt x="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5;p48">
              <a:extLst>
                <a:ext uri="{FF2B5EF4-FFF2-40B4-BE49-F238E27FC236}">
                  <a16:creationId xmlns:a16="http://schemas.microsoft.com/office/drawing/2014/main" id="{C22DBAD0-1244-C187-6B97-691FC30A1062}"/>
                </a:ext>
              </a:extLst>
            </p:cNvPr>
            <p:cNvSpPr/>
            <p:nvPr/>
          </p:nvSpPr>
          <p:spPr>
            <a:xfrm>
              <a:off x="1310875" y="1177325"/>
              <a:ext cx="29075" cy="29100"/>
            </a:xfrm>
            <a:custGeom>
              <a:avLst/>
              <a:gdLst/>
              <a:ahLst/>
              <a:cxnLst/>
              <a:rect l="l" t="t" r="r" b="b"/>
              <a:pathLst>
                <a:path w="1163" h="1164" extrusionOk="0">
                  <a:moveTo>
                    <a:pt x="582" y="1"/>
                  </a:moveTo>
                  <a:cubicBezTo>
                    <a:pt x="261" y="1"/>
                    <a:pt x="0" y="263"/>
                    <a:pt x="0" y="582"/>
                  </a:cubicBezTo>
                  <a:cubicBezTo>
                    <a:pt x="0" y="903"/>
                    <a:pt x="261" y="1163"/>
                    <a:pt x="582" y="1163"/>
                  </a:cubicBezTo>
                  <a:cubicBezTo>
                    <a:pt x="900" y="1163"/>
                    <a:pt x="1163" y="903"/>
                    <a:pt x="1163" y="582"/>
                  </a:cubicBezTo>
                  <a:cubicBezTo>
                    <a:pt x="1163" y="263"/>
                    <a:pt x="900" y="1"/>
                    <a:pt x="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6;p48">
              <a:extLst>
                <a:ext uri="{FF2B5EF4-FFF2-40B4-BE49-F238E27FC236}">
                  <a16:creationId xmlns:a16="http://schemas.microsoft.com/office/drawing/2014/main" id="{8999BBEE-BF9A-D16C-0341-6796B44CCAE3}"/>
                </a:ext>
              </a:extLst>
            </p:cNvPr>
            <p:cNvSpPr/>
            <p:nvPr/>
          </p:nvSpPr>
          <p:spPr>
            <a:xfrm>
              <a:off x="1107450" y="1478850"/>
              <a:ext cx="29100" cy="29075"/>
            </a:xfrm>
            <a:custGeom>
              <a:avLst/>
              <a:gdLst/>
              <a:ahLst/>
              <a:cxnLst/>
              <a:rect l="l" t="t" r="r" b="b"/>
              <a:pathLst>
                <a:path w="1164" h="1163" extrusionOk="0">
                  <a:moveTo>
                    <a:pt x="582" y="0"/>
                  </a:moveTo>
                  <a:cubicBezTo>
                    <a:pt x="261" y="0"/>
                    <a:pt x="1" y="261"/>
                    <a:pt x="1" y="582"/>
                  </a:cubicBezTo>
                  <a:cubicBezTo>
                    <a:pt x="1" y="900"/>
                    <a:pt x="261" y="1163"/>
                    <a:pt x="582" y="1163"/>
                  </a:cubicBezTo>
                  <a:cubicBezTo>
                    <a:pt x="901" y="1163"/>
                    <a:pt x="1163" y="900"/>
                    <a:pt x="1163" y="582"/>
                  </a:cubicBezTo>
                  <a:cubicBezTo>
                    <a:pt x="1163" y="261"/>
                    <a:pt x="901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7;p48">
              <a:extLst>
                <a:ext uri="{FF2B5EF4-FFF2-40B4-BE49-F238E27FC236}">
                  <a16:creationId xmlns:a16="http://schemas.microsoft.com/office/drawing/2014/main" id="{83E641FD-4337-B201-F6B3-1CB8D402F28E}"/>
                </a:ext>
              </a:extLst>
            </p:cNvPr>
            <p:cNvSpPr/>
            <p:nvPr/>
          </p:nvSpPr>
          <p:spPr>
            <a:xfrm>
              <a:off x="1165575" y="1478850"/>
              <a:ext cx="29100" cy="29075"/>
            </a:xfrm>
            <a:custGeom>
              <a:avLst/>
              <a:gdLst/>
              <a:ahLst/>
              <a:cxnLst/>
              <a:rect l="l" t="t" r="r" b="b"/>
              <a:pathLst>
                <a:path w="1164" h="1163" extrusionOk="0">
                  <a:moveTo>
                    <a:pt x="582" y="0"/>
                  </a:moveTo>
                  <a:cubicBezTo>
                    <a:pt x="261" y="0"/>
                    <a:pt x="1" y="261"/>
                    <a:pt x="1" y="582"/>
                  </a:cubicBezTo>
                  <a:cubicBezTo>
                    <a:pt x="1" y="900"/>
                    <a:pt x="261" y="1163"/>
                    <a:pt x="582" y="1163"/>
                  </a:cubicBezTo>
                  <a:cubicBezTo>
                    <a:pt x="900" y="1163"/>
                    <a:pt x="1163" y="900"/>
                    <a:pt x="1163" y="582"/>
                  </a:cubicBezTo>
                  <a:cubicBezTo>
                    <a:pt x="1163" y="261"/>
                    <a:pt x="900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8;p48">
              <a:extLst>
                <a:ext uri="{FF2B5EF4-FFF2-40B4-BE49-F238E27FC236}">
                  <a16:creationId xmlns:a16="http://schemas.microsoft.com/office/drawing/2014/main" id="{1E6B04C4-67E3-F864-33D5-1B4F22D7083A}"/>
                </a:ext>
              </a:extLst>
            </p:cNvPr>
            <p:cNvSpPr/>
            <p:nvPr/>
          </p:nvSpPr>
          <p:spPr>
            <a:xfrm>
              <a:off x="1048600" y="1119225"/>
              <a:ext cx="496225" cy="496225"/>
            </a:xfrm>
            <a:custGeom>
              <a:avLst/>
              <a:gdLst/>
              <a:ahLst/>
              <a:cxnLst/>
              <a:rect l="l" t="t" r="r" b="b"/>
              <a:pathLst>
                <a:path w="19849" h="19849" extrusionOk="0">
                  <a:moveTo>
                    <a:pt x="12844" y="1162"/>
                  </a:moveTo>
                  <a:lnTo>
                    <a:pt x="12844" y="4649"/>
                  </a:lnTo>
                  <a:lnTo>
                    <a:pt x="7004" y="4649"/>
                  </a:lnTo>
                  <a:lnTo>
                    <a:pt x="7004" y="1162"/>
                  </a:lnTo>
                  <a:close/>
                  <a:moveTo>
                    <a:pt x="15169" y="10491"/>
                  </a:moveTo>
                  <a:lnTo>
                    <a:pt x="15169" y="12061"/>
                  </a:lnTo>
                  <a:lnTo>
                    <a:pt x="12235" y="12061"/>
                  </a:lnTo>
                  <a:cubicBezTo>
                    <a:pt x="11914" y="12061"/>
                    <a:pt x="11654" y="12321"/>
                    <a:pt x="11654" y="12642"/>
                  </a:cubicBezTo>
                  <a:lnTo>
                    <a:pt x="11654" y="14385"/>
                  </a:lnTo>
                  <a:lnTo>
                    <a:pt x="8167" y="14385"/>
                  </a:lnTo>
                  <a:lnTo>
                    <a:pt x="8167" y="12642"/>
                  </a:lnTo>
                  <a:cubicBezTo>
                    <a:pt x="8167" y="12321"/>
                    <a:pt x="7904" y="12061"/>
                    <a:pt x="7586" y="12061"/>
                  </a:cubicBezTo>
                  <a:lnTo>
                    <a:pt x="4680" y="12061"/>
                  </a:lnTo>
                  <a:lnTo>
                    <a:pt x="4680" y="10491"/>
                  </a:lnTo>
                  <a:close/>
                  <a:moveTo>
                    <a:pt x="7004" y="13223"/>
                  </a:moveTo>
                  <a:lnTo>
                    <a:pt x="7004" y="16710"/>
                  </a:lnTo>
                  <a:lnTo>
                    <a:pt x="1162" y="16710"/>
                  </a:lnTo>
                  <a:lnTo>
                    <a:pt x="1162" y="13223"/>
                  </a:lnTo>
                  <a:close/>
                  <a:moveTo>
                    <a:pt x="18686" y="13223"/>
                  </a:moveTo>
                  <a:lnTo>
                    <a:pt x="18686" y="16710"/>
                  </a:lnTo>
                  <a:lnTo>
                    <a:pt x="12816" y="16710"/>
                  </a:lnTo>
                  <a:lnTo>
                    <a:pt x="12816" y="13223"/>
                  </a:lnTo>
                  <a:close/>
                  <a:moveTo>
                    <a:pt x="6423" y="0"/>
                  </a:moveTo>
                  <a:cubicBezTo>
                    <a:pt x="6074" y="0"/>
                    <a:pt x="5842" y="263"/>
                    <a:pt x="5842" y="581"/>
                  </a:cubicBezTo>
                  <a:lnTo>
                    <a:pt x="5842" y="5231"/>
                  </a:lnTo>
                  <a:cubicBezTo>
                    <a:pt x="5842" y="5551"/>
                    <a:pt x="6074" y="5812"/>
                    <a:pt x="6423" y="5812"/>
                  </a:cubicBezTo>
                  <a:lnTo>
                    <a:pt x="9329" y="5812"/>
                  </a:lnTo>
                  <a:lnTo>
                    <a:pt x="9329" y="6625"/>
                  </a:lnTo>
                  <a:lnTo>
                    <a:pt x="8515" y="6625"/>
                  </a:lnTo>
                  <a:cubicBezTo>
                    <a:pt x="8195" y="6625"/>
                    <a:pt x="7934" y="6888"/>
                    <a:pt x="7934" y="7207"/>
                  </a:cubicBezTo>
                  <a:cubicBezTo>
                    <a:pt x="7934" y="7527"/>
                    <a:pt x="8195" y="7788"/>
                    <a:pt x="8515" y="7788"/>
                  </a:cubicBezTo>
                  <a:lnTo>
                    <a:pt x="9329" y="7788"/>
                  </a:lnTo>
                  <a:lnTo>
                    <a:pt x="9329" y="9329"/>
                  </a:lnTo>
                  <a:lnTo>
                    <a:pt x="4098" y="9329"/>
                  </a:lnTo>
                  <a:cubicBezTo>
                    <a:pt x="3778" y="9329"/>
                    <a:pt x="3517" y="9589"/>
                    <a:pt x="3517" y="9910"/>
                  </a:cubicBezTo>
                  <a:lnTo>
                    <a:pt x="3517" y="12061"/>
                  </a:lnTo>
                  <a:lnTo>
                    <a:pt x="581" y="12061"/>
                  </a:lnTo>
                  <a:cubicBezTo>
                    <a:pt x="263" y="12061"/>
                    <a:pt x="0" y="12321"/>
                    <a:pt x="0" y="12642"/>
                  </a:cubicBezTo>
                  <a:lnTo>
                    <a:pt x="0" y="17291"/>
                  </a:lnTo>
                  <a:cubicBezTo>
                    <a:pt x="0" y="17610"/>
                    <a:pt x="263" y="17872"/>
                    <a:pt x="581" y="17872"/>
                  </a:cubicBezTo>
                  <a:lnTo>
                    <a:pt x="3517" y="17872"/>
                  </a:lnTo>
                  <a:lnTo>
                    <a:pt x="3517" y="18686"/>
                  </a:lnTo>
                  <a:lnTo>
                    <a:pt x="2673" y="18686"/>
                  </a:lnTo>
                  <a:cubicBezTo>
                    <a:pt x="2355" y="18686"/>
                    <a:pt x="2092" y="18946"/>
                    <a:pt x="2092" y="19267"/>
                  </a:cubicBezTo>
                  <a:cubicBezTo>
                    <a:pt x="2092" y="19586"/>
                    <a:pt x="2355" y="19848"/>
                    <a:pt x="2673" y="19848"/>
                  </a:cubicBezTo>
                  <a:lnTo>
                    <a:pt x="5493" y="19848"/>
                  </a:lnTo>
                  <a:cubicBezTo>
                    <a:pt x="5812" y="19848"/>
                    <a:pt x="6074" y="19586"/>
                    <a:pt x="6074" y="19267"/>
                  </a:cubicBezTo>
                  <a:cubicBezTo>
                    <a:pt x="6074" y="18946"/>
                    <a:pt x="5812" y="18686"/>
                    <a:pt x="5493" y="18686"/>
                  </a:cubicBezTo>
                  <a:lnTo>
                    <a:pt x="4680" y="18686"/>
                  </a:lnTo>
                  <a:lnTo>
                    <a:pt x="4680" y="17872"/>
                  </a:lnTo>
                  <a:lnTo>
                    <a:pt x="7586" y="17872"/>
                  </a:lnTo>
                  <a:cubicBezTo>
                    <a:pt x="7904" y="17872"/>
                    <a:pt x="8167" y="17610"/>
                    <a:pt x="8167" y="17291"/>
                  </a:cubicBezTo>
                  <a:lnTo>
                    <a:pt x="8167" y="15548"/>
                  </a:lnTo>
                  <a:lnTo>
                    <a:pt x="11654" y="15548"/>
                  </a:lnTo>
                  <a:lnTo>
                    <a:pt x="11654" y="17291"/>
                  </a:lnTo>
                  <a:cubicBezTo>
                    <a:pt x="11654" y="17610"/>
                    <a:pt x="11914" y="17872"/>
                    <a:pt x="12235" y="17872"/>
                  </a:cubicBezTo>
                  <a:lnTo>
                    <a:pt x="15169" y="17872"/>
                  </a:lnTo>
                  <a:lnTo>
                    <a:pt x="15169" y="18686"/>
                  </a:lnTo>
                  <a:lnTo>
                    <a:pt x="14355" y="18686"/>
                  </a:lnTo>
                  <a:cubicBezTo>
                    <a:pt x="14037" y="18686"/>
                    <a:pt x="13774" y="18946"/>
                    <a:pt x="13774" y="19267"/>
                  </a:cubicBezTo>
                  <a:cubicBezTo>
                    <a:pt x="13774" y="19586"/>
                    <a:pt x="14037" y="19848"/>
                    <a:pt x="14355" y="19848"/>
                  </a:cubicBezTo>
                  <a:lnTo>
                    <a:pt x="17145" y="19848"/>
                  </a:lnTo>
                  <a:cubicBezTo>
                    <a:pt x="17466" y="19848"/>
                    <a:pt x="17726" y="19586"/>
                    <a:pt x="17726" y="19267"/>
                  </a:cubicBezTo>
                  <a:cubicBezTo>
                    <a:pt x="17726" y="18946"/>
                    <a:pt x="17466" y="18686"/>
                    <a:pt x="17145" y="18686"/>
                  </a:cubicBezTo>
                  <a:lnTo>
                    <a:pt x="16331" y="18686"/>
                  </a:lnTo>
                  <a:lnTo>
                    <a:pt x="16331" y="17872"/>
                  </a:lnTo>
                  <a:lnTo>
                    <a:pt x="19267" y="17872"/>
                  </a:lnTo>
                  <a:cubicBezTo>
                    <a:pt x="19586" y="17872"/>
                    <a:pt x="19848" y="17610"/>
                    <a:pt x="19848" y="17291"/>
                  </a:cubicBezTo>
                  <a:lnTo>
                    <a:pt x="19848" y="12642"/>
                  </a:lnTo>
                  <a:cubicBezTo>
                    <a:pt x="19848" y="12321"/>
                    <a:pt x="19586" y="12061"/>
                    <a:pt x="19267" y="12061"/>
                  </a:cubicBezTo>
                  <a:lnTo>
                    <a:pt x="16331" y="12061"/>
                  </a:lnTo>
                  <a:lnTo>
                    <a:pt x="16331" y="9910"/>
                  </a:lnTo>
                  <a:cubicBezTo>
                    <a:pt x="16331" y="9589"/>
                    <a:pt x="16071" y="9329"/>
                    <a:pt x="15750" y="9329"/>
                  </a:cubicBezTo>
                  <a:lnTo>
                    <a:pt x="10491" y="9329"/>
                  </a:lnTo>
                  <a:lnTo>
                    <a:pt x="10491" y="7788"/>
                  </a:lnTo>
                  <a:lnTo>
                    <a:pt x="11333" y="7788"/>
                  </a:lnTo>
                  <a:cubicBezTo>
                    <a:pt x="11654" y="7788"/>
                    <a:pt x="11914" y="7527"/>
                    <a:pt x="11914" y="7207"/>
                  </a:cubicBezTo>
                  <a:cubicBezTo>
                    <a:pt x="11914" y="6888"/>
                    <a:pt x="11654" y="6625"/>
                    <a:pt x="11333" y="6625"/>
                  </a:cubicBezTo>
                  <a:lnTo>
                    <a:pt x="10491" y="6625"/>
                  </a:lnTo>
                  <a:lnTo>
                    <a:pt x="10491" y="5812"/>
                  </a:lnTo>
                  <a:lnTo>
                    <a:pt x="13425" y="5812"/>
                  </a:lnTo>
                  <a:cubicBezTo>
                    <a:pt x="13746" y="5812"/>
                    <a:pt x="14006" y="5551"/>
                    <a:pt x="14006" y="5231"/>
                  </a:cubicBezTo>
                  <a:lnTo>
                    <a:pt x="14006" y="581"/>
                  </a:lnTo>
                  <a:cubicBezTo>
                    <a:pt x="14006" y="263"/>
                    <a:pt x="13746" y="0"/>
                    <a:pt x="13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9;p48">
              <a:extLst>
                <a:ext uri="{FF2B5EF4-FFF2-40B4-BE49-F238E27FC236}">
                  <a16:creationId xmlns:a16="http://schemas.microsoft.com/office/drawing/2014/main" id="{649E758E-454A-5CDA-6F6E-3EF2A474E134}"/>
                </a:ext>
              </a:extLst>
            </p:cNvPr>
            <p:cNvSpPr/>
            <p:nvPr/>
          </p:nvSpPr>
          <p:spPr>
            <a:xfrm>
              <a:off x="1398750" y="1478850"/>
              <a:ext cx="29075" cy="29075"/>
            </a:xfrm>
            <a:custGeom>
              <a:avLst/>
              <a:gdLst/>
              <a:ahLst/>
              <a:cxnLst/>
              <a:rect l="l" t="t" r="r" b="b"/>
              <a:pathLst>
                <a:path w="1163" h="1163" extrusionOk="0">
                  <a:moveTo>
                    <a:pt x="582" y="0"/>
                  </a:moveTo>
                  <a:cubicBezTo>
                    <a:pt x="263" y="0"/>
                    <a:pt x="0" y="261"/>
                    <a:pt x="0" y="582"/>
                  </a:cubicBezTo>
                  <a:cubicBezTo>
                    <a:pt x="0" y="900"/>
                    <a:pt x="263" y="1163"/>
                    <a:pt x="582" y="1163"/>
                  </a:cubicBezTo>
                  <a:cubicBezTo>
                    <a:pt x="902" y="1163"/>
                    <a:pt x="1163" y="900"/>
                    <a:pt x="1163" y="582"/>
                  </a:cubicBezTo>
                  <a:cubicBezTo>
                    <a:pt x="1163" y="261"/>
                    <a:pt x="902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10;p48">
              <a:extLst>
                <a:ext uri="{FF2B5EF4-FFF2-40B4-BE49-F238E27FC236}">
                  <a16:creationId xmlns:a16="http://schemas.microsoft.com/office/drawing/2014/main" id="{F7496860-41EF-5440-574E-790253F283E3}"/>
                </a:ext>
              </a:extLst>
            </p:cNvPr>
            <p:cNvSpPr/>
            <p:nvPr/>
          </p:nvSpPr>
          <p:spPr>
            <a:xfrm>
              <a:off x="1456875" y="1478850"/>
              <a:ext cx="29075" cy="29075"/>
            </a:xfrm>
            <a:custGeom>
              <a:avLst/>
              <a:gdLst/>
              <a:ahLst/>
              <a:cxnLst/>
              <a:rect l="l" t="t" r="r" b="b"/>
              <a:pathLst>
                <a:path w="1163" h="1163" extrusionOk="0">
                  <a:moveTo>
                    <a:pt x="581" y="0"/>
                  </a:moveTo>
                  <a:cubicBezTo>
                    <a:pt x="263" y="0"/>
                    <a:pt x="0" y="261"/>
                    <a:pt x="0" y="582"/>
                  </a:cubicBezTo>
                  <a:cubicBezTo>
                    <a:pt x="0" y="900"/>
                    <a:pt x="263" y="1163"/>
                    <a:pt x="581" y="1163"/>
                  </a:cubicBezTo>
                  <a:cubicBezTo>
                    <a:pt x="902" y="1163"/>
                    <a:pt x="1162" y="900"/>
                    <a:pt x="1162" y="582"/>
                  </a:cubicBezTo>
                  <a:cubicBezTo>
                    <a:pt x="1162" y="261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5" name="Google Shape;418;p48">
            <a:extLst>
              <a:ext uri="{FF2B5EF4-FFF2-40B4-BE49-F238E27FC236}">
                <a16:creationId xmlns:a16="http://schemas.microsoft.com/office/drawing/2014/main" id="{7020E9F7-AB77-4AC5-5BA8-93BDA7D6CAC0}"/>
              </a:ext>
            </a:extLst>
          </p:cNvPr>
          <p:cNvCxnSpPr>
            <a:cxnSpLocks/>
          </p:cNvCxnSpPr>
          <p:nvPr/>
        </p:nvCxnSpPr>
        <p:spPr>
          <a:xfrm>
            <a:off x="2828199" y="2156420"/>
            <a:ext cx="57570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419;p48">
            <a:extLst>
              <a:ext uri="{FF2B5EF4-FFF2-40B4-BE49-F238E27FC236}">
                <a16:creationId xmlns:a16="http://schemas.microsoft.com/office/drawing/2014/main" id="{6EDFC26C-B22D-5ED4-AEEC-06601A31F550}"/>
              </a:ext>
            </a:extLst>
          </p:cNvPr>
          <p:cNvCxnSpPr>
            <a:cxnSpLocks/>
          </p:cNvCxnSpPr>
          <p:nvPr/>
        </p:nvCxnSpPr>
        <p:spPr>
          <a:xfrm flipV="1">
            <a:off x="2828199" y="2937930"/>
            <a:ext cx="5757001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388;p48">
            <a:extLst>
              <a:ext uri="{FF2B5EF4-FFF2-40B4-BE49-F238E27FC236}">
                <a16:creationId xmlns:a16="http://schemas.microsoft.com/office/drawing/2014/main" id="{59DEB2BB-64AF-9FB0-710C-0A34D5A0038F}"/>
              </a:ext>
            </a:extLst>
          </p:cNvPr>
          <p:cNvSpPr txBox="1">
            <a:spLocks/>
          </p:cNvSpPr>
          <p:nvPr/>
        </p:nvSpPr>
        <p:spPr>
          <a:xfrm>
            <a:off x="3778024" y="626607"/>
            <a:ext cx="4807176" cy="56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>
              <a:buSzPts val="1100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 Generalization: Evaluate the generalization ability of the "Gaussian Naive Bayes" model on diverse and unseen datasets from different geographical regions and industries.​</a:t>
            </a:r>
            <a:endParaRPr lang="en-US" sz="1100" dirty="0"/>
          </a:p>
          <a:p>
            <a:pPr marL="0" indent="0">
              <a:buSzPts val="1100"/>
              <a:buFont typeface="Arial"/>
              <a:buNone/>
            </a:pP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59" name="Google Shape;403;p48">
            <a:extLst>
              <a:ext uri="{FF2B5EF4-FFF2-40B4-BE49-F238E27FC236}">
                <a16:creationId xmlns:a16="http://schemas.microsoft.com/office/drawing/2014/main" id="{FF3EA758-54A1-077F-5880-0C14EED481C9}"/>
              </a:ext>
            </a:extLst>
          </p:cNvPr>
          <p:cNvGrpSpPr/>
          <p:nvPr/>
        </p:nvGrpSpPr>
        <p:grpSpPr>
          <a:xfrm>
            <a:off x="3052924" y="626608"/>
            <a:ext cx="496225" cy="496225"/>
            <a:chOff x="1048600" y="1119225"/>
            <a:chExt cx="496225" cy="496225"/>
          </a:xfrm>
        </p:grpSpPr>
        <p:sp>
          <p:nvSpPr>
            <p:cNvPr id="60" name="Google Shape;404;p48">
              <a:extLst>
                <a:ext uri="{FF2B5EF4-FFF2-40B4-BE49-F238E27FC236}">
                  <a16:creationId xmlns:a16="http://schemas.microsoft.com/office/drawing/2014/main" id="{5ED8379D-5F86-6CEC-061E-9C7BC0850ED3}"/>
                </a:ext>
              </a:extLst>
            </p:cNvPr>
            <p:cNvSpPr/>
            <p:nvPr/>
          </p:nvSpPr>
          <p:spPr>
            <a:xfrm>
              <a:off x="1252750" y="1177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2" y="1"/>
                  </a:moveTo>
                  <a:cubicBezTo>
                    <a:pt x="261" y="1"/>
                    <a:pt x="1" y="263"/>
                    <a:pt x="1" y="582"/>
                  </a:cubicBezTo>
                  <a:cubicBezTo>
                    <a:pt x="1" y="903"/>
                    <a:pt x="261" y="1163"/>
                    <a:pt x="582" y="1163"/>
                  </a:cubicBezTo>
                  <a:cubicBezTo>
                    <a:pt x="900" y="1163"/>
                    <a:pt x="1163" y="903"/>
                    <a:pt x="1163" y="582"/>
                  </a:cubicBezTo>
                  <a:cubicBezTo>
                    <a:pt x="1163" y="263"/>
                    <a:pt x="900" y="1"/>
                    <a:pt x="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5;p48">
              <a:extLst>
                <a:ext uri="{FF2B5EF4-FFF2-40B4-BE49-F238E27FC236}">
                  <a16:creationId xmlns:a16="http://schemas.microsoft.com/office/drawing/2014/main" id="{F645206F-5ED3-A179-0751-808B60C9A7A5}"/>
                </a:ext>
              </a:extLst>
            </p:cNvPr>
            <p:cNvSpPr/>
            <p:nvPr/>
          </p:nvSpPr>
          <p:spPr>
            <a:xfrm>
              <a:off x="1310875" y="1177325"/>
              <a:ext cx="29075" cy="29100"/>
            </a:xfrm>
            <a:custGeom>
              <a:avLst/>
              <a:gdLst/>
              <a:ahLst/>
              <a:cxnLst/>
              <a:rect l="l" t="t" r="r" b="b"/>
              <a:pathLst>
                <a:path w="1163" h="1164" extrusionOk="0">
                  <a:moveTo>
                    <a:pt x="582" y="1"/>
                  </a:moveTo>
                  <a:cubicBezTo>
                    <a:pt x="261" y="1"/>
                    <a:pt x="0" y="263"/>
                    <a:pt x="0" y="582"/>
                  </a:cubicBezTo>
                  <a:cubicBezTo>
                    <a:pt x="0" y="903"/>
                    <a:pt x="261" y="1163"/>
                    <a:pt x="582" y="1163"/>
                  </a:cubicBezTo>
                  <a:cubicBezTo>
                    <a:pt x="900" y="1163"/>
                    <a:pt x="1163" y="903"/>
                    <a:pt x="1163" y="582"/>
                  </a:cubicBezTo>
                  <a:cubicBezTo>
                    <a:pt x="1163" y="263"/>
                    <a:pt x="900" y="1"/>
                    <a:pt x="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6;p48">
              <a:extLst>
                <a:ext uri="{FF2B5EF4-FFF2-40B4-BE49-F238E27FC236}">
                  <a16:creationId xmlns:a16="http://schemas.microsoft.com/office/drawing/2014/main" id="{1C5641F2-DB3D-4B81-93B6-4AA833A5B0ED}"/>
                </a:ext>
              </a:extLst>
            </p:cNvPr>
            <p:cNvSpPr/>
            <p:nvPr/>
          </p:nvSpPr>
          <p:spPr>
            <a:xfrm>
              <a:off x="1107450" y="1478850"/>
              <a:ext cx="29100" cy="29075"/>
            </a:xfrm>
            <a:custGeom>
              <a:avLst/>
              <a:gdLst/>
              <a:ahLst/>
              <a:cxnLst/>
              <a:rect l="l" t="t" r="r" b="b"/>
              <a:pathLst>
                <a:path w="1164" h="1163" extrusionOk="0">
                  <a:moveTo>
                    <a:pt x="582" y="0"/>
                  </a:moveTo>
                  <a:cubicBezTo>
                    <a:pt x="261" y="0"/>
                    <a:pt x="1" y="261"/>
                    <a:pt x="1" y="582"/>
                  </a:cubicBezTo>
                  <a:cubicBezTo>
                    <a:pt x="1" y="900"/>
                    <a:pt x="261" y="1163"/>
                    <a:pt x="582" y="1163"/>
                  </a:cubicBezTo>
                  <a:cubicBezTo>
                    <a:pt x="901" y="1163"/>
                    <a:pt x="1163" y="900"/>
                    <a:pt x="1163" y="582"/>
                  </a:cubicBezTo>
                  <a:cubicBezTo>
                    <a:pt x="1163" y="261"/>
                    <a:pt x="901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07;p48">
              <a:extLst>
                <a:ext uri="{FF2B5EF4-FFF2-40B4-BE49-F238E27FC236}">
                  <a16:creationId xmlns:a16="http://schemas.microsoft.com/office/drawing/2014/main" id="{AB3A5BF7-960D-2C14-E06C-A47B330A93A2}"/>
                </a:ext>
              </a:extLst>
            </p:cNvPr>
            <p:cNvSpPr/>
            <p:nvPr/>
          </p:nvSpPr>
          <p:spPr>
            <a:xfrm>
              <a:off x="1165575" y="1478850"/>
              <a:ext cx="29100" cy="29075"/>
            </a:xfrm>
            <a:custGeom>
              <a:avLst/>
              <a:gdLst/>
              <a:ahLst/>
              <a:cxnLst/>
              <a:rect l="l" t="t" r="r" b="b"/>
              <a:pathLst>
                <a:path w="1164" h="1163" extrusionOk="0">
                  <a:moveTo>
                    <a:pt x="582" y="0"/>
                  </a:moveTo>
                  <a:cubicBezTo>
                    <a:pt x="261" y="0"/>
                    <a:pt x="1" y="261"/>
                    <a:pt x="1" y="582"/>
                  </a:cubicBezTo>
                  <a:cubicBezTo>
                    <a:pt x="1" y="900"/>
                    <a:pt x="261" y="1163"/>
                    <a:pt x="582" y="1163"/>
                  </a:cubicBezTo>
                  <a:cubicBezTo>
                    <a:pt x="900" y="1163"/>
                    <a:pt x="1163" y="900"/>
                    <a:pt x="1163" y="582"/>
                  </a:cubicBezTo>
                  <a:cubicBezTo>
                    <a:pt x="1163" y="261"/>
                    <a:pt x="900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08;p48">
              <a:extLst>
                <a:ext uri="{FF2B5EF4-FFF2-40B4-BE49-F238E27FC236}">
                  <a16:creationId xmlns:a16="http://schemas.microsoft.com/office/drawing/2014/main" id="{32E0782D-5063-EF4D-CD27-65EFFFC01FC9}"/>
                </a:ext>
              </a:extLst>
            </p:cNvPr>
            <p:cNvSpPr/>
            <p:nvPr/>
          </p:nvSpPr>
          <p:spPr>
            <a:xfrm>
              <a:off x="1048600" y="1119225"/>
              <a:ext cx="496225" cy="496225"/>
            </a:xfrm>
            <a:custGeom>
              <a:avLst/>
              <a:gdLst/>
              <a:ahLst/>
              <a:cxnLst/>
              <a:rect l="l" t="t" r="r" b="b"/>
              <a:pathLst>
                <a:path w="19849" h="19849" extrusionOk="0">
                  <a:moveTo>
                    <a:pt x="12844" y="1162"/>
                  </a:moveTo>
                  <a:lnTo>
                    <a:pt x="12844" y="4649"/>
                  </a:lnTo>
                  <a:lnTo>
                    <a:pt x="7004" y="4649"/>
                  </a:lnTo>
                  <a:lnTo>
                    <a:pt x="7004" y="1162"/>
                  </a:lnTo>
                  <a:close/>
                  <a:moveTo>
                    <a:pt x="15169" y="10491"/>
                  </a:moveTo>
                  <a:lnTo>
                    <a:pt x="15169" y="12061"/>
                  </a:lnTo>
                  <a:lnTo>
                    <a:pt x="12235" y="12061"/>
                  </a:lnTo>
                  <a:cubicBezTo>
                    <a:pt x="11914" y="12061"/>
                    <a:pt x="11654" y="12321"/>
                    <a:pt x="11654" y="12642"/>
                  </a:cubicBezTo>
                  <a:lnTo>
                    <a:pt x="11654" y="14385"/>
                  </a:lnTo>
                  <a:lnTo>
                    <a:pt x="8167" y="14385"/>
                  </a:lnTo>
                  <a:lnTo>
                    <a:pt x="8167" y="12642"/>
                  </a:lnTo>
                  <a:cubicBezTo>
                    <a:pt x="8167" y="12321"/>
                    <a:pt x="7904" y="12061"/>
                    <a:pt x="7586" y="12061"/>
                  </a:cubicBezTo>
                  <a:lnTo>
                    <a:pt x="4680" y="12061"/>
                  </a:lnTo>
                  <a:lnTo>
                    <a:pt x="4680" y="10491"/>
                  </a:lnTo>
                  <a:close/>
                  <a:moveTo>
                    <a:pt x="7004" y="13223"/>
                  </a:moveTo>
                  <a:lnTo>
                    <a:pt x="7004" y="16710"/>
                  </a:lnTo>
                  <a:lnTo>
                    <a:pt x="1162" y="16710"/>
                  </a:lnTo>
                  <a:lnTo>
                    <a:pt x="1162" y="13223"/>
                  </a:lnTo>
                  <a:close/>
                  <a:moveTo>
                    <a:pt x="18686" y="13223"/>
                  </a:moveTo>
                  <a:lnTo>
                    <a:pt x="18686" y="16710"/>
                  </a:lnTo>
                  <a:lnTo>
                    <a:pt x="12816" y="16710"/>
                  </a:lnTo>
                  <a:lnTo>
                    <a:pt x="12816" y="13223"/>
                  </a:lnTo>
                  <a:close/>
                  <a:moveTo>
                    <a:pt x="6423" y="0"/>
                  </a:moveTo>
                  <a:cubicBezTo>
                    <a:pt x="6074" y="0"/>
                    <a:pt x="5842" y="263"/>
                    <a:pt x="5842" y="581"/>
                  </a:cubicBezTo>
                  <a:lnTo>
                    <a:pt x="5842" y="5231"/>
                  </a:lnTo>
                  <a:cubicBezTo>
                    <a:pt x="5842" y="5551"/>
                    <a:pt x="6074" y="5812"/>
                    <a:pt x="6423" y="5812"/>
                  </a:cubicBezTo>
                  <a:lnTo>
                    <a:pt x="9329" y="5812"/>
                  </a:lnTo>
                  <a:lnTo>
                    <a:pt x="9329" y="6625"/>
                  </a:lnTo>
                  <a:lnTo>
                    <a:pt x="8515" y="6625"/>
                  </a:lnTo>
                  <a:cubicBezTo>
                    <a:pt x="8195" y="6625"/>
                    <a:pt x="7934" y="6888"/>
                    <a:pt x="7934" y="7207"/>
                  </a:cubicBezTo>
                  <a:cubicBezTo>
                    <a:pt x="7934" y="7527"/>
                    <a:pt x="8195" y="7788"/>
                    <a:pt x="8515" y="7788"/>
                  </a:cubicBezTo>
                  <a:lnTo>
                    <a:pt x="9329" y="7788"/>
                  </a:lnTo>
                  <a:lnTo>
                    <a:pt x="9329" y="9329"/>
                  </a:lnTo>
                  <a:lnTo>
                    <a:pt x="4098" y="9329"/>
                  </a:lnTo>
                  <a:cubicBezTo>
                    <a:pt x="3778" y="9329"/>
                    <a:pt x="3517" y="9589"/>
                    <a:pt x="3517" y="9910"/>
                  </a:cubicBezTo>
                  <a:lnTo>
                    <a:pt x="3517" y="12061"/>
                  </a:lnTo>
                  <a:lnTo>
                    <a:pt x="581" y="12061"/>
                  </a:lnTo>
                  <a:cubicBezTo>
                    <a:pt x="263" y="12061"/>
                    <a:pt x="0" y="12321"/>
                    <a:pt x="0" y="12642"/>
                  </a:cubicBezTo>
                  <a:lnTo>
                    <a:pt x="0" y="17291"/>
                  </a:lnTo>
                  <a:cubicBezTo>
                    <a:pt x="0" y="17610"/>
                    <a:pt x="263" y="17872"/>
                    <a:pt x="581" y="17872"/>
                  </a:cubicBezTo>
                  <a:lnTo>
                    <a:pt x="3517" y="17872"/>
                  </a:lnTo>
                  <a:lnTo>
                    <a:pt x="3517" y="18686"/>
                  </a:lnTo>
                  <a:lnTo>
                    <a:pt x="2673" y="18686"/>
                  </a:lnTo>
                  <a:cubicBezTo>
                    <a:pt x="2355" y="18686"/>
                    <a:pt x="2092" y="18946"/>
                    <a:pt x="2092" y="19267"/>
                  </a:cubicBezTo>
                  <a:cubicBezTo>
                    <a:pt x="2092" y="19586"/>
                    <a:pt x="2355" y="19848"/>
                    <a:pt x="2673" y="19848"/>
                  </a:cubicBezTo>
                  <a:lnTo>
                    <a:pt x="5493" y="19848"/>
                  </a:lnTo>
                  <a:cubicBezTo>
                    <a:pt x="5812" y="19848"/>
                    <a:pt x="6074" y="19586"/>
                    <a:pt x="6074" y="19267"/>
                  </a:cubicBezTo>
                  <a:cubicBezTo>
                    <a:pt x="6074" y="18946"/>
                    <a:pt x="5812" y="18686"/>
                    <a:pt x="5493" y="18686"/>
                  </a:cubicBezTo>
                  <a:lnTo>
                    <a:pt x="4680" y="18686"/>
                  </a:lnTo>
                  <a:lnTo>
                    <a:pt x="4680" y="17872"/>
                  </a:lnTo>
                  <a:lnTo>
                    <a:pt x="7586" y="17872"/>
                  </a:lnTo>
                  <a:cubicBezTo>
                    <a:pt x="7904" y="17872"/>
                    <a:pt x="8167" y="17610"/>
                    <a:pt x="8167" y="17291"/>
                  </a:cubicBezTo>
                  <a:lnTo>
                    <a:pt x="8167" y="15548"/>
                  </a:lnTo>
                  <a:lnTo>
                    <a:pt x="11654" y="15548"/>
                  </a:lnTo>
                  <a:lnTo>
                    <a:pt x="11654" y="17291"/>
                  </a:lnTo>
                  <a:cubicBezTo>
                    <a:pt x="11654" y="17610"/>
                    <a:pt x="11914" y="17872"/>
                    <a:pt x="12235" y="17872"/>
                  </a:cubicBezTo>
                  <a:lnTo>
                    <a:pt x="15169" y="17872"/>
                  </a:lnTo>
                  <a:lnTo>
                    <a:pt x="15169" y="18686"/>
                  </a:lnTo>
                  <a:lnTo>
                    <a:pt x="14355" y="18686"/>
                  </a:lnTo>
                  <a:cubicBezTo>
                    <a:pt x="14037" y="18686"/>
                    <a:pt x="13774" y="18946"/>
                    <a:pt x="13774" y="19267"/>
                  </a:cubicBezTo>
                  <a:cubicBezTo>
                    <a:pt x="13774" y="19586"/>
                    <a:pt x="14037" y="19848"/>
                    <a:pt x="14355" y="19848"/>
                  </a:cubicBezTo>
                  <a:lnTo>
                    <a:pt x="17145" y="19848"/>
                  </a:lnTo>
                  <a:cubicBezTo>
                    <a:pt x="17466" y="19848"/>
                    <a:pt x="17726" y="19586"/>
                    <a:pt x="17726" y="19267"/>
                  </a:cubicBezTo>
                  <a:cubicBezTo>
                    <a:pt x="17726" y="18946"/>
                    <a:pt x="17466" y="18686"/>
                    <a:pt x="17145" y="18686"/>
                  </a:cubicBezTo>
                  <a:lnTo>
                    <a:pt x="16331" y="18686"/>
                  </a:lnTo>
                  <a:lnTo>
                    <a:pt x="16331" y="17872"/>
                  </a:lnTo>
                  <a:lnTo>
                    <a:pt x="19267" y="17872"/>
                  </a:lnTo>
                  <a:cubicBezTo>
                    <a:pt x="19586" y="17872"/>
                    <a:pt x="19848" y="17610"/>
                    <a:pt x="19848" y="17291"/>
                  </a:cubicBezTo>
                  <a:lnTo>
                    <a:pt x="19848" y="12642"/>
                  </a:lnTo>
                  <a:cubicBezTo>
                    <a:pt x="19848" y="12321"/>
                    <a:pt x="19586" y="12061"/>
                    <a:pt x="19267" y="12061"/>
                  </a:cubicBezTo>
                  <a:lnTo>
                    <a:pt x="16331" y="12061"/>
                  </a:lnTo>
                  <a:lnTo>
                    <a:pt x="16331" y="9910"/>
                  </a:lnTo>
                  <a:cubicBezTo>
                    <a:pt x="16331" y="9589"/>
                    <a:pt x="16071" y="9329"/>
                    <a:pt x="15750" y="9329"/>
                  </a:cubicBezTo>
                  <a:lnTo>
                    <a:pt x="10491" y="9329"/>
                  </a:lnTo>
                  <a:lnTo>
                    <a:pt x="10491" y="7788"/>
                  </a:lnTo>
                  <a:lnTo>
                    <a:pt x="11333" y="7788"/>
                  </a:lnTo>
                  <a:cubicBezTo>
                    <a:pt x="11654" y="7788"/>
                    <a:pt x="11914" y="7527"/>
                    <a:pt x="11914" y="7207"/>
                  </a:cubicBezTo>
                  <a:cubicBezTo>
                    <a:pt x="11914" y="6888"/>
                    <a:pt x="11654" y="6625"/>
                    <a:pt x="11333" y="6625"/>
                  </a:cubicBezTo>
                  <a:lnTo>
                    <a:pt x="10491" y="6625"/>
                  </a:lnTo>
                  <a:lnTo>
                    <a:pt x="10491" y="5812"/>
                  </a:lnTo>
                  <a:lnTo>
                    <a:pt x="13425" y="5812"/>
                  </a:lnTo>
                  <a:cubicBezTo>
                    <a:pt x="13746" y="5812"/>
                    <a:pt x="14006" y="5551"/>
                    <a:pt x="14006" y="5231"/>
                  </a:cubicBezTo>
                  <a:lnTo>
                    <a:pt x="14006" y="581"/>
                  </a:lnTo>
                  <a:cubicBezTo>
                    <a:pt x="14006" y="263"/>
                    <a:pt x="13746" y="0"/>
                    <a:pt x="13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09;p48">
              <a:extLst>
                <a:ext uri="{FF2B5EF4-FFF2-40B4-BE49-F238E27FC236}">
                  <a16:creationId xmlns:a16="http://schemas.microsoft.com/office/drawing/2014/main" id="{73F7E449-6D03-3A0F-39B9-748695DEDB0C}"/>
                </a:ext>
              </a:extLst>
            </p:cNvPr>
            <p:cNvSpPr/>
            <p:nvPr/>
          </p:nvSpPr>
          <p:spPr>
            <a:xfrm>
              <a:off x="1398750" y="1478850"/>
              <a:ext cx="29075" cy="29075"/>
            </a:xfrm>
            <a:custGeom>
              <a:avLst/>
              <a:gdLst/>
              <a:ahLst/>
              <a:cxnLst/>
              <a:rect l="l" t="t" r="r" b="b"/>
              <a:pathLst>
                <a:path w="1163" h="1163" extrusionOk="0">
                  <a:moveTo>
                    <a:pt x="582" y="0"/>
                  </a:moveTo>
                  <a:cubicBezTo>
                    <a:pt x="263" y="0"/>
                    <a:pt x="0" y="261"/>
                    <a:pt x="0" y="582"/>
                  </a:cubicBezTo>
                  <a:cubicBezTo>
                    <a:pt x="0" y="900"/>
                    <a:pt x="263" y="1163"/>
                    <a:pt x="582" y="1163"/>
                  </a:cubicBezTo>
                  <a:cubicBezTo>
                    <a:pt x="902" y="1163"/>
                    <a:pt x="1163" y="900"/>
                    <a:pt x="1163" y="582"/>
                  </a:cubicBezTo>
                  <a:cubicBezTo>
                    <a:pt x="1163" y="261"/>
                    <a:pt x="902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0;p48">
              <a:extLst>
                <a:ext uri="{FF2B5EF4-FFF2-40B4-BE49-F238E27FC236}">
                  <a16:creationId xmlns:a16="http://schemas.microsoft.com/office/drawing/2014/main" id="{97C74E05-22B1-7CE6-0E82-5249E9B33236}"/>
                </a:ext>
              </a:extLst>
            </p:cNvPr>
            <p:cNvSpPr/>
            <p:nvPr/>
          </p:nvSpPr>
          <p:spPr>
            <a:xfrm>
              <a:off x="1456875" y="1478850"/>
              <a:ext cx="29075" cy="29075"/>
            </a:xfrm>
            <a:custGeom>
              <a:avLst/>
              <a:gdLst/>
              <a:ahLst/>
              <a:cxnLst/>
              <a:rect l="l" t="t" r="r" b="b"/>
              <a:pathLst>
                <a:path w="1163" h="1163" extrusionOk="0">
                  <a:moveTo>
                    <a:pt x="581" y="0"/>
                  </a:moveTo>
                  <a:cubicBezTo>
                    <a:pt x="263" y="0"/>
                    <a:pt x="0" y="261"/>
                    <a:pt x="0" y="582"/>
                  </a:cubicBezTo>
                  <a:cubicBezTo>
                    <a:pt x="0" y="900"/>
                    <a:pt x="263" y="1163"/>
                    <a:pt x="581" y="1163"/>
                  </a:cubicBezTo>
                  <a:cubicBezTo>
                    <a:pt x="902" y="1163"/>
                    <a:pt x="1162" y="900"/>
                    <a:pt x="1162" y="582"/>
                  </a:cubicBezTo>
                  <a:cubicBezTo>
                    <a:pt x="1162" y="261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" name="Google Shape;418;p48">
            <a:extLst>
              <a:ext uri="{FF2B5EF4-FFF2-40B4-BE49-F238E27FC236}">
                <a16:creationId xmlns:a16="http://schemas.microsoft.com/office/drawing/2014/main" id="{C196442A-E6E9-89A9-BE1A-C658281FEDA4}"/>
              </a:ext>
            </a:extLst>
          </p:cNvPr>
          <p:cNvCxnSpPr>
            <a:cxnSpLocks/>
          </p:cNvCxnSpPr>
          <p:nvPr/>
        </p:nvCxnSpPr>
        <p:spPr>
          <a:xfrm>
            <a:off x="2828199" y="1292157"/>
            <a:ext cx="564693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390;p48">
            <a:extLst>
              <a:ext uri="{FF2B5EF4-FFF2-40B4-BE49-F238E27FC236}">
                <a16:creationId xmlns:a16="http://schemas.microsoft.com/office/drawing/2014/main" id="{656F3B9C-93CE-091A-F752-0C1752436C86}"/>
              </a:ext>
            </a:extLst>
          </p:cNvPr>
          <p:cNvSpPr txBox="1">
            <a:spLocks/>
          </p:cNvSpPr>
          <p:nvPr/>
        </p:nvSpPr>
        <p:spPr>
          <a:xfrm>
            <a:off x="3807785" y="3834993"/>
            <a:ext cx="4580157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Comparative Studies: Conduct comparative studies with other state-of-the-art machine learning models to validate the superiority of the "Gaussian Naive Bayes" model in different domains and datasets.​</a:t>
            </a:r>
            <a:endParaRPr lang="en-US" sz="1100" dirty="0">
              <a:solidFill>
                <a:schemeClr val="dk1"/>
              </a:solidFill>
              <a:latin typeface="Albert Sans"/>
            </a:endParaRPr>
          </a:p>
        </p:txBody>
      </p:sp>
      <p:grpSp>
        <p:nvGrpSpPr>
          <p:cNvPr id="76" name="Google Shape;398;p48">
            <a:extLst>
              <a:ext uri="{FF2B5EF4-FFF2-40B4-BE49-F238E27FC236}">
                <a16:creationId xmlns:a16="http://schemas.microsoft.com/office/drawing/2014/main" id="{50C82DC6-28C8-35E1-8CF9-C8014DF6D2D7}"/>
              </a:ext>
            </a:extLst>
          </p:cNvPr>
          <p:cNvGrpSpPr/>
          <p:nvPr/>
        </p:nvGrpSpPr>
        <p:grpSpPr>
          <a:xfrm>
            <a:off x="3111775" y="3902392"/>
            <a:ext cx="496925" cy="495675"/>
            <a:chOff x="1048600" y="2599575"/>
            <a:chExt cx="496925" cy="495675"/>
          </a:xfrm>
        </p:grpSpPr>
        <p:sp>
          <p:nvSpPr>
            <p:cNvPr id="77" name="Google Shape;399;p48">
              <a:extLst>
                <a:ext uri="{FF2B5EF4-FFF2-40B4-BE49-F238E27FC236}">
                  <a16:creationId xmlns:a16="http://schemas.microsoft.com/office/drawing/2014/main" id="{8426E606-15E0-3E42-7BE9-A06022E05BB5}"/>
                </a:ext>
              </a:extLst>
            </p:cNvPr>
            <p:cNvSpPr/>
            <p:nvPr/>
          </p:nvSpPr>
          <p:spPr>
            <a:xfrm>
              <a:off x="1048600" y="2599575"/>
              <a:ext cx="233925" cy="405175"/>
            </a:xfrm>
            <a:custGeom>
              <a:avLst/>
              <a:gdLst/>
              <a:ahLst/>
              <a:cxnLst/>
              <a:rect l="l" t="t" r="r" b="b"/>
              <a:pathLst>
                <a:path w="9357" h="16207" extrusionOk="0">
                  <a:moveTo>
                    <a:pt x="8195" y="1259"/>
                  </a:moveTo>
                  <a:lnTo>
                    <a:pt x="8195" y="2856"/>
                  </a:lnTo>
                  <a:cubicBezTo>
                    <a:pt x="6742" y="3235"/>
                    <a:pt x="5405" y="4049"/>
                    <a:pt x="4417" y="5211"/>
                  </a:cubicBezTo>
                  <a:cubicBezTo>
                    <a:pt x="3343" y="6517"/>
                    <a:pt x="2732" y="8175"/>
                    <a:pt x="2732" y="9888"/>
                  </a:cubicBezTo>
                  <a:cubicBezTo>
                    <a:pt x="2732" y="11197"/>
                    <a:pt x="3080" y="12476"/>
                    <a:pt x="3750" y="13608"/>
                  </a:cubicBezTo>
                  <a:lnTo>
                    <a:pt x="2615" y="14742"/>
                  </a:lnTo>
                  <a:cubicBezTo>
                    <a:pt x="1658" y="13289"/>
                    <a:pt x="1162" y="11632"/>
                    <a:pt x="1162" y="9888"/>
                  </a:cubicBezTo>
                  <a:cubicBezTo>
                    <a:pt x="1162" y="5676"/>
                    <a:pt x="4157" y="2073"/>
                    <a:pt x="8195" y="1259"/>
                  </a:cubicBezTo>
                  <a:close/>
                  <a:moveTo>
                    <a:pt x="8807" y="1"/>
                  </a:moveTo>
                  <a:cubicBezTo>
                    <a:pt x="8778" y="1"/>
                    <a:pt x="8748" y="3"/>
                    <a:pt x="8718" y="8"/>
                  </a:cubicBezTo>
                  <a:cubicBezTo>
                    <a:pt x="3750" y="620"/>
                    <a:pt x="0" y="4862"/>
                    <a:pt x="0" y="9888"/>
                  </a:cubicBezTo>
                  <a:cubicBezTo>
                    <a:pt x="0" y="12127"/>
                    <a:pt x="728" y="14219"/>
                    <a:pt x="2092" y="15991"/>
                  </a:cubicBezTo>
                  <a:cubicBezTo>
                    <a:pt x="2203" y="16133"/>
                    <a:pt x="2382" y="16207"/>
                    <a:pt x="2560" y="16207"/>
                  </a:cubicBezTo>
                  <a:cubicBezTo>
                    <a:pt x="2710" y="16207"/>
                    <a:pt x="2858" y="16155"/>
                    <a:pt x="2964" y="16049"/>
                  </a:cubicBezTo>
                  <a:lnTo>
                    <a:pt x="4912" y="14103"/>
                  </a:lnTo>
                  <a:cubicBezTo>
                    <a:pt x="5114" y="13898"/>
                    <a:pt x="5145" y="13580"/>
                    <a:pt x="4970" y="13347"/>
                  </a:cubicBezTo>
                  <a:cubicBezTo>
                    <a:pt x="4273" y="12329"/>
                    <a:pt x="3894" y="11139"/>
                    <a:pt x="3894" y="9888"/>
                  </a:cubicBezTo>
                  <a:cubicBezTo>
                    <a:pt x="3894" y="6924"/>
                    <a:pt x="5986" y="4425"/>
                    <a:pt x="8892" y="3902"/>
                  </a:cubicBezTo>
                  <a:cubicBezTo>
                    <a:pt x="9155" y="3844"/>
                    <a:pt x="9357" y="3611"/>
                    <a:pt x="9357" y="3321"/>
                  </a:cubicBezTo>
                  <a:lnTo>
                    <a:pt x="9357" y="589"/>
                  </a:lnTo>
                  <a:cubicBezTo>
                    <a:pt x="9357" y="271"/>
                    <a:pt x="9114" y="1"/>
                    <a:pt x="88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00;p48">
              <a:extLst>
                <a:ext uri="{FF2B5EF4-FFF2-40B4-BE49-F238E27FC236}">
                  <a16:creationId xmlns:a16="http://schemas.microsoft.com/office/drawing/2014/main" id="{B8AB374C-3263-4B5C-E878-E81B4B377925}"/>
                </a:ext>
              </a:extLst>
            </p:cNvPr>
            <p:cNvSpPr/>
            <p:nvPr/>
          </p:nvSpPr>
          <p:spPr>
            <a:xfrm>
              <a:off x="1137225" y="2861300"/>
              <a:ext cx="408300" cy="233950"/>
            </a:xfrm>
            <a:custGeom>
              <a:avLst/>
              <a:gdLst/>
              <a:ahLst/>
              <a:cxnLst/>
              <a:rect l="l" t="t" r="r" b="b"/>
              <a:pathLst>
                <a:path w="16332" h="9358" extrusionOk="0">
                  <a:moveTo>
                    <a:pt x="15025" y="1163"/>
                  </a:moveTo>
                  <a:cubicBezTo>
                    <a:pt x="14211" y="5203"/>
                    <a:pt x="10608" y="8195"/>
                    <a:pt x="6423" y="8195"/>
                  </a:cubicBezTo>
                  <a:cubicBezTo>
                    <a:pt x="4650" y="8195"/>
                    <a:pt x="2994" y="7702"/>
                    <a:pt x="1541" y="6742"/>
                  </a:cubicBezTo>
                  <a:lnTo>
                    <a:pt x="2674" y="5610"/>
                  </a:lnTo>
                  <a:cubicBezTo>
                    <a:pt x="3808" y="6277"/>
                    <a:pt x="5087" y="6656"/>
                    <a:pt x="6423" y="6656"/>
                  </a:cubicBezTo>
                  <a:cubicBezTo>
                    <a:pt x="8109" y="6656"/>
                    <a:pt x="9764" y="6045"/>
                    <a:pt x="11073" y="4940"/>
                  </a:cubicBezTo>
                  <a:cubicBezTo>
                    <a:pt x="12235" y="3952"/>
                    <a:pt x="13077" y="2616"/>
                    <a:pt x="13425" y="1163"/>
                  </a:cubicBezTo>
                  <a:close/>
                  <a:moveTo>
                    <a:pt x="12960" y="0"/>
                  </a:moveTo>
                  <a:cubicBezTo>
                    <a:pt x="12670" y="0"/>
                    <a:pt x="12437" y="205"/>
                    <a:pt x="12379" y="465"/>
                  </a:cubicBezTo>
                  <a:cubicBezTo>
                    <a:pt x="11856" y="3371"/>
                    <a:pt x="9357" y="5463"/>
                    <a:pt x="6423" y="5463"/>
                  </a:cubicBezTo>
                  <a:cubicBezTo>
                    <a:pt x="5145" y="5463"/>
                    <a:pt x="3952" y="5087"/>
                    <a:pt x="2936" y="4389"/>
                  </a:cubicBezTo>
                  <a:cubicBezTo>
                    <a:pt x="2833" y="4312"/>
                    <a:pt x="2713" y="4275"/>
                    <a:pt x="2593" y="4275"/>
                  </a:cubicBezTo>
                  <a:cubicBezTo>
                    <a:pt x="2443" y="4275"/>
                    <a:pt x="2293" y="4334"/>
                    <a:pt x="2181" y="4448"/>
                  </a:cubicBezTo>
                  <a:lnTo>
                    <a:pt x="233" y="6393"/>
                  </a:lnTo>
                  <a:cubicBezTo>
                    <a:pt x="0" y="6656"/>
                    <a:pt x="30" y="7063"/>
                    <a:pt x="291" y="7265"/>
                  </a:cubicBezTo>
                  <a:cubicBezTo>
                    <a:pt x="2065" y="8632"/>
                    <a:pt x="4185" y="9357"/>
                    <a:pt x="6423" y="9357"/>
                  </a:cubicBezTo>
                  <a:cubicBezTo>
                    <a:pt x="11422" y="9357"/>
                    <a:pt x="15664" y="5610"/>
                    <a:pt x="16273" y="640"/>
                  </a:cubicBezTo>
                  <a:cubicBezTo>
                    <a:pt x="16331" y="291"/>
                    <a:pt x="16071" y="0"/>
                    <a:pt x="1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01;p48">
              <a:extLst>
                <a:ext uri="{FF2B5EF4-FFF2-40B4-BE49-F238E27FC236}">
                  <a16:creationId xmlns:a16="http://schemas.microsoft.com/office/drawing/2014/main" id="{49EAE735-ECC8-FAE4-5C00-44E828E9476F}"/>
                </a:ext>
              </a:extLst>
            </p:cNvPr>
            <p:cNvSpPr/>
            <p:nvPr/>
          </p:nvSpPr>
          <p:spPr>
            <a:xfrm>
              <a:off x="1312325" y="2599575"/>
              <a:ext cx="233200" cy="232700"/>
            </a:xfrm>
            <a:custGeom>
              <a:avLst/>
              <a:gdLst/>
              <a:ahLst/>
              <a:cxnLst/>
              <a:rect l="l" t="t" r="r" b="b"/>
              <a:pathLst>
                <a:path w="9328" h="9308" extrusionOk="0">
                  <a:moveTo>
                    <a:pt x="1163" y="1259"/>
                  </a:moveTo>
                  <a:cubicBezTo>
                    <a:pt x="4620" y="1956"/>
                    <a:pt x="7323" y="4658"/>
                    <a:pt x="8021" y="8117"/>
                  </a:cubicBezTo>
                  <a:lnTo>
                    <a:pt x="6421" y="8117"/>
                  </a:lnTo>
                  <a:cubicBezTo>
                    <a:pt x="5782" y="5529"/>
                    <a:pt x="3748" y="3495"/>
                    <a:pt x="1163" y="2856"/>
                  </a:cubicBezTo>
                  <a:lnTo>
                    <a:pt x="1163" y="1259"/>
                  </a:lnTo>
                  <a:close/>
                  <a:moveTo>
                    <a:pt x="551" y="1"/>
                  </a:moveTo>
                  <a:cubicBezTo>
                    <a:pt x="243" y="1"/>
                    <a:pt x="1" y="271"/>
                    <a:pt x="1" y="589"/>
                  </a:cubicBezTo>
                  <a:lnTo>
                    <a:pt x="1" y="3321"/>
                  </a:lnTo>
                  <a:cubicBezTo>
                    <a:pt x="1" y="3611"/>
                    <a:pt x="203" y="3844"/>
                    <a:pt x="466" y="3902"/>
                  </a:cubicBezTo>
                  <a:cubicBezTo>
                    <a:pt x="2965" y="4339"/>
                    <a:pt x="4941" y="6315"/>
                    <a:pt x="5375" y="8814"/>
                  </a:cubicBezTo>
                  <a:cubicBezTo>
                    <a:pt x="5433" y="9105"/>
                    <a:pt x="5666" y="9307"/>
                    <a:pt x="5956" y="9307"/>
                  </a:cubicBezTo>
                  <a:lnTo>
                    <a:pt x="8718" y="9307"/>
                  </a:lnTo>
                  <a:cubicBezTo>
                    <a:pt x="9067" y="9307"/>
                    <a:pt x="9327" y="8989"/>
                    <a:pt x="9269" y="8640"/>
                  </a:cubicBezTo>
                  <a:cubicBezTo>
                    <a:pt x="9009" y="6459"/>
                    <a:pt x="7991" y="4397"/>
                    <a:pt x="6452" y="2828"/>
                  </a:cubicBezTo>
                  <a:cubicBezTo>
                    <a:pt x="4882" y="1287"/>
                    <a:pt x="2818" y="271"/>
                    <a:pt x="640" y="8"/>
                  </a:cubicBezTo>
                  <a:cubicBezTo>
                    <a:pt x="610" y="3"/>
                    <a:pt x="580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02;p48">
              <a:extLst>
                <a:ext uri="{FF2B5EF4-FFF2-40B4-BE49-F238E27FC236}">
                  <a16:creationId xmlns:a16="http://schemas.microsoft.com/office/drawing/2014/main" id="{5A4DAE31-AC88-2311-56FA-CBCE139C0D6A}"/>
                </a:ext>
              </a:extLst>
            </p:cNvPr>
            <p:cNvSpPr/>
            <p:nvPr/>
          </p:nvSpPr>
          <p:spPr>
            <a:xfrm>
              <a:off x="1175000" y="2724025"/>
              <a:ext cx="244875" cy="244825"/>
            </a:xfrm>
            <a:custGeom>
              <a:avLst/>
              <a:gdLst/>
              <a:ahLst/>
              <a:cxnLst/>
              <a:rect l="l" t="t" r="r" b="b"/>
              <a:pathLst>
                <a:path w="9795" h="9793" extrusionOk="0">
                  <a:moveTo>
                    <a:pt x="4912" y="1163"/>
                  </a:moveTo>
                  <a:cubicBezTo>
                    <a:pt x="6947" y="1163"/>
                    <a:pt x="8632" y="2848"/>
                    <a:pt x="8632" y="4910"/>
                  </a:cubicBezTo>
                  <a:cubicBezTo>
                    <a:pt x="8632" y="6944"/>
                    <a:pt x="6947" y="8630"/>
                    <a:pt x="4912" y="8630"/>
                  </a:cubicBezTo>
                  <a:cubicBezTo>
                    <a:pt x="2848" y="8630"/>
                    <a:pt x="1163" y="6944"/>
                    <a:pt x="1163" y="4910"/>
                  </a:cubicBezTo>
                  <a:cubicBezTo>
                    <a:pt x="1163" y="2848"/>
                    <a:pt x="2848" y="1163"/>
                    <a:pt x="4912" y="1163"/>
                  </a:cubicBezTo>
                  <a:close/>
                  <a:moveTo>
                    <a:pt x="4912" y="0"/>
                  </a:moveTo>
                  <a:cubicBezTo>
                    <a:pt x="2209" y="0"/>
                    <a:pt x="0" y="2209"/>
                    <a:pt x="0" y="4910"/>
                  </a:cubicBezTo>
                  <a:cubicBezTo>
                    <a:pt x="0" y="7614"/>
                    <a:pt x="2209" y="9792"/>
                    <a:pt x="4912" y="9792"/>
                  </a:cubicBezTo>
                  <a:cubicBezTo>
                    <a:pt x="7586" y="9792"/>
                    <a:pt x="9794" y="7614"/>
                    <a:pt x="9794" y="4910"/>
                  </a:cubicBezTo>
                  <a:cubicBezTo>
                    <a:pt x="9794" y="2209"/>
                    <a:pt x="7586" y="0"/>
                    <a:pt x="4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1" name="Google Shape;419;p48">
            <a:extLst>
              <a:ext uri="{FF2B5EF4-FFF2-40B4-BE49-F238E27FC236}">
                <a16:creationId xmlns:a16="http://schemas.microsoft.com/office/drawing/2014/main" id="{6945EFB4-0464-A9F5-77E5-66F3F1FE409F}"/>
              </a:ext>
            </a:extLst>
          </p:cNvPr>
          <p:cNvCxnSpPr>
            <a:cxnSpLocks/>
          </p:cNvCxnSpPr>
          <p:nvPr/>
        </p:nvCxnSpPr>
        <p:spPr>
          <a:xfrm flipV="1">
            <a:off x="2828199" y="3761598"/>
            <a:ext cx="5757001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86083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86"/>
          <p:cNvSpPr txBox="1">
            <a:spLocks noGrp="1"/>
          </p:cNvSpPr>
          <p:nvPr>
            <p:ph type="ctrTitle"/>
          </p:nvPr>
        </p:nvSpPr>
        <p:spPr>
          <a:xfrm>
            <a:off x="2597375" y="1229850"/>
            <a:ext cx="4892400" cy="13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269" name="Google Shape;1269;p86"/>
          <p:cNvSpPr txBox="1">
            <a:spLocks noGrp="1"/>
          </p:cNvSpPr>
          <p:nvPr>
            <p:ph type="subTitle" idx="1"/>
          </p:nvPr>
        </p:nvSpPr>
        <p:spPr>
          <a:xfrm>
            <a:off x="2766708" y="2417006"/>
            <a:ext cx="48924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latin typeface="Anybody SemiBold"/>
                <a:ea typeface="Anybody SemiBold"/>
                <a:cs typeface="Anybody SemiBold"/>
                <a:sym typeface="Anybody SemiBold"/>
              </a:rPr>
              <a:t>QUESTIONS?</a:t>
            </a:r>
            <a:endParaRPr lang="en-US" sz="1200" dirty="0"/>
          </a:p>
        </p:txBody>
      </p:sp>
      <p:grpSp>
        <p:nvGrpSpPr>
          <p:cNvPr id="1272" name="Google Shape;1272;p86"/>
          <p:cNvGrpSpPr/>
          <p:nvPr/>
        </p:nvGrpSpPr>
        <p:grpSpPr>
          <a:xfrm>
            <a:off x="8222574" y="355031"/>
            <a:ext cx="402866" cy="369933"/>
            <a:chOff x="6985538" y="307000"/>
            <a:chExt cx="1545325" cy="1419000"/>
          </a:xfrm>
        </p:grpSpPr>
        <p:sp>
          <p:nvSpPr>
            <p:cNvPr id="1273" name="Google Shape;1273;p86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6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6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6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6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6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Project Overview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A0D338-345A-B1E2-F5A2-B30BF49561EB}"/>
              </a:ext>
            </a:extLst>
          </p:cNvPr>
          <p:cNvGrpSpPr/>
          <p:nvPr/>
        </p:nvGrpSpPr>
        <p:grpSpPr>
          <a:xfrm>
            <a:off x="1460192" y="1814649"/>
            <a:ext cx="2959074" cy="941712"/>
            <a:chOff x="2395432" y="2441414"/>
            <a:chExt cx="3787532" cy="1205367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EE0193C3-C164-EAD9-4B2C-47B7037EB396}"/>
                </a:ext>
              </a:extLst>
            </p:cNvPr>
            <p:cNvSpPr/>
            <p:nvPr/>
          </p:nvSpPr>
          <p:spPr>
            <a:xfrm>
              <a:off x="5261207" y="2441414"/>
              <a:ext cx="921757" cy="1205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21431" tIns="171450" rIns="21431" bIns="21431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100" b="1" dirty="0"/>
                <a:t>02</a:t>
              </a:r>
              <a:endParaRPr sz="2100" b="1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B8D1B35-B817-327A-CE0A-C85B7ACEF3A1}"/>
                </a:ext>
              </a:extLst>
            </p:cNvPr>
            <p:cNvSpPr/>
            <p:nvPr/>
          </p:nvSpPr>
          <p:spPr>
            <a:xfrm>
              <a:off x="5261208" y="2758941"/>
              <a:ext cx="921756" cy="439079"/>
            </a:xfrm>
            <a:custGeom>
              <a:avLst/>
              <a:gdLst>
                <a:gd name="connsiteX0" fmla="*/ 492627 w 921756"/>
                <a:gd name="connsiteY0" fmla="*/ 0 h 439079"/>
                <a:gd name="connsiteX1" fmla="*/ 921756 w 921756"/>
                <a:gd name="connsiteY1" fmla="*/ 285158 h 439079"/>
                <a:gd name="connsiteX2" fmla="*/ 921755 w 921756"/>
                <a:gd name="connsiteY2" fmla="*/ 285159 h 439079"/>
                <a:gd name="connsiteX3" fmla="*/ 117704 w 921756"/>
                <a:gd name="connsiteY3" fmla="*/ 439079 h 439079"/>
                <a:gd name="connsiteX4" fmla="*/ 0 w 921756"/>
                <a:gd name="connsiteY4" fmla="*/ 285158 h 43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756" h="439079">
                  <a:moveTo>
                    <a:pt x="492627" y="0"/>
                  </a:moveTo>
                  <a:lnTo>
                    <a:pt x="921756" y="285158"/>
                  </a:lnTo>
                  <a:lnTo>
                    <a:pt x="921755" y="285159"/>
                  </a:lnTo>
                  <a:lnTo>
                    <a:pt x="117704" y="439079"/>
                  </a:lnTo>
                  <a:lnTo>
                    <a:pt x="0" y="285158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>
              <a:miter lim="400000"/>
            </a:ln>
          </p:spPr>
          <p:txBody>
            <a:bodyPr wrap="square" lIns="21431" tIns="21431" rIns="21431" bIns="2143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100"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08960A30-9A4E-0B5B-AEA7-2BF5E572CABB}"/>
                </a:ext>
              </a:extLst>
            </p:cNvPr>
            <p:cNvSpPr/>
            <p:nvPr/>
          </p:nvSpPr>
          <p:spPr>
            <a:xfrm>
              <a:off x="2395432" y="2441414"/>
              <a:ext cx="3783225" cy="60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9" y="0"/>
                  </a:moveTo>
                  <a:lnTo>
                    <a:pt x="21600" y="21600"/>
                  </a:lnTo>
                  <a:lnTo>
                    <a:pt x="260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21431" tIns="21431" rIns="21431" bIns="21431" anchor="ctr"/>
            <a:lstStyle/>
            <a:p>
              <a:pPr algn="ctr">
                <a:buSzPts val="2000"/>
                <a:defRPr sz="3000">
                  <a:solidFill>
                    <a:srgbClr val="FFFFFF"/>
                  </a:solidFill>
                </a:defRPr>
              </a:pPr>
              <a:r>
                <a:rPr lang="en-US" sz="2100" dirty="0">
                  <a:solidFill>
                    <a:schemeClr val="bg1"/>
                  </a:solidFill>
                </a:rPr>
                <a:t>Methodology</a:t>
              </a:r>
              <a:r>
                <a:rPr lang="en-US" sz="2100" dirty="0">
                  <a:solidFill>
                    <a:schemeClr val="bg1"/>
                  </a:solidFill>
                  <a:sym typeface="Krona One"/>
                </a:rPr>
                <a:t>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E67E871-DEA4-5082-BFD5-8339C593A5DB}"/>
              </a:ext>
            </a:extLst>
          </p:cNvPr>
          <p:cNvGrpSpPr/>
          <p:nvPr/>
        </p:nvGrpSpPr>
        <p:grpSpPr>
          <a:xfrm>
            <a:off x="4266928" y="1290836"/>
            <a:ext cx="2955710" cy="941712"/>
            <a:chOff x="5901012" y="1838728"/>
            <a:chExt cx="3783225" cy="1205367"/>
          </a:xfrm>
        </p:grpSpPr>
        <p:sp>
          <p:nvSpPr>
            <p:cNvPr id="8" name="Shape">
              <a:extLst>
                <a:ext uri="{FF2B5EF4-FFF2-40B4-BE49-F238E27FC236}">
                  <a16:creationId xmlns:a16="http://schemas.microsoft.com/office/drawing/2014/main" id="{A5BAA0E1-FF7E-596A-091D-A772EC98CE9D}"/>
                </a:ext>
              </a:extLst>
            </p:cNvPr>
            <p:cNvSpPr/>
            <p:nvPr/>
          </p:nvSpPr>
          <p:spPr>
            <a:xfrm>
              <a:off x="5901016" y="1838728"/>
              <a:ext cx="921749" cy="1205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10800"/>
                  </a:lnTo>
                  <a:lnTo>
                    <a:pt x="10800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21431" tIns="171450" rIns="21431" bIns="21431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100" b="1" dirty="0">
                  <a:solidFill>
                    <a:schemeClr val="bg1"/>
                  </a:solidFill>
                </a:rPr>
                <a:t>01</a:t>
              </a:r>
              <a:endParaRPr sz="21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5608A57-FC59-D714-3FCC-BD8F6CDD2739}"/>
                </a:ext>
              </a:extLst>
            </p:cNvPr>
            <p:cNvSpPr/>
            <p:nvPr/>
          </p:nvSpPr>
          <p:spPr>
            <a:xfrm>
              <a:off x="5901017" y="2213396"/>
              <a:ext cx="921748" cy="380931"/>
            </a:xfrm>
            <a:custGeom>
              <a:avLst/>
              <a:gdLst>
                <a:gd name="connsiteX0" fmla="*/ 524373 w 921748"/>
                <a:gd name="connsiteY0" fmla="*/ 0 h 380931"/>
                <a:gd name="connsiteX1" fmla="*/ 921747 w 921748"/>
                <a:gd name="connsiteY1" fmla="*/ 228015 h 380931"/>
                <a:gd name="connsiteX2" fmla="*/ 921748 w 921748"/>
                <a:gd name="connsiteY2" fmla="*/ 228016 h 380931"/>
                <a:gd name="connsiteX3" fmla="*/ 804813 w 921748"/>
                <a:gd name="connsiteY3" fmla="*/ 380931 h 380931"/>
                <a:gd name="connsiteX4" fmla="*/ 0 w 921748"/>
                <a:gd name="connsiteY4" fmla="*/ 228016 h 38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748" h="380931">
                  <a:moveTo>
                    <a:pt x="524373" y="0"/>
                  </a:moveTo>
                  <a:lnTo>
                    <a:pt x="921747" y="228015"/>
                  </a:lnTo>
                  <a:lnTo>
                    <a:pt x="921748" y="228016"/>
                  </a:lnTo>
                  <a:lnTo>
                    <a:pt x="804813" y="380931"/>
                  </a:lnTo>
                  <a:lnTo>
                    <a:pt x="0" y="22801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>
              <a:miter lim="400000"/>
            </a:ln>
          </p:spPr>
          <p:txBody>
            <a:bodyPr wrap="square" lIns="21431" tIns="21431" rIns="21431" bIns="21431" anchor="ctr">
              <a:noAutofit/>
            </a:bodyPr>
            <a:lstStyle/>
            <a:p>
              <a:endParaRPr sz="21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39970566-63FC-B9CE-3363-31631927C2B8}"/>
                </a:ext>
              </a:extLst>
            </p:cNvPr>
            <p:cNvSpPr/>
            <p:nvPr/>
          </p:nvSpPr>
          <p:spPr>
            <a:xfrm>
              <a:off x="5901012" y="1838728"/>
              <a:ext cx="3783225" cy="60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31" y="0"/>
                  </a:moveTo>
                  <a:lnTo>
                    <a:pt x="0" y="21600"/>
                  </a:lnTo>
                  <a:lnTo>
                    <a:pt x="1899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21431" tIns="21431" rIns="21431" bIns="21431" anchor="ctr"/>
            <a:lstStyle/>
            <a:p>
              <a:pPr algn="ctr">
                <a:buSzPts val="2000"/>
                <a:defRPr sz="3000">
                  <a:solidFill>
                    <a:srgbClr val="FFFFFF"/>
                  </a:solidFill>
                </a:defRPr>
              </a:pPr>
              <a:r>
                <a:rPr lang="en-US" sz="2100" dirty="0">
                  <a:solidFill>
                    <a:schemeClr val="bg1"/>
                  </a:solidFill>
                  <a:sym typeface="Krona One"/>
                </a:rPr>
                <a:t>Research objective</a:t>
              </a:r>
              <a:r>
                <a:rPr lang="en-US" sz="210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E1BDA9-3B3F-DB08-18DA-2A6B91D02AF0}"/>
              </a:ext>
            </a:extLst>
          </p:cNvPr>
          <p:cNvGrpSpPr/>
          <p:nvPr/>
        </p:nvGrpSpPr>
        <p:grpSpPr>
          <a:xfrm>
            <a:off x="1456827" y="2862274"/>
            <a:ext cx="2959074" cy="941712"/>
            <a:chOff x="2395432" y="2441414"/>
            <a:chExt cx="3787532" cy="1205367"/>
          </a:xfrm>
        </p:grpSpPr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7222D96-205C-C80C-A8EF-283679607FB9}"/>
                </a:ext>
              </a:extLst>
            </p:cNvPr>
            <p:cNvSpPr/>
            <p:nvPr/>
          </p:nvSpPr>
          <p:spPr>
            <a:xfrm>
              <a:off x="5261207" y="2441414"/>
              <a:ext cx="921757" cy="1205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21431" tIns="171450" rIns="21431" bIns="21431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100" b="1" dirty="0">
                  <a:solidFill>
                    <a:schemeClr val="bg1"/>
                  </a:solidFill>
                </a:rPr>
                <a:t>04</a:t>
              </a:r>
              <a:endParaRPr sz="21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AEE70E2-A948-0058-6F57-ECAD3BD544EC}"/>
                </a:ext>
              </a:extLst>
            </p:cNvPr>
            <p:cNvSpPr/>
            <p:nvPr/>
          </p:nvSpPr>
          <p:spPr>
            <a:xfrm>
              <a:off x="5261208" y="2758941"/>
              <a:ext cx="921756" cy="439079"/>
            </a:xfrm>
            <a:custGeom>
              <a:avLst/>
              <a:gdLst>
                <a:gd name="connsiteX0" fmla="*/ 492627 w 921756"/>
                <a:gd name="connsiteY0" fmla="*/ 0 h 439079"/>
                <a:gd name="connsiteX1" fmla="*/ 921756 w 921756"/>
                <a:gd name="connsiteY1" fmla="*/ 285158 h 439079"/>
                <a:gd name="connsiteX2" fmla="*/ 921755 w 921756"/>
                <a:gd name="connsiteY2" fmla="*/ 285159 h 439079"/>
                <a:gd name="connsiteX3" fmla="*/ 117704 w 921756"/>
                <a:gd name="connsiteY3" fmla="*/ 439079 h 439079"/>
                <a:gd name="connsiteX4" fmla="*/ 0 w 921756"/>
                <a:gd name="connsiteY4" fmla="*/ 285158 h 43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756" h="439079">
                  <a:moveTo>
                    <a:pt x="492627" y="0"/>
                  </a:moveTo>
                  <a:lnTo>
                    <a:pt x="921756" y="285158"/>
                  </a:lnTo>
                  <a:lnTo>
                    <a:pt x="921755" y="285159"/>
                  </a:lnTo>
                  <a:lnTo>
                    <a:pt x="117704" y="439079"/>
                  </a:lnTo>
                  <a:lnTo>
                    <a:pt x="0" y="285158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>
              <a:miter lim="400000"/>
            </a:ln>
          </p:spPr>
          <p:txBody>
            <a:bodyPr wrap="square" lIns="21431" tIns="21431" rIns="21431" bIns="2143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1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12564EA5-D064-187D-43C0-B7F75E8ECF8E}"/>
                </a:ext>
              </a:extLst>
            </p:cNvPr>
            <p:cNvSpPr/>
            <p:nvPr/>
          </p:nvSpPr>
          <p:spPr>
            <a:xfrm>
              <a:off x="2395432" y="2441414"/>
              <a:ext cx="3783225" cy="60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9" y="0"/>
                  </a:moveTo>
                  <a:lnTo>
                    <a:pt x="21600" y="21600"/>
                  </a:lnTo>
                  <a:lnTo>
                    <a:pt x="260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1431" tIns="21431" rIns="21431" bIns="21431" anchor="ctr"/>
            <a:lstStyle/>
            <a:p>
              <a:pPr algn="ctr">
                <a:buSzPts val="2000"/>
              </a:pPr>
              <a:r>
                <a:rPr lang="en-US" sz="2100" dirty="0">
                  <a:solidFill>
                    <a:schemeClr val="bg1"/>
                  </a:solidFill>
                </a:rPr>
                <a:t>Purpose</a:t>
              </a:r>
              <a:r>
                <a:rPr lang="en-US" sz="3200" dirty="0">
                  <a:effectLst/>
                </a:rPr>
                <a:t> </a:t>
              </a:r>
              <a:endParaRPr lang="en-US" sz="2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113CBD-360D-8A46-F814-D3F10BEBBA1F}"/>
              </a:ext>
            </a:extLst>
          </p:cNvPr>
          <p:cNvGrpSpPr/>
          <p:nvPr/>
        </p:nvGrpSpPr>
        <p:grpSpPr>
          <a:xfrm>
            <a:off x="4263563" y="2338461"/>
            <a:ext cx="2955710" cy="941712"/>
            <a:chOff x="5901012" y="1838728"/>
            <a:chExt cx="3783225" cy="1205367"/>
          </a:xfrm>
        </p:grpSpPr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61E6CC1C-983D-FC64-8447-DEE92A565DAF}"/>
                </a:ext>
              </a:extLst>
            </p:cNvPr>
            <p:cNvSpPr/>
            <p:nvPr/>
          </p:nvSpPr>
          <p:spPr>
            <a:xfrm>
              <a:off x="5901016" y="1838728"/>
              <a:ext cx="921749" cy="1205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10800"/>
                  </a:lnTo>
                  <a:lnTo>
                    <a:pt x="10800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21431" tIns="171450" rIns="21431" bIns="21431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100" b="1" dirty="0">
                  <a:solidFill>
                    <a:schemeClr val="bg1"/>
                  </a:solidFill>
                </a:rPr>
                <a:t>03</a:t>
              </a:r>
              <a:endParaRPr sz="21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C77487D-DC04-8BD5-D1F2-5F045277538B}"/>
                </a:ext>
              </a:extLst>
            </p:cNvPr>
            <p:cNvSpPr/>
            <p:nvPr/>
          </p:nvSpPr>
          <p:spPr>
            <a:xfrm>
              <a:off x="5901017" y="2213396"/>
              <a:ext cx="921748" cy="380931"/>
            </a:xfrm>
            <a:custGeom>
              <a:avLst/>
              <a:gdLst>
                <a:gd name="connsiteX0" fmla="*/ 524373 w 921748"/>
                <a:gd name="connsiteY0" fmla="*/ 0 h 380931"/>
                <a:gd name="connsiteX1" fmla="*/ 921747 w 921748"/>
                <a:gd name="connsiteY1" fmla="*/ 228015 h 380931"/>
                <a:gd name="connsiteX2" fmla="*/ 921748 w 921748"/>
                <a:gd name="connsiteY2" fmla="*/ 228016 h 380931"/>
                <a:gd name="connsiteX3" fmla="*/ 804813 w 921748"/>
                <a:gd name="connsiteY3" fmla="*/ 380931 h 380931"/>
                <a:gd name="connsiteX4" fmla="*/ 0 w 921748"/>
                <a:gd name="connsiteY4" fmla="*/ 228016 h 38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748" h="380931">
                  <a:moveTo>
                    <a:pt x="524373" y="0"/>
                  </a:moveTo>
                  <a:lnTo>
                    <a:pt x="921747" y="228015"/>
                  </a:lnTo>
                  <a:lnTo>
                    <a:pt x="921748" y="228016"/>
                  </a:lnTo>
                  <a:lnTo>
                    <a:pt x="804813" y="380931"/>
                  </a:lnTo>
                  <a:lnTo>
                    <a:pt x="0" y="22801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>
              <a:miter lim="400000"/>
            </a:ln>
          </p:spPr>
          <p:txBody>
            <a:bodyPr wrap="square" lIns="21431" tIns="21431" rIns="21431" bIns="21431" anchor="ctr">
              <a:noAutofit/>
            </a:bodyPr>
            <a:lstStyle/>
            <a:p>
              <a:endParaRPr sz="21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48385582-0732-C469-B2EE-961FC0D6931B}"/>
                </a:ext>
              </a:extLst>
            </p:cNvPr>
            <p:cNvSpPr/>
            <p:nvPr/>
          </p:nvSpPr>
          <p:spPr>
            <a:xfrm>
              <a:off x="5901012" y="1838728"/>
              <a:ext cx="3783225" cy="60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31" y="0"/>
                  </a:moveTo>
                  <a:lnTo>
                    <a:pt x="0" y="21600"/>
                  </a:lnTo>
                  <a:lnTo>
                    <a:pt x="1899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21431" tIns="21431" rIns="21431" bIns="21431" anchor="ctr"/>
            <a:lstStyle/>
            <a:p>
              <a:pPr algn="ctr">
                <a:buSzPts val="2000"/>
              </a:pPr>
              <a:r>
                <a:rPr lang="en-US" sz="2100" dirty="0">
                  <a:solidFill>
                    <a:schemeClr val="bg1"/>
                  </a:solidFill>
                </a:rPr>
                <a:t>Goals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0FD5769-FFF0-EB41-3FB9-5919C5B44981}"/>
              </a:ext>
            </a:extLst>
          </p:cNvPr>
          <p:cNvGrpSpPr/>
          <p:nvPr/>
        </p:nvGrpSpPr>
        <p:grpSpPr>
          <a:xfrm>
            <a:off x="4266927" y="3386086"/>
            <a:ext cx="2955710" cy="941712"/>
            <a:chOff x="5901012" y="1838728"/>
            <a:chExt cx="3783225" cy="1205367"/>
          </a:xfrm>
        </p:grpSpPr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AC1B2A72-B5C9-7629-6CA0-FEF4DEBB2195}"/>
                </a:ext>
              </a:extLst>
            </p:cNvPr>
            <p:cNvSpPr/>
            <p:nvPr/>
          </p:nvSpPr>
          <p:spPr>
            <a:xfrm>
              <a:off x="5901016" y="1838728"/>
              <a:ext cx="921749" cy="1205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10800"/>
                  </a:lnTo>
                  <a:lnTo>
                    <a:pt x="10800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21431" tIns="171450" rIns="21431" bIns="21431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100" b="1" dirty="0">
                  <a:solidFill>
                    <a:schemeClr val="bg1"/>
                  </a:solidFill>
                </a:rPr>
                <a:t>05</a:t>
              </a:r>
              <a:endParaRPr sz="21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67106C8-7F65-7F50-911A-602B95CAC477}"/>
                </a:ext>
              </a:extLst>
            </p:cNvPr>
            <p:cNvSpPr/>
            <p:nvPr/>
          </p:nvSpPr>
          <p:spPr>
            <a:xfrm>
              <a:off x="5901017" y="2213396"/>
              <a:ext cx="921748" cy="380931"/>
            </a:xfrm>
            <a:custGeom>
              <a:avLst/>
              <a:gdLst>
                <a:gd name="connsiteX0" fmla="*/ 524373 w 921748"/>
                <a:gd name="connsiteY0" fmla="*/ 0 h 380931"/>
                <a:gd name="connsiteX1" fmla="*/ 921747 w 921748"/>
                <a:gd name="connsiteY1" fmla="*/ 228015 h 380931"/>
                <a:gd name="connsiteX2" fmla="*/ 921748 w 921748"/>
                <a:gd name="connsiteY2" fmla="*/ 228016 h 380931"/>
                <a:gd name="connsiteX3" fmla="*/ 804813 w 921748"/>
                <a:gd name="connsiteY3" fmla="*/ 380931 h 380931"/>
                <a:gd name="connsiteX4" fmla="*/ 0 w 921748"/>
                <a:gd name="connsiteY4" fmla="*/ 228016 h 38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748" h="380931">
                  <a:moveTo>
                    <a:pt x="524373" y="0"/>
                  </a:moveTo>
                  <a:lnTo>
                    <a:pt x="921747" y="228015"/>
                  </a:lnTo>
                  <a:lnTo>
                    <a:pt x="921748" y="228016"/>
                  </a:lnTo>
                  <a:lnTo>
                    <a:pt x="804813" y="380931"/>
                  </a:lnTo>
                  <a:lnTo>
                    <a:pt x="0" y="22801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>
              <a:miter lim="400000"/>
            </a:ln>
          </p:spPr>
          <p:txBody>
            <a:bodyPr wrap="square" lIns="21431" tIns="21431" rIns="21431" bIns="21431" anchor="ctr">
              <a:noAutofit/>
            </a:bodyPr>
            <a:lstStyle/>
            <a:p>
              <a:endParaRPr sz="21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Shape">
              <a:extLst>
                <a:ext uri="{FF2B5EF4-FFF2-40B4-BE49-F238E27FC236}">
                  <a16:creationId xmlns:a16="http://schemas.microsoft.com/office/drawing/2014/main" id="{044B3951-A128-E246-5ECD-F9D108820383}"/>
                </a:ext>
              </a:extLst>
            </p:cNvPr>
            <p:cNvSpPr/>
            <p:nvPr/>
          </p:nvSpPr>
          <p:spPr>
            <a:xfrm>
              <a:off x="5901012" y="1838728"/>
              <a:ext cx="3783225" cy="60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31" y="0"/>
                  </a:moveTo>
                  <a:lnTo>
                    <a:pt x="0" y="21600"/>
                  </a:lnTo>
                  <a:lnTo>
                    <a:pt x="1899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1431" tIns="21431" rIns="21431" bIns="21431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100" dirty="0">
                  <a:solidFill>
                    <a:schemeClr val="bg1"/>
                  </a:solidFill>
                </a:rPr>
                <a:t>Expected</a:t>
              </a:r>
              <a:r>
                <a: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100" dirty="0">
                  <a:solidFill>
                    <a:schemeClr val="bg1"/>
                  </a:solidFill>
                </a:rPr>
                <a:t>benefits: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8907CC-991F-1AA1-D490-184D7675702F}"/>
              </a:ext>
            </a:extLst>
          </p:cNvPr>
          <p:cNvGrpSpPr/>
          <p:nvPr/>
        </p:nvGrpSpPr>
        <p:grpSpPr>
          <a:xfrm>
            <a:off x="1456827" y="3909899"/>
            <a:ext cx="2959074" cy="941712"/>
            <a:chOff x="2395432" y="2441414"/>
            <a:chExt cx="3787532" cy="1205367"/>
          </a:xfrm>
        </p:grpSpPr>
        <p:sp>
          <p:nvSpPr>
            <p:cNvPr id="24" name="Shape">
              <a:extLst>
                <a:ext uri="{FF2B5EF4-FFF2-40B4-BE49-F238E27FC236}">
                  <a16:creationId xmlns:a16="http://schemas.microsoft.com/office/drawing/2014/main" id="{4BE1359F-C659-1D53-19CB-5D57FC9F09AD}"/>
                </a:ext>
              </a:extLst>
            </p:cNvPr>
            <p:cNvSpPr/>
            <p:nvPr/>
          </p:nvSpPr>
          <p:spPr>
            <a:xfrm>
              <a:off x="5261207" y="2441414"/>
              <a:ext cx="921757" cy="1205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21431" tIns="171450" rIns="21431" bIns="21431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100" b="1" dirty="0"/>
                <a:t>06</a:t>
              </a:r>
              <a:endParaRPr sz="2100" b="1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A338F82-E270-3BD9-5441-F93404BDA2C5}"/>
                </a:ext>
              </a:extLst>
            </p:cNvPr>
            <p:cNvSpPr/>
            <p:nvPr/>
          </p:nvSpPr>
          <p:spPr>
            <a:xfrm>
              <a:off x="5261208" y="2758941"/>
              <a:ext cx="921756" cy="439079"/>
            </a:xfrm>
            <a:custGeom>
              <a:avLst/>
              <a:gdLst>
                <a:gd name="connsiteX0" fmla="*/ 492627 w 921756"/>
                <a:gd name="connsiteY0" fmla="*/ 0 h 439079"/>
                <a:gd name="connsiteX1" fmla="*/ 921756 w 921756"/>
                <a:gd name="connsiteY1" fmla="*/ 285158 h 439079"/>
                <a:gd name="connsiteX2" fmla="*/ 921755 w 921756"/>
                <a:gd name="connsiteY2" fmla="*/ 285159 h 439079"/>
                <a:gd name="connsiteX3" fmla="*/ 117704 w 921756"/>
                <a:gd name="connsiteY3" fmla="*/ 439079 h 439079"/>
                <a:gd name="connsiteX4" fmla="*/ 0 w 921756"/>
                <a:gd name="connsiteY4" fmla="*/ 285158 h 43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756" h="439079">
                  <a:moveTo>
                    <a:pt x="492627" y="0"/>
                  </a:moveTo>
                  <a:lnTo>
                    <a:pt x="921756" y="285158"/>
                  </a:lnTo>
                  <a:lnTo>
                    <a:pt x="921755" y="285159"/>
                  </a:lnTo>
                  <a:lnTo>
                    <a:pt x="117704" y="439079"/>
                  </a:lnTo>
                  <a:lnTo>
                    <a:pt x="0" y="285158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>
              <a:miter lim="400000"/>
            </a:ln>
          </p:spPr>
          <p:txBody>
            <a:bodyPr wrap="square" lIns="21431" tIns="21431" rIns="21431" bIns="2143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100"/>
            </a:p>
          </p:txBody>
        </p:sp>
        <p:sp>
          <p:nvSpPr>
            <p:cNvPr id="26" name="Shape">
              <a:extLst>
                <a:ext uri="{FF2B5EF4-FFF2-40B4-BE49-F238E27FC236}">
                  <a16:creationId xmlns:a16="http://schemas.microsoft.com/office/drawing/2014/main" id="{54AA68C7-3DA9-8246-9F36-83F873DAC665}"/>
                </a:ext>
              </a:extLst>
            </p:cNvPr>
            <p:cNvSpPr/>
            <p:nvPr/>
          </p:nvSpPr>
          <p:spPr>
            <a:xfrm>
              <a:off x="2395432" y="2441414"/>
              <a:ext cx="3783225" cy="60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9" y="0"/>
                  </a:moveTo>
                  <a:lnTo>
                    <a:pt x="21600" y="21600"/>
                  </a:lnTo>
                  <a:lnTo>
                    <a:pt x="260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1431" tIns="21431" rIns="21431" bIns="21431" anchor="ctr"/>
            <a:lstStyle/>
            <a:p>
              <a:pPr algn="ctr">
                <a:buSzPts val="2000"/>
              </a:pPr>
              <a:r>
                <a:rPr lang="en-US" sz="2100" dirty="0">
                  <a:solidFill>
                    <a:schemeClr val="bg1"/>
                  </a:solidFill>
                </a:rPr>
                <a:t>Target audience 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725DB84-C8F9-FED9-7334-1632563F61C3}"/>
              </a:ext>
            </a:extLst>
          </p:cNvPr>
          <p:cNvSpPr txBox="1"/>
          <p:nvPr/>
        </p:nvSpPr>
        <p:spPr>
          <a:xfrm>
            <a:off x="1415663" y="2315072"/>
            <a:ext cx="2327994" cy="64633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Compare existing classification models, incorporate real-time data, and consider domain-specific features. </a:t>
            </a:r>
            <a:endParaRPr lang="en-US" sz="900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sz="900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A54250-7E99-8CA4-A0CE-47057F051BE9}"/>
              </a:ext>
            </a:extLst>
          </p:cNvPr>
          <p:cNvSpPr txBox="1"/>
          <p:nvPr/>
        </p:nvSpPr>
        <p:spPr>
          <a:xfrm>
            <a:off x="4983701" y="1786073"/>
            <a:ext cx="2126547" cy="50783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Develop robust models for shipment arrival prediction using machine-learning techniques.</a:t>
            </a:r>
            <a:endParaRPr lang="en-US" sz="900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F626F9-84DA-17A6-8BAB-618DEDC281C6}"/>
              </a:ext>
            </a:extLst>
          </p:cNvPr>
          <p:cNvSpPr txBox="1"/>
          <p:nvPr/>
        </p:nvSpPr>
        <p:spPr>
          <a:xfrm>
            <a:off x="1456827" y="3357511"/>
            <a:ext cx="2286830" cy="369332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0"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Contribute novel insights and methodologies to revolutionize supply chain operations.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258856-05AC-2711-4F92-E0C1CBDA5DC9}"/>
              </a:ext>
            </a:extLst>
          </p:cNvPr>
          <p:cNvSpPr txBox="1"/>
          <p:nvPr/>
        </p:nvSpPr>
        <p:spPr>
          <a:xfrm>
            <a:off x="1456827" y="4405136"/>
            <a:ext cx="2286830" cy="369332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Both academic community and industry practitioners.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06F0BB-FF21-A616-29DE-FDF60EAAF1D6}"/>
              </a:ext>
            </a:extLst>
          </p:cNvPr>
          <p:cNvSpPr txBox="1"/>
          <p:nvPr/>
        </p:nvSpPr>
        <p:spPr>
          <a:xfrm>
            <a:off x="4987063" y="2833698"/>
            <a:ext cx="1981296" cy="50783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Reduce costs, enhance customer satisfaction, and optimize supply chain management. </a:t>
            </a:r>
            <a:endParaRPr lang="en-US" sz="900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C87AE1-A017-FEE7-18F4-635DF0ED6A83}"/>
              </a:ext>
            </a:extLst>
          </p:cNvPr>
          <p:cNvSpPr txBox="1"/>
          <p:nvPr/>
        </p:nvSpPr>
        <p:spPr>
          <a:xfrm>
            <a:off x="4983701" y="3881323"/>
            <a:ext cx="2235572" cy="369332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Improved efficiency, better decision-making, and overall supply chain optimization.</a:t>
            </a:r>
          </a:p>
        </p:txBody>
      </p:sp>
    </p:spTree>
    <p:extLst>
      <p:ext uri="{BB962C8B-B14F-4D97-AF65-F5344CB8AC3E}">
        <p14:creationId xmlns:p14="http://schemas.microsoft.com/office/powerpoint/2010/main" val="13846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rminator 6">
            <a:extLst>
              <a:ext uri="{FF2B5EF4-FFF2-40B4-BE49-F238E27FC236}">
                <a16:creationId xmlns:a16="http://schemas.microsoft.com/office/drawing/2014/main" id="{3137F215-C22C-E48B-A13F-43F6B6CC0898}"/>
              </a:ext>
            </a:extLst>
          </p:cNvPr>
          <p:cNvSpPr/>
          <p:nvPr/>
        </p:nvSpPr>
        <p:spPr>
          <a:xfrm>
            <a:off x="2942596" y="4266040"/>
            <a:ext cx="3004368" cy="522737"/>
          </a:xfrm>
          <a:prstGeom prst="flowChartTermina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hape">
            <a:extLst>
              <a:ext uri="{FF2B5EF4-FFF2-40B4-BE49-F238E27FC236}">
                <a16:creationId xmlns:a16="http://schemas.microsoft.com/office/drawing/2014/main" id="{C42AF31B-60A0-7DAF-474F-9A069E822EA5}"/>
              </a:ext>
            </a:extLst>
          </p:cNvPr>
          <p:cNvSpPr/>
          <p:nvPr/>
        </p:nvSpPr>
        <p:spPr>
          <a:xfrm>
            <a:off x="3994818" y="3512552"/>
            <a:ext cx="432679" cy="753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961"/>
                </a:moveTo>
                <a:lnTo>
                  <a:pt x="21600" y="21600"/>
                </a:lnTo>
                <a:lnTo>
                  <a:pt x="21600" y="663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21431" tIns="21431" rIns="21431" bIns="21431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43" name="Shape">
            <a:extLst>
              <a:ext uri="{FF2B5EF4-FFF2-40B4-BE49-F238E27FC236}">
                <a16:creationId xmlns:a16="http://schemas.microsoft.com/office/drawing/2014/main" id="{2CC7A9C0-0EE9-51EF-5A1B-BD319AA5C617}"/>
              </a:ext>
            </a:extLst>
          </p:cNvPr>
          <p:cNvSpPr/>
          <p:nvPr/>
        </p:nvSpPr>
        <p:spPr>
          <a:xfrm>
            <a:off x="4450154" y="3512552"/>
            <a:ext cx="441669" cy="753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61"/>
                </a:moveTo>
                <a:lnTo>
                  <a:pt x="0" y="21600"/>
                </a:lnTo>
                <a:lnTo>
                  <a:pt x="0" y="6639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21431" tIns="21431" rIns="21431" bIns="21431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45" name="Shape">
            <a:extLst>
              <a:ext uri="{FF2B5EF4-FFF2-40B4-BE49-F238E27FC236}">
                <a16:creationId xmlns:a16="http://schemas.microsoft.com/office/drawing/2014/main" id="{80054C5D-6724-7C52-E495-89B09F60317C}"/>
              </a:ext>
            </a:extLst>
          </p:cNvPr>
          <p:cNvSpPr/>
          <p:nvPr/>
        </p:nvSpPr>
        <p:spPr>
          <a:xfrm>
            <a:off x="4010955" y="3254590"/>
            <a:ext cx="867650" cy="466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10876"/>
                </a:lnTo>
                <a:lnTo>
                  <a:pt x="10800" y="21600"/>
                </a:lnTo>
                <a:lnTo>
                  <a:pt x="21600" y="1087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21431" tIns="21431" rIns="21431" bIns="21431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46" name="Shape">
            <a:extLst>
              <a:ext uri="{FF2B5EF4-FFF2-40B4-BE49-F238E27FC236}">
                <a16:creationId xmlns:a16="http://schemas.microsoft.com/office/drawing/2014/main" id="{97BC009D-1140-E5CE-680D-2CB418133509}"/>
              </a:ext>
            </a:extLst>
          </p:cNvPr>
          <p:cNvSpPr/>
          <p:nvPr/>
        </p:nvSpPr>
        <p:spPr>
          <a:xfrm>
            <a:off x="3539361" y="2708698"/>
            <a:ext cx="433826" cy="756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897"/>
                </a:moveTo>
                <a:lnTo>
                  <a:pt x="21600" y="21600"/>
                </a:lnTo>
                <a:lnTo>
                  <a:pt x="21600" y="670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21431" tIns="21431" rIns="21431" bIns="21431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47" name="Shape">
            <a:extLst>
              <a:ext uri="{FF2B5EF4-FFF2-40B4-BE49-F238E27FC236}">
                <a16:creationId xmlns:a16="http://schemas.microsoft.com/office/drawing/2014/main" id="{B6D0601C-D47D-0C94-7B8E-3B2936402A09}"/>
              </a:ext>
            </a:extLst>
          </p:cNvPr>
          <p:cNvSpPr/>
          <p:nvPr/>
        </p:nvSpPr>
        <p:spPr>
          <a:xfrm>
            <a:off x="858741" y="2708035"/>
            <a:ext cx="2659680" cy="521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375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3375" y="0"/>
                </a:lnTo>
                <a:cubicBezTo>
                  <a:pt x="1519" y="0"/>
                  <a:pt x="0" y="4860"/>
                  <a:pt x="0" y="10800"/>
                </a:cubicBezTo>
                <a:lnTo>
                  <a:pt x="0" y="10800"/>
                </a:lnTo>
                <a:cubicBezTo>
                  <a:pt x="0" y="16740"/>
                  <a:pt x="1519" y="21600"/>
                  <a:pt x="3375" y="2160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21431" tIns="21431" rIns="21431" bIns="21431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48" name="Shape">
            <a:extLst>
              <a:ext uri="{FF2B5EF4-FFF2-40B4-BE49-F238E27FC236}">
                <a16:creationId xmlns:a16="http://schemas.microsoft.com/office/drawing/2014/main" id="{DB052B24-607C-9EB7-1815-716C847BCB8D}"/>
              </a:ext>
            </a:extLst>
          </p:cNvPr>
          <p:cNvSpPr/>
          <p:nvPr/>
        </p:nvSpPr>
        <p:spPr>
          <a:xfrm>
            <a:off x="3994817" y="2708698"/>
            <a:ext cx="433826" cy="756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897"/>
                </a:moveTo>
                <a:lnTo>
                  <a:pt x="0" y="21600"/>
                </a:lnTo>
                <a:lnTo>
                  <a:pt x="0" y="6703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lIns="21431" tIns="21431" rIns="21431" bIns="21431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49" name="Shape">
            <a:extLst>
              <a:ext uri="{FF2B5EF4-FFF2-40B4-BE49-F238E27FC236}">
                <a16:creationId xmlns:a16="http://schemas.microsoft.com/office/drawing/2014/main" id="{10928BA6-84A5-282A-5577-92891FD6DBC9}"/>
              </a:ext>
            </a:extLst>
          </p:cNvPr>
          <p:cNvSpPr/>
          <p:nvPr/>
        </p:nvSpPr>
        <p:spPr>
          <a:xfrm>
            <a:off x="3550177" y="2452667"/>
            <a:ext cx="867650" cy="466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10724"/>
                </a:lnTo>
                <a:lnTo>
                  <a:pt x="10800" y="21600"/>
                </a:lnTo>
                <a:lnTo>
                  <a:pt x="21600" y="10724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21431" tIns="21431" rIns="21431" bIns="21431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50" name="Shape">
            <a:extLst>
              <a:ext uri="{FF2B5EF4-FFF2-40B4-BE49-F238E27FC236}">
                <a16:creationId xmlns:a16="http://schemas.microsoft.com/office/drawing/2014/main" id="{08F008C8-73FC-EDCA-A09A-B609621A7C5D}"/>
              </a:ext>
            </a:extLst>
          </p:cNvPr>
          <p:cNvSpPr/>
          <p:nvPr/>
        </p:nvSpPr>
        <p:spPr>
          <a:xfrm>
            <a:off x="3081895" y="1904178"/>
            <a:ext cx="433826" cy="756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897"/>
                </a:moveTo>
                <a:lnTo>
                  <a:pt x="21600" y="21600"/>
                </a:lnTo>
                <a:lnTo>
                  <a:pt x="21600" y="66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21431" tIns="21431" rIns="21431" bIns="21431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51" name="Shape">
            <a:extLst>
              <a:ext uri="{FF2B5EF4-FFF2-40B4-BE49-F238E27FC236}">
                <a16:creationId xmlns:a16="http://schemas.microsoft.com/office/drawing/2014/main" id="{48A24276-3DDF-D2B1-7EEF-468A69A7EAD1}"/>
              </a:ext>
            </a:extLst>
          </p:cNvPr>
          <p:cNvSpPr/>
          <p:nvPr/>
        </p:nvSpPr>
        <p:spPr>
          <a:xfrm>
            <a:off x="858742" y="1901475"/>
            <a:ext cx="2203024" cy="521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375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3375" y="0"/>
                </a:lnTo>
                <a:cubicBezTo>
                  <a:pt x="1519" y="0"/>
                  <a:pt x="0" y="4860"/>
                  <a:pt x="0" y="10800"/>
                </a:cubicBezTo>
                <a:lnTo>
                  <a:pt x="0" y="10800"/>
                </a:lnTo>
                <a:cubicBezTo>
                  <a:pt x="0" y="16740"/>
                  <a:pt x="1477" y="21600"/>
                  <a:pt x="3375" y="2160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21431" tIns="21431" rIns="21431" bIns="21431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52" name="Shape">
            <a:extLst>
              <a:ext uri="{FF2B5EF4-FFF2-40B4-BE49-F238E27FC236}">
                <a16:creationId xmlns:a16="http://schemas.microsoft.com/office/drawing/2014/main" id="{7449F7CF-1C93-D210-CF8B-7967FCAE7E6E}"/>
              </a:ext>
            </a:extLst>
          </p:cNvPr>
          <p:cNvSpPr/>
          <p:nvPr/>
        </p:nvSpPr>
        <p:spPr>
          <a:xfrm>
            <a:off x="3537907" y="1904178"/>
            <a:ext cx="433826" cy="756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897"/>
                </a:moveTo>
                <a:lnTo>
                  <a:pt x="0" y="21600"/>
                </a:lnTo>
                <a:lnTo>
                  <a:pt x="0" y="661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21431" tIns="21431" rIns="21431" bIns="21431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53" name="Shape">
            <a:extLst>
              <a:ext uri="{FF2B5EF4-FFF2-40B4-BE49-F238E27FC236}">
                <a16:creationId xmlns:a16="http://schemas.microsoft.com/office/drawing/2014/main" id="{1D8BC81E-3586-0AAA-5460-3DF7622D6A8C}"/>
              </a:ext>
            </a:extLst>
          </p:cNvPr>
          <p:cNvSpPr/>
          <p:nvPr/>
        </p:nvSpPr>
        <p:spPr>
          <a:xfrm>
            <a:off x="3092989" y="1651723"/>
            <a:ext cx="867650" cy="466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10724"/>
                </a:lnTo>
                <a:lnTo>
                  <a:pt x="10800" y="21600"/>
                </a:lnTo>
                <a:lnTo>
                  <a:pt x="21600" y="10724"/>
                </a:lnTo>
                <a:close/>
              </a:path>
            </a:pathLst>
          </a:custGeom>
          <a:solidFill>
            <a:schemeClr val="accent6">
              <a:lumMod val="85000"/>
            </a:schemeClr>
          </a:solidFill>
          <a:ln w="12700">
            <a:miter lim="400000"/>
          </a:ln>
        </p:spPr>
        <p:txBody>
          <a:bodyPr lIns="21431" tIns="21431" rIns="21431" bIns="21431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54" name="Shape">
            <a:extLst>
              <a:ext uri="{FF2B5EF4-FFF2-40B4-BE49-F238E27FC236}">
                <a16:creationId xmlns:a16="http://schemas.microsoft.com/office/drawing/2014/main" id="{B24B9749-D0FB-40B6-1F2E-40CC0E31D924}"/>
              </a:ext>
            </a:extLst>
          </p:cNvPr>
          <p:cNvSpPr/>
          <p:nvPr/>
        </p:nvSpPr>
        <p:spPr>
          <a:xfrm>
            <a:off x="4914484" y="2708698"/>
            <a:ext cx="433826" cy="756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897"/>
                </a:moveTo>
                <a:lnTo>
                  <a:pt x="0" y="21600"/>
                </a:lnTo>
                <a:lnTo>
                  <a:pt x="0" y="6703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lIns="21431" tIns="21431" rIns="21431" bIns="21431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55" name="Shape">
            <a:extLst>
              <a:ext uri="{FF2B5EF4-FFF2-40B4-BE49-F238E27FC236}">
                <a16:creationId xmlns:a16="http://schemas.microsoft.com/office/drawing/2014/main" id="{67B9C6C6-E92E-1A8A-0FE0-3A683E3B55E6}"/>
              </a:ext>
            </a:extLst>
          </p:cNvPr>
          <p:cNvSpPr/>
          <p:nvPr/>
        </p:nvSpPr>
        <p:spPr>
          <a:xfrm>
            <a:off x="5371138" y="2708035"/>
            <a:ext cx="2604020" cy="521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25" y="21600"/>
                </a:moveTo>
                <a:lnTo>
                  <a:pt x="0" y="21600"/>
                </a:lnTo>
                <a:lnTo>
                  <a:pt x="0" y="0"/>
                </a:lnTo>
                <a:lnTo>
                  <a:pt x="18225" y="0"/>
                </a:lnTo>
                <a:cubicBezTo>
                  <a:pt x="20081" y="0"/>
                  <a:pt x="21600" y="4860"/>
                  <a:pt x="21600" y="10800"/>
                </a:cubicBezTo>
                <a:lnTo>
                  <a:pt x="21600" y="10800"/>
                </a:lnTo>
                <a:cubicBezTo>
                  <a:pt x="21600" y="16740"/>
                  <a:pt x="20081" y="21600"/>
                  <a:pt x="18225" y="2160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lIns="21431" tIns="21431" rIns="21431" bIns="21431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56" name="Shape">
            <a:extLst>
              <a:ext uri="{FF2B5EF4-FFF2-40B4-BE49-F238E27FC236}">
                <a16:creationId xmlns:a16="http://schemas.microsoft.com/office/drawing/2014/main" id="{3DF747AE-F443-CFA3-D464-D0FA0F0CBFC9}"/>
              </a:ext>
            </a:extLst>
          </p:cNvPr>
          <p:cNvSpPr/>
          <p:nvPr/>
        </p:nvSpPr>
        <p:spPr>
          <a:xfrm>
            <a:off x="4454735" y="2708698"/>
            <a:ext cx="437088" cy="756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897"/>
                </a:moveTo>
                <a:lnTo>
                  <a:pt x="21600" y="21600"/>
                </a:lnTo>
                <a:lnTo>
                  <a:pt x="21600" y="670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21431" tIns="21431" rIns="21431" bIns="21431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57" name="Shape">
            <a:extLst>
              <a:ext uri="{FF2B5EF4-FFF2-40B4-BE49-F238E27FC236}">
                <a16:creationId xmlns:a16="http://schemas.microsoft.com/office/drawing/2014/main" id="{8B2E5027-B485-60BE-B59C-F472ABEC1556}"/>
              </a:ext>
            </a:extLst>
          </p:cNvPr>
          <p:cNvSpPr/>
          <p:nvPr/>
        </p:nvSpPr>
        <p:spPr>
          <a:xfrm>
            <a:off x="4467697" y="2452667"/>
            <a:ext cx="870914" cy="466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40" y="0"/>
                </a:moveTo>
                <a:lnTo>
                  <a:pt x="21600" y="10724"/>
                </a:lnTo>
                <a:lnTo>
                  <a:pt x="10840" y="21600"/>
                </a:lnTo>
                <a:lnTo>
                  <a:pt x="0" y="10724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21431" tIns="21431" rIns="21431" bIns="21431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58" name="Shape">
            <a:extLst>
              <a:ext uri="{FF2B5EF4-FFF2-40B4-BE49-F238E27FC236}">
                <a16:creationId xmlns:a16="http://schemas.microsoft.com/office/drawing/2014/main" id="{993425B5-B942-71E2-DE44-636B8C976B4F}"/>
              </a:ext>
            </a:extLst>
          </p:cNvPr>
          <p:cNvSpPr/>
          <p:nvPr/>
        </p:nvSpPr>
        <p:spPr>
          <a:xfrm>
            <a:off x="5371059" y="1904178"/>
            <a:ext cx="433826" cy="756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897"/>
                </a:moveTo>
                <a:lnTo>
                  <a:pt x="0" y="21600"/>
                </a:lnTo>
                <a:lnTo>
                  <a:pt x="0" y="661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21431" tIns="21431" rIns="21431" bIns="21431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59" name="Shape">
            <a:extLst>
              <a:ext uri="{FF2B5EF4-FFF2-40B4-BE49-F238E27FC236}">
                <a16:creationId xmlns:a16="http://schemas.microsoft.com/office/drawing/2014/main" id="{4F3D5032-994E-C185-BEDF-977FADC9B8DE}"/>
              </a:ext>
            </a:extLst>
          </p:cNvPr>
          <p:cNvSpPr/>
          <p:nvPr/>
        </p:nvSpPr>
        <p:spPr>
          <a:xfrm>
            <a:off x="5827794" y="1901475"/>
            <a:ext cx="2147364" cy="521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25" y="21600"/>
                </a:moveTo>
                <a:lnTo>
                  <a:pt x="0" y="21600"/>
                </a:lnTo>
                <a:lnTo>
                  <a:pt x="0" y="0"/>
                </a:lnTo>
                <a:lnTo>
                  <a:pt x="18225" y="0"/>
                </a:lnTo>
                <a:cubicBezTo>
                  <a:pt x="20081" y="0"/>
                  <a:pt x="21600" y="4860"/>
                  <a:pt x="21600" y="10800"/>
                </a:cubicBezTo>
                <a:lnTo>
                  <a:pt x="21600" y="10800"/>
                </a:lnTo>
                <a:cubicBezTo>
                  <a:pt x="21600" y="16740"/>
                  <a:pt x="20081" y="21600"/>
                  <a:pt x="18225" y="2160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21431" tIns="21431" rIns="21431" bIns="21431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60" name="Shape">
            <a:extLst>
              <a:ext uri="{FF2B5EF4-FFF2-40B4-BE49-F238E27FC236}">
                <a16:creationId xmlns:a16="http://schemas.microsoft.com/office/drawing/2014/main" id="{27BA124B-11BE-3015-76B5-B7E75CA0188B}"/>
              </a:ext>
            </a:extLst>
          </p:cNvPr>
          <p:cNvSpPr/>
          <p:nvPr/>
        </p:nvSpPr>
        <p:spPr>
          <a:xfrm>
            <a:off x="4914325" y="1904178"/>
            <a:ext cx="433826" cy="756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897"/>
                </a:moveTo>
                <a:lnTo>
                  <a:pt x="21600" y="21600"/>
                </a:lnTo>
                <a:lnTo>
                  <a:pt x="21600" y="66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21431" tIns="21431" rIns="21431" bIns="21431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61" name="Shape">
            <a:extLst>
              <a:ext uri="{FF2B5EF4-FFF2-40B4-BE49-F238E27FC236}">
                <a16:creationId xmlns:a16="http://schemas.microsoft.com/office/drawing/2014/main" id="{BFC2B72E-D333-5C38-E2FA-B78C2C85D4CB}"/>
              </a:ext>
            </a:extLst>
          </p:cNvPr>
          <p:cNvSpPr/>
          <p:nvPr/>
        </p:nvSpPr>
        <p:spPr>
          <a:xfrm>
            <a:off x="4925780" y="1651723"/>
            <a:ext cx="867650" cy="466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10724"/>
                </a:lnTo>
                <a:lnTo>
                  <a:pt x="10800" y="21600"/>
                </a:lnTo>
                <a:lnTo>
                  <a:pt x="0" y="10724"/>
                </a:lnTo>
                <a:close/>
              </a:path>
            </a:pathLst>
          </a:custGeom>
          <a:solidFill>
            <a:schemeClr val="accent6">
              <a:lumMod val="85000"/>
            </a:schemeClr>
          </a:solidFill>
          <a:ln w="12700">
            <a:miter lim="400000"/>
          </a:ln>
        </p:spPr>
        <p:txBody>
          <a:bodyPr lIns="21431" tIns="21431" rIns="21431" bIns="21431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A80FF6D-20B9-C06B-E780-C7AE68015E7E}"/>
              </a:ext>
            </a:extLst>
          </p:cNvPr>
          <p:cNvSpPr/>
          <p:nvPr/>
        </p:nvSpPr>
        <p:spPr>
          <a:xfrm>
            <a:off x="3612471" y="2158886"/>
            <a:ext cx="284701" cy="247334"/>
          </a:xfrm>
          <a:custGeom>
            <a:avLst/>
            <a:gdLst>
              <a:gd name="connsiteX0" fmla="*/ 0 w 454882"/>
              <a:gd name="connsiteY0" fmla="*/ 213226 h 395179"/>
              <a:gd name="connsiteX1" fmla="*/ 193325 w 454882"/>
              <a:gd name="connsiteY1" fmla="*/ 213226 h 395179"/>
              <a:gd name="connsiteX2" fmla="*/ 193325 w 454882"/>
              <a:gd name="connsiteY2" fmla="*/ 224598 h 395179"/>
              <a:gd name="connsiteX3" fmla="*/ 216069 w 454882"/>
              <a:gd name="connsiteY3" fmla="*/ 247342 h 395179"/>
              <a:gd name="connsiteX4" fmla="*/ 238813 w 454882"/>
              <a:gd name="connsiteY4" fmla="*/ 247342 h 395179"/>
              <a:gd name="connsiteX5" fmla="*/ 261557 w 454882"/>
              <a:gd name="connsiteY5" fmla="*/ 224598 h 395179"/>
              <a:gd name="connsiteX6" fmla="*/ 261557 w 454882"/>
              <a:gd name="connsiteY6" fmla="*/ 213226 h 395179"/>
              <a:gd name="connsiteX7" fmla="*/ 454882 w 454882"/>
              <a:gd name="connsiteY7" fmla="*/ 213226 h 395179"/>
              <a:gd name="connsiteX8" fmla="*/ 454882 w 454882"/>
              <a:gd name="connsiteY8" fmla="*/ 372435 h 395179"/>
              <a:gd name="connsiteX9" fmla="*/ 432138 w 454882"/>
              <a:gd name="connsiteY9" fmla="*/ 395179 h 395179"/>
              <a:gd name="connsiteX10" fmla="*/ 22744 w 454882"/>
              <a:gd name="connsiteY10" fmla="*/ 395179 h 395179"/>
              <a:gd name="connsiteX11" fmla="*/ 0 w 454882"/>
              <a:gd name="connsiteY11" fmla="*/ 372435 h 395179"/>
              <a:gd name="connsiteX12" fmla="*/ 176267 w 454882"/>
              <a:gd name="connsiteY12" fmla="*/ 34116 h 395179"/>
              <a:gd name="connsiteX13" fmla="*/ 170581 w 454882"/>
              <a:gd name="connsiteY13" fmla="*/ 39802 h 395179"/>
              <a:gd name="connsiteX14" fmla="*/ 170581 w 454882"/>
              <a:gd name="connsiteY14" fmla="*/ 76761 h 395179"/>
              <a:gd name="connsiteX15" fmla="*/ 284301 w 454882"/>
              <a:gd name="connsiteY15" fmla="*/ 76761 h 395179"/>
              <a:gd name="connsiteX16" fmla="*/ 284301 w 454882"/>
              <a:gd name="connsiteY16" fmla="*/ 39802 h 395179"/>
              <a:gd name="connsiteX17" fmla="*/ 278615 w 454882"/>
              <a:gd name="connsiteY17" fmla="*/ 34116 h 395179"/>
              <a:gd name="connsiteX18" fmla="*/ 176267 w 454882"/>
              <a:gd name="connsiteY18" fmla="*/ 0 h 395179"/>
              <a:gd name="connsiteX19" fmla="*/ 278615 w 454882"/>
              <a:gd name="connsiteY19" fmla="*/ 0 h 395179"/>
              <a:gd name="connsiteX20" fmla="*/ 318417 w 454882"/>
              <a:gd name="connsiteY20" fmla="*/ 39802 h 395179"/>
              <a:gd name="connsiteX21" fmla="*/ 318417 w 454882"/>
              <a:gd name="connsiteY21" fmla="*/ 76761 h 395179"/>
              <a:gd name="connsiteX22" fmla="*/ 432138 w 454882"/>
              <a:gd name="connsiteY22" fmla="*/ 76761 h 395179"/>
              <a:gd name="connsiteX23" fmla="*/ 454882 w 454882"/>
              <a:gd name="connsiteY23" fmla="*/ 99505 h 395179"/>
              <a:gd name="connsiteX24" fmla="*/ 454882 w 454882"/>
              <a:gd name="connsiteY24" fmla="*/ 190482 h 395179"/>
              <a:gd name="connsiteX25" fmla="*/ 261557 w 454882"/>
              <a:gd name="connsiteY25" fmla="*/ 190482 h 395179"/>
              <a:gd name="connsiteX26" fmla="*/ 261557 w 454882"/>
              <a:gd name="connsiteY26" fmla="*/ 179110 h 395179"/>
              <a:gd name="connsiteX27" fmla="*/ 193325 w 454882"/>
              <a:gd name="connsiteY27" fmla="*/ 179110 h 395179"/>
              <a:gd name="connsiteX28" fmla="*/ 193325 w 454882"/>
              <a:gd name="connsiteY28" fmla="*/ 190482 h 395179"/>
              <a:gd name="connsiteX29" fmla="*/ 0 w 454882"/>
              <a:gd name="connsiteY29" fmla="*/ 190482 h 395179"/>
              <a:gd name="connsiteX30" fmla="*/ 0 w 454882"/>
              <a:gd name="connsiteY30" fmla="*/ 99505 h 395179"/>
              <a:gd name="connsiteX31" fmla="*/ 22744 w 454882"/>
              <a:gd name="connsiteY31" fmla="*/ 76761 h 395179"/>
              <a:gd name="connsiteX32" fmla="*/ 136465 w 454882"/>
              <a:gd name="connsiteY32" fmla="*/ 76761 h 395179"/>
              <a:gd name="connsiteX33" fmla="*/ 136465 w 454882"/>
              <a:gd name="connsiteY33" fmla="*/ 39802 h 395179"/>
              <a:gd name="connsiteX34" fmla="*/ 176267 w 454882"/>
              <a:gd name="connsiteY34" fmla="*/ 0 h 39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54882" h="395179">
                <a:moveTo>
                  <a:pt x="0" y="213226"/>
                </a:moveTo>
                <a:lnTo>
                  <a:pt x="193325" y="213226"/>
                </a:lnTo>
                <a:lnTo>
                  <a:pt x="193325" y="224598"/>
                </a:lnTo>
                <a:cubicBezTo>
                  <a:pt x="193325" y="237107"/>
                  <a:pt x="203560" y="247342"/>
                  <a:pt x="216069" y="247342"/>
                </a:cubicBezTo>
                <a:lnTo>
                  <a:pt x="238813" y="247342"/>
                </a:lnTo>
                <a:cubicBezTo>
                  <a:pt x="251322" y="247342"/>
                  <a:pt x="261557" y="237107"/>
                  <a:pt x="261557" y="224598"/>
                </a:cubicBezTo>
                <a:lnTo>
                  <a:pt x="261557" y="213226"/>
                </a:lnTo>
                <a:lnTo>
                  <a:pt x="454882" y="213226"/>
                </a:lnTo>
                <a:lnTo>
                  <a:pt x="454882" y="372435"/>
                </a:lnTo>
                <a:cubicBezTo>
                  <a:pt x="454882" y="384944"/>
                  <a:pt x="444647" y="395179"/>
                  <a:pt x="432138" y="395179"/>
                </a:cubicBezTo>
                <a:lnTo>
                  <a:pt x="22744" y="395179"/>
                </a:lnTo>
                <a:cubicBezTo>
                  <a:pt x="10235" y="395179"/>
                  <a:pt x="0" y="384944"/>
                  <a:pt x="0" y="372435"/>
                </a:cubicBezTo>
                <a:close/>
                <a:moveTo>
                  <a:pt x="176267" y="34116"/>
                </a:moveTo>
                <a:cubicBezTo>
                  <a:pt x="172855" y="34116"/>
                  <a:pt x="170581" y="36391"/>
                  <a:pt x="170581" y="39802"/>
                </a:cubicBezTo>
                <a:lnTo>
                  <a:pt x="170581" y="76761"/>
                </a:lnTo>
                <a:lnTo>
                  <a:pt x="284301" y="76761"/>
                </a:lnTo>
                <a:lnTo>
                  <a:pt x="284301" y="39802"/>
                </a:lnTo>
                <a:cubicBezTo>
                  <a:pt x="284301" y="36391"/>
                  <a:pt x="282027" y="34116"/>
                  <a:pt x="278615" y="34116"/>
                </a:cubicBezTo>
                <a:close/>
                <a:moveTo>
                  <a:pt x="176267" y="0"/>
                </a:moveTo>
                <a:lnTo>
                  <a:pt x="278615" y="0"/>
                </a:lnTo>
                <a:cubicBezTo>
                  <a:pt x="300791" y="0"/>
                  <a:pt x="318417" y="17627"/>
                  <a:pt x="318417" y="39802"/>
                </a:cubicBezTo>
                <a:lnTo>
                  <a:pt x="318417" y="76761"/>
                </a:lnTo>
                <a:lnTo>
                  <a:pt x="432138" y="76761"/>
                </a:lnTo>
                <a:cubicBezTo>
                  <a:pt x="444647" y="76761"/>
                  <a:pt x="454882" y="86996"/>
                  <a:pt x="454882" y="99505"/>
                </a:cubicBezTo>
                <a:lnTo>
                  <a:pt x="454882" y="190482"/>
                </a:lnTo>
                <a:lnTo>
                  <a:pt x="261557" y="190482"/>
                </a:lnTo>
                <a:lnTo>
                  <a:pt x="261557" y="179110"/>
                </a:lnTo>
                <a:lnTo>
                  <a:pt x="193325" y="179110"/>
                </a:lnTo>
                <a:lnTo>
                  <a:pt x="193325" y="190482"/>
                </a:lnTo>
                <a:lnTo>
                  <a:pt x="0" y="190482"/>
                </a:lnTo>
                <a:lnTo>
                  <a:pt x="0" y="99505"/>
                </a:lnTo>
                <a:cubicBezTo>
                  <a:pt x="0" y="86996"/>
                  <a:pt x="10235" y="76761"/>
                  <a:pt x="22744" y="76761"/>
                </a:cubicBezTo>
                <a:lnTo>
                  <a:pt x="136465" y="76761"/>
                </a:lnTo>
                <a:lnTo>
                  <a:pt x="136465" y="39802"/>
                </a:lnTo>
                <a:cubicBezTo>
                  <a:pt x="136465" y="17627"/>
                  <a:pt x="154091" y="0"/>
                  <a:pt x="17626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5655" cap="flat">
            <a:noFill/>
            <a:prstDash val="solid"/>
            <a:miter/>
          </a:ln>
          <a:scene3d>
            <a:camera prst="isometricRightUp"/>
            <a:lightRig rig="contrasting" dir="t"/>
          </a:scene3d>
          <a:sp3d extrusionH="95250">
            <a:extrusionClr>
              <a:schemeClr val="accent3">
                <a:lumMod val="50000"/>
              </a:schemeClr>
            </a:extrusionClr>
          </a:sp3d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2EE33BD-8316-C266-BC02-EB58FC7A39FC}"/>
              </a:ext>
            </a:extLst>
          </p:cNvPr>
          <p:cNvSpPr/>
          <p:nvPr/>
        </p:nvSpPr>
        <p:spPr>
          <a:xfrm>
            <a:off x="5460535" y="2140203"/>
            <a:ext cx="259112" cy="284700"/>
          </a:xfrm>
          <a:custGeom>
            <a:avLst/>
            <a:gdLst>
              <a:gd name="connsiteX0" fmla="*/ 206459 w 413999"/>
              <a:gd name="connsiteY0" fmla="*/ 366634 h 454881"/>
              <a:gd name="connsiteX1" fmla="*/ 242850 w 413999"/>
              <a:gd name="connsiteY1" fmla="*/ 372320 h 454881"/>
              <a:gd name="connsiteX2" fmla="*/ 286121 w 413999"/>
              <a:gd name="connsiteY2" fmla="*/ 392960 h 454881"/>
              <a:gd name="connsiteX3" fmla="*/ 294991 w 413999"/>
              <a:gd name="connsiteY3" fmla="*/ 410644 h 454881"/>
              <a:gd name="connsiteX4" fmla="*/ 294991 w 413999"/>
              <a:gd name="connsiteY4" fmla="*/ 454881 h 454881"/>
              <a:gd name="connsiteX5" fmla="*/ 117985 w 413999"/>
              <a:gd name="connsiteY5" fmla="*/ 454881 h 454881"/>
              <a:gd name="connsiteX6" fmla="*/ 117985 w 413999"/>
              <a:gd name="connsiteY6" fmla="*/ 410644 h 454881"/>
              <a:gd name="connsiteX7" fmla="*/ 126855 w 413999"/>
              <a:gd name="connsiteY7" fmla="*/ 392960 h 454881"/>
              <a:gd name="connsiteX8" fmla="*/ 170126 w 413999"/>
              <a:gd name="connsiteY8" fmla="*/ 372320 h 454881"/>
              <a:gd name="connsiteX9" fmla="*/ 206459 w 413999"/>
              <a:gd name="connsiteY9" fmla="*/ 366634 h 454881"/>
              <a:gd name="connsiteX10" fmla="*/ 324445 w 413999"/>
              <a:gd name="connsiteY10" fmla="*/ 332177 h 454881"/>
              <a:gd name="connsiteX11" fmla="*/ 360835 w 413999"/>
              <a:gd name="connsiteY11" fmla="*/ 337863 h 454881"/>
              <a:gd name="connsiteX12" fmla="*/ 404106 w 413999"/>
              <a:gd name="connsiteY12" fmla="*/ 358504 h 454881"/>
              <a:gd name="connsiteX13" fmla="*/ 412919 w 413999"/>
              <a:gd name="connsiteY13" fmla="*/ 376244 h 454881"/>
              <a:gd name="connsiteX14" fmla="*/ 412919 w 413999"/>
              <a:gd name="connsiteY14" fmla="*/ 420766 h 454881"/>
              <a:gd name="connsiteX15" fmla="*/ 314835 w 413999"/>
              <a:gd name="connsiteY15" fmla="*/ 420766 h 454881"/>
              <a:gd name="connsiteX16" fmla="*/ 314835 w 413999"/>
              <a:gd name="connsiteY16" fmla="*/ 410644 h 454881"/>
              <a:gd name="connsiteX17" fmla="*/ 298232 w 413999"/>
              <a:gd name="connsiteY17" fmla="*/ 377267 h 454881"/>
              <a:gd name="connsiteX18" fmla="*/ 252744 w 413999"/>
              <a:gd name="connsiteY18" fmla="*/ 354523 h 454881"/>
              <a:gd name="connsiteX19" fmla="*/ 254791 w 413999"/>
              <a:gd name="connsiteY19" fmla="*/ 352192 h 454881"/>
              <a:gd name="connsiteX20" fmla="*/ 288111 w 413999"/>
              <a:gd name="connsiteY20" fmla="*/ 337863 h 454881"/>
              <a:gd name="connsiteX21" fmla="*/ 324445 w 413999"/>
              <a:gd name="connsiteY21" fmla="*/ 332177 h 454881"/>
              <a:gd name="connsiteX22" fmla="*/ 88531 w 413999"/>
              <a:gd name="connsiteY22" fmla="*/ 332177 h 454881"/>
              <a:gd name="connsiteX23" fmla="*/ 124865 w 413999"/>
              <a:gd name="connsiteY23" fmla="*/ 337863 h 454881"/>
              <a:gd name="connsiteX24" fmla="*/ 157162 w 413999"/>
              <a:gd name="connsiteY24" fmla="*/ 350884 h 454881"/>
              <a:gd name="connsiteX25" fmla="*/ 160403 w 413999"/>
              <a:gd name="connsiteY25" fmla="*/ 354580 h 454881"/>
              <a:gd name="connsiteX26" fmla="*/ 115654 w 413999"/>
              <a:gd name="connsiteY26" fmla="*/ 376756 h 454881"/>
              <a:gd name="connsiteX27" fmla="*/ 114914 w 413999"/>
              <a:gd name="connsiteY27" fmla="*/ 377268 h 454881"/>
              <a:gd name="connsiteX28" fmla="*/ 114289 w 413999"/>
              <a:gd name="connsiteY28" fmla="*/ 377836 h 454881"/>
              <a:gd name="connsiteX29" fmla="*/ 98311 w 413999"/>
              <a:gd name="connsiteY29" fmla="*/ 410644 h 454881"/>
              <a:gd name="connsiteX30" fmla="*/ 98311 w 413999"/>
              <a:gd name="connsiteY30" fmla="*/ 420766 h 454881"/>
              <a:gd name="connsiteX31" fmla="*/ 0 w 413999"/>
              <a:gd name="connsiteY31" fmla="*/ 420766 h 454881"/>
              <a:gd name="connsiteX32" fmla="*/ 0 w 413999"/>
              <a:gd name="connsiteY32" fmla="*/ 376244 h 454881"/>
              <a:gd name="connsiteX33" fmla="*/ 8870 w 413999"/>
              <a:gd name="connsiteY33" fmla="*/ 358504 h 454881"/>
              <a:gd name="connsiteX34" fmla="*/ 52141 w 413999"/>
              <a:gd name="connsiteY34" fmla="*/ 337863 h 454881"/>
              <a:gd name="connsiteX35" fmla="*/ 88531 w 413999"/>
              <a:gd name="connsiteY35" fmla="*/ 332177 h 454881"/>
              <a:gd name="connsiteX36" fmla="*/ 206459 w 413999"/>
              <a:gd name="connsiteY36" fmla="*/ 266105 h 454881"/>
              <a:gd name="connsiteX37" fmla="*/ 250696 w 413999"/>
              <a:gd name="connsiteY37" fmla="*/ 310342 h 454881"/>
              <a:gd name="connsiteX38" fmla="*/ 206459 w 413999"/>
              <a:gd name="connsiteY38" fmla="*/ 354579 h 454881"/>
              <a:gd name="connsiteX39" fmla="*/ 162222 w 413999"/>
              <a:gd name="connsiteY39" fmla="*/ 310342 h 454881"/>
              <a:gd name="connsiteX40" fmla="*/ 206459 w 413999"/>
              <a:gd name="connsiteY40" fmla="*/ 266105 h 454881"/>
              <a:gd name="connsiteX41" fmla="*/ 324444 w 413999"/>
              <a:gd name="connsiteY41" fmla="*/ 231705 h 454881"/>
              <a:gd name="connsiteX42" fmla="*/ 368681 w 413999"/>
              <a:gd name="connsiteY42" fmla="*/ 275942 h 454881"/>
              <a:gd name="connsiteX43" fmla="*/ 324444 w 413999"/>
              <a:gd name="connsiteY43" fmla="*/ 320179 h 454881"/>
              <a:gd name="connsiteX44" fmla="*/ 280207 w 413999"/>
              <a:gd name="connsiteY44" fmla="*/ 275942 h 454881"/>
              <a:gd name="connsiteX45" fmla="*/ 324444 w 413999"/>
              <a:gd name="connsiteY45" fmla="*/ 231705 h 454881"/>
              <a:gd name="connsiteX46" fmla="*/ 88531 w 413999"/>
              <a:gd name="connsiteY46" fmla="*/ 231705 h 454881"/>
              <a:gd name="connsiteX47" fmla="*/ 132768 w 413999"/>
              <a:gd name="connsiteY47" fmla="*/ 275942 h 454881"/>
              <a:gd name="connsiteX48" fmla="*/ 88531 w 413999"/>
              <a:gd name="connsiteY48" fmla="*/ 320179 h 454881"/>
              <a:gd name="connsiteX49" fmla="*/ 44294 w 413999"/>
              <a:gd name="connsiteY49" fmla="*/ 275942 h 454881"/>
              <a:gd name="connsiteX50" fmla="*/ 88531 w 413999"/>
              <a:gd name="connsiteY50" fmla="*/ 231705 h 454881"/>
              <a:gd name="connsiteX51" fmla="*/ 57201 w 413999"/>
              <a:gd name="connsiteY51" fmla="*/ 108034 h 454881"/>
              <a:gd name="connsiteX52" fmla="*/ 57201 w 413999"/>
              <a:gd name="connsiteY52" fmla="*/ 119406 h 454881"/>
              <a:gd name="connsiteX53" fmla="*/ 266162 w 413999"/>
              <a:gd name="connsiteY53" fmla="*/ 119406 h 454881"/>
              <a:gd name="connsiteX54" fmla="*/ 266162 w 413999"/>
              <a:gd name="connsiteY54" fmla="*/ 108034 h 454881"/>
              <a:gd name="connsiteX55" fmla="*/ 57201 w 413999"/>
              <a:gd name="connsiteY55" fmla="*/ 79604 h 454881"/>
              <a:gd name="connsiteX56" fmla="*/ 57201 w 413999"/>
              <a:gd name="connsiteY56" fmla="*/ 90976 h 454881"/>
              <a:gd name="connsiteX57" fmla="*/ 357139 w 413999"/>
              <a:gd name="connsiteY57" fmla="*/ 90976 h 454881"/>
              <a:gd name="connsiteX58" fmla="*/ 357139 w 413999"/>
              <a:gd name="connsiteY58" fmla="*/ 79604 h 454881"/>
              <a:gd name="connsiteX59" fmla="*/ 57201 w 413999"/>
              <a:gd name="connsiteY59" fmla="*/ 51174 h 454881"/>
              <a:gd name="connsiteX60" fmla="*/ 57201 w 413999"/>
              <a:gd name="connsiteY60" fmla="*/ 62546 h 454881"/>
              <a:gd name="connsiteX61" fmla="*/ 323023 w 413999"/>
              <a:gd name="connsiteY61" fmla="*/ 62546 h 454881"/>
              <a:gd name="connsiteX62" fmla="*/ 323023 w 413999"/>
              <a:gd name="connsiteY62" fmla="*/ 51174 h 454881"/>
              <a:gd name="connsiteX63" fmla="*/ 23085 w 413999"/>
              <a:gd name="connsiteY63" fmla="*/ 0 h 454881"/>
              <a:gd name="connsiteX64" fmla="*/ 391255 w 413999"/>
              <a:gd name="connsiteY64" fmla="*/ 0 h 454881"/>
              <a:gd name="connsiteX65" fmla="*/ 413999 w 413999"/>
              <a:gd name="connsiteY65" fmla="*/ 22744 h 454881"/>
              <a:gd name="connsiteX66" fmla="*/ 413999 w 413999"/>
              <a:gd name="connsiteY66" fmla="*/ 147837 h 454881"/>
              <a:gd name="connsiteX67" fmla="*/ 391255 w 413999"/>
              <a:gd name="connsiteY67" fmla="*/ 170581 h 454881"/>
              <a:gd name="connsiteX68" fmla="*/ 300279 w 413999"/>
              <a:gd name="connsiteY68" fmla="*/ 170581 h 454881"/>
              <a:gd name="connsiteX69" fmla="*/ 300279 w 413999"/>
              <a:gd name="connsiteY69" fmla="*/ 204697 h 454881"/>
              <a:gd name="connsiteX70" fmla="*/ 264457 w 413999"/>
              <a:gd name="connsiteY70" fmla="*/ 170581 h 454881"/>
              <a:gd name="connsiteX71" fmla="*/ 224086 w 413999"/>
              <a:gd name="connsiteY71" fmla="*/ 170581 h 454881"/>
              <a:gd name="connsiteX72" fmla="*/ 203616 w 413999"/>
              <a:gd name="connsiteY72" fmla="*/ 204697 h 454881"/>
              <a:gd name="connsiteX73" fmla="*/ 181441 w 413999"/>
              <a:gd name="connsiteY73" fmla="*/ 170581 h 454881"/>
              <a:gd name="connsiteX74" fmla="*/ 142776 w 413999"/>
              <a:gd name="connsiteY74" fmla="*/ 170581 h 454881"/>
              <a:gd name="connsiteX75" fmla="*/ 106954 w 413999"/>
              <a:gd name="connsiteY75" fmla="*/ 204697 h 454881"/>
              <a:gd name="connsiteX76" fmla="*/ 106954 w 413999"/>
              <a:gd name="connsiteY76" fmla="*/ 170581 h 454881"/>
              <a:gd name="connsiteX77" fmla="*/ 23085 w 413999"/>
              <a:gd name="connsiteY77" fmla="*/ 170581 h 454881"/>
              <a:gd name="connsiteX78" fmla="*/ 341 w 413999"/>
              <a:gd name="connsiteY78" fmla="*/ 147837 h 454881"/>
              <a:gd name="connsiteX79" fmla="*/ 341 w 413999"/>
              <a:gd name="connsiteY79" fmla="*/ 22744 h 454881"/>
              <a:gd name="connsiteX80" fmla="*/ 23085 w 413999"/>
              <a:gd name="connsiteY80" fmla="*/ 0 h 454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413999" h="454881">
                <a:moveTo>
                  <a:pt x="206459" y="366634"/>
                </a:moveTo>
                <a:cubicBezTo>
                  <a:pt x="218787" y="366923"/>
                  <a:pt x="231022" y="368836"/>
                  <a:pt x="242850" y="372320"/>
                </a:cubicBezTo>
                <a:cubicBezTo>
                  <a:pt x="258612" y="375945"/>
                  <a:pt x="273385" y="382991"/>
                  <a:pt x="286121" y="392960"/>
                </a:cubicBezTo>
                <a:cubicBezTo>
                  <a:pt x="291845" y="397004"/>
                  <a:pt x="295173" y="403638"/>
                  <a:pt x="294991" y="410644"/>
                </a:cubicBezTo>
                <a:lnTo>
                  <a:pt x="294991" y="454881"/>
                </a:lnTo>
                <a:lnTo>
                  <a:pt x="117985" y="454881"/>
                </a:lnTo>
                <a:lnTo>
                  <a:pt x="117985" y="410644"/>
                </a:lnTo>
                <a:cubicBezTo>
                  <a:pt x="118012" y="403686"/>
                  <a:pt x="121294" y="397142"/>
                  <a:pt x="126855" y="392960"/>
                </a:cubicBezTo>
                <a:cubicBezTo>
                  <a:pt x="139927" y="383546"/>
                  <a:pt x="154583" y="376555"/>
                  <a:pt x="170126" y="372320"/>
                </a:cubicBezTo>
                <a:cubicBezTo>
                  <a:pt x="181857" y="368500"/>
                  <a:pt x="194123" y="366581"/>
                  <a:pt x="206459" y="366634"/>
                </a:cubicBezTo>
                <a:close/>
                <a:moveTo>
                  <a:pt x="324445" y="332177"/>
                </a:moveTo>
                <a:cubicBezTo>
                  <a:pt x="336769" y="332495"/>
                  <a:pt x="349001" y="334406"/>
                  <a:pt x="360835" y="337863"/>
                </a:cubicBezTo>
                <a:cubicBezTo>
                  <a:pt x="376580" y="341537"/>
                  <a:pt x="391343" y="348578"/>
                  <a:pt x="404106" y="358504"/>
                </a:cubicBezTo>
                <a:cubicBezTo>
                  <a:pt x="409810" y="362584"/>
                  <a:pt x="413113" y="369233"/>
                  <a:pt x="412919" y="376244"/>
                </a:cubicBezTo>
                <a:lnTo>
                  <a:pt x="412919" y="420766"/>
                </a:lnTo>
                <a:lnTo>
                  <a:pt x="314835" y="420766"/>
                </a:lnTo>
                <a:lnTo>
                  <a:pt x="314835" y="410644"/>
                </a:lnTo>
                <a:cubicBezTo>
                  <a:pt x="315019" y="397490"/>
                  <a:pt x="308834" y="385057"/>
                  <a:pt x="298232" y="377267"/>
                </a:cubicBezTo>
                <a:cubicBezTo>
                  <a:pt x="284743" y="366720"/>
                  <a:pt x="269276" y="358986"/>
                  <a:pt x="252744" y="354523"/>
                </a:cubicBezTo>
                <a:lnTo>
                  <a:pt x="254791" y="352192"/>
                </a:lnTo>
                <a:cubicBezTo>
                  <a:pt x="265140" y="345818"/>
                  <a:pt x="276365" y="340991"/>
                  <a:pt x="288111" y="337863"/>
                </a:cubicBezTo>
                <a:cubicBezTo>
                  <a:pt x="299848" y="334068"/>
                  <a:pt x="312110" y="332149"/>
                  <a:pt x="324445" y="332177"/>
                </a:cubicBezTo>
                <a:close/>
                <a:moveTo>
                  <a:pt x="88531" y="332177"/>
                </a:moveTo>
                <a:cubicBezTo>
                  <a:pt x="100837" y="332500"/>
                  <a:pt x="113049" y="334411"/>
                  <a:pt x="124865" y="337863"/>
                </a:cubicBezTo>
                <a:cubicBezTo>
                  <a:pt x="136197" y="340639"/>
                  <a:pt x="147073" y="345024"/>
                  <a:pt x="157162" y="350884"/>
                </a:cubicBezTo>
                <a:cubicBezTo>
                  <a:pt x="158185" y="352135"/>
                  <a:pt x="159265" y="353386"/>
                  <a:pt x="160403" y="354580"/>
                </a:cubicBezTo>
                <a:cubicBezTo>
                  <a:pt x="144407" y="359558"/>
                  <a:pt x="129302" y="367043"/>
                  <a:pt x="115654" y="376756"/>
                </a:cubicBezTo>
                <a:lnTo>
                  <a:pt x="114914" y="377268"/>
                </a:lnTo>
                <a:lnTo>
                  <a:pt x="114289" y="377836"/>
                </a:lnTo>
                <a:cubicBezTo>
                  <a:pt x="104211" y="385741"/>
                  <a:pt x="98320" y="397836"/>
                  <a:pt x="98311" y="410644"/>
                </a:cubicBezTo>
                <a:lnTo>
                  <a:pt x="98311" y="420766"/>
                </a:lnTo>
                <a:lnTo>
                  <a:pt x="0" y="420766"/>
                </a:lnTo>
                <a:lnTo>
                  <a:pt x="0" y="376244"/>
                </a:lnTo>
                <a:cubicBezTo>
                  <a:pt x="87" y="369285"/>
                  <a:pt x="3355" y="362748"/>
                  <a:pt x="8870" y="358504"/>
                </a:cubicBezTo>
                <a:cubicBezTo>
                  <a:pt x="21969" y="349133"/>
                  <a:pt x="36616" y="342146"/>
                  <a:pt x="52141" y="337863"/>
                </a:cubicBezTo>
                <a:cubicBezTo>
                  <a:pt x="63896" y="334065"/>
                  <a:pt x="76177" y="332146"/>
                  <a:pt x="88531" y="332177"/>
                </a:cubicBezTo>
                <a:close/>
                <a:moveTo>
                  <a:pt x="206459" y="266105"/>
                </a:moveTo>
                <a:cubicBezTo>
                  <a:pt x="230891" y="266105"/>
                  <a:pt x="250696" y="285911"/>
                  <a:pt x="250696" y="310342"/>
                </a:cubicBezTo>
                <a:cubicBezTo>
                  <a:pt x="250696" y="334774"/>
                  <a:pt x="230891" y="354579"/>
                  <a:pt x="206459" y="354579"/>
                </a:cubicBezTo>
                <a:cubicBezTo>
                  <a:pt x="182028" y="354579"/>
                  <a:pt x="162222" y="334774"/>
                  <a:pt x="162222" y="310342"/>
                </a:cubicBezTo>
                <a:cubicBezTo>
                  <a:pt x="162222" y="285911"/>
                  <a:pt x="182028" y="266105"/>
                  <a:pt x="206459" y="266105"/>
                </a:cubicBezTo>
                <a:close/>
                <a:moveTo>
                  <a:pt x="324444" y="231705"/>
                </a:moveTo>
                <a:cubicBezTo>
                  <a:pt x="348876" y="231705"/>
                  <a:pt x="368681" y="251511"/>
                  <a:pt x="368681" y="275942"/>
                </a:cubicBezTo>
                <a:cubicBezTo>
                  <a:pt x="368681" y="300374"/>
                  <a:pt x="348876" y="320179"/>
                  <a:pt x="324444" y="320179"/>
                </a:cubicBezTo>
                <a:cubicBezTo>
                  <a:pt x="300013" y="320179"/>
                  <a:pt x="280207" y="300374"/>
                  <a:pt x="280207" y="275942"/>
                </a:cubicBezTo>
                <a:cubicBezTo>
                  <a:pt x="280207" y="251511"/>
                  <a:pt x="300013" y="231705"/>
                  <a:pt x="324444" y="231705"/>
                </a:cubicBezTo>
                <a:close/>
                <a:moveTo>
                  <a:pt x="88531" y="231705"/>
                </a:moveTo>
                <a:cubicBezTo>
                  <a:pt x="112963" y="231705"/>
                  <a:pt x="132768" y="251511"/>
                  <a:pt x="132768" y="275942"/>
                </a:cubicBezTo>
                <a:cubicBezTo>
                  <a:pt x="132768" y="300374"/>
                  <a:pt x="112963" y="320179"/>
                  <a:pt x="88531" y="320179"/>
                </a:cubicBezTo>
                <a:cubicBezTo>
                  <a:pt x="64100" y="320179"/>
                  <a:pt x="44294" y="300374"/>
                  <a:pt x="44294" y="275942"/>
                </a:cubicBezTo>
                <a:cubicBezTo>
                  <a:pt x="44294" y="251511"/>
                  <a:pt x="64100" y="231705"/>
                  <a:pt x="88531" y="231705"/>
                </a:cubicBezTo>
                <a:close/>
                <a:moveTo>
                  <a:pt x="57201" y="108034"/>
                </a:moveTo>
                <a:lnTo>
                  <a:pt x="57201" y="119406"/>
                </a:lnTo>
                <a:lnTo>
                  <a:pt x="266162" y="119406"/>
                </a:lnTo>
                <a:lnTo>
                  <a:pt x="266162" y="108034"/>
                </a:lnTo>
                <a:close/>
                <a:moveTo>
                  <a:pt x="57201" y="79604"/>
                </a:moveTo>
                <a:lnTo>
                  <a:pt x="57201" y="90976"/>
                </a:lnTo>
                <a:lnTo>
                  <a:pt x="357139" y="90976"/>
                </a:lnTo>
                <a:lnTo>
                  <a:pt x="357139" y="79604"/>
                </a:lnTo>
                <a:close/>
                <a:moveTo>
                  <a:pt x="57201" y="51174"/>
                </a:moveTo>
                <a:lnTo>
                  <a:pt x="57201" y="62546"/>
                </a:lnTo>
                <a:lnTo>
                  <a:pt x="323023" y="62546"/>
                </a:lnTo>
                <a:lnTo>
                  <a:pt x="323023" y="51174"/>
                </a:lnTo>
                <a:close/>
                <a:moveTo>
                  <a:pt x="23085" y="0"/>
                </a:moveTo>
                <a:lnTo>
                  <a:pt x="391255" y="0"/>
                </a:lnTo>
                <a:cubicBezTo>
                  <a:pt x="403816" y="0"/>
                  <a:pt x="413999" y="10183"/>
                  <a:pt x="413999" y="22744"/>
                </a:cubicBezTo>
                <a:lnTo>
                  <a:pt x="413999" y="147837"/>
                </a:lnTo>
                <a:cubicBezTo>
                  <a:pt x="413999" y="160398"/>
                  <a:pt x="403816" y="170581"/>
                  <a:pt x="391255" y="170581"/>
                </a:cubicBezTo>
                <a:lnTo>
                  <a:pt x="300279" y="170581"/>
                </a:lnTo>
                <a:lnTo>
                  <a:pt x="300279" y="204697"/>
                </a:lnTo>
                <a:lnTo>
                  <a:pt x="264457" y="170581"/>
                </a:lnTo>
                <a:lnTo>
                  <a:pt x="224086" y="170581"/>
                </a:lnTo>
                <a:lnTo>
                  <a:pt x="203616" y="204697"/>
                </a:lnTo>
                <a:lnTo>
                  <a:pt x="181441" y="170581"/>
                </a:lnTo>
                <a:lnTo>
                  <a:pt x="142776" y="170581"/>
                </a:lnTo>
                <a:lnTo>
                  <a:pt x="106954" y="204697"/>
                </a:lnTo>
                <a:lnTo>
                  <a:pt x="106954" y="170581"/>
                </a:lnTo>
                <a:lnTo>
                  <a:pt x="23085" y="170581"/>
                </a:lnTo>
                <a:cubicBezTo>
                  <a:pt x="10524" y="170581"/>
                  <a:pt x="341" y="160398"/>
                  <a:pt x="341" y="147837"/>
                </a:cubicBezTo>
                <a:lnTo>
                  <a:pt x="341" y="22744"/>
                </a:lnTo>
                <a:cubicBezTo>
                  <a:pt x="341" y="10183"/>
                  <a:pt x="10524" y="0"/>
                  <a:pt x="23085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5655" cap="flat">
            <a:noFill/>
            <a:prstDash val="solid"/>
            <a:miter/>
          </a:ln>
          <a:scene3d>
            <a:camera prst="isometricRightUp"/>
            <a:lightRig rig="contrasting" dir="t"/>
          </a:scene3d>
          <a:sp3d extrusionH="95250">
            <a:extrusionClr>
              <a:schemeClr val="accent3">
                <a:lumMod val="50000"/>
              </a:schemeClr>
            </a:extrusionClr>
          </a:sp3d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5FC4546-E90A-67DF-56A8-DE03BDBF4E24}"/>
              </a:ext>
            </a:extLst>
          </p:cNvPr>
          <p:cNvSpPr/>
          <p:nvPr/>
        </p:nvSpPr>
        <p:spPr>
          <a:xfrm>
            <a:off x="4027616" y="2976732"/>
            <a:ext cx="368226" cy="220679"/>
          </a:xfrm>
          <a:custGeom>
            <a:avLst/>
            <a:gdLst>
              <a:gd name="connsiteX0" fmla="*/ 257577 w 493547"/>
              <a:gd name="connsiteY0" fmla="*/ 241657 h 295784"/>
              <a:gd name="connsiteX1" fmla="*/ 258714 w 493547"/>
              <a:gd name="connsiteY1" fmla="*/ 257578 h 295784"/>
              <a:gd name="connsiteX2" fmla="*/ 236539 w 493547"/>
              <a:gd name="connsiteY2" fmla="*/ 283165 h 295784"/>
              <a:gd name="connsiteX3" fmla="*/ 229147 w 493547"/>
              <a:gd name="connsiteY3" fmla="*/ 287145 h 295784"/>
              <a:gd name="connsiteX4" fmla="*/ 220618 w 493547"/>
              <a:gd name="connsiteY4" fmla="*/ 284302 h 295784"/>
              <a:gd name="connsiteX5" fmla="*/ 219481 w 493547"/>
              <a:gd name="connsiteY5" fmla="*/ 268381 h 295784"/>
              <a:gd name="connsiteX6" fmla="*/ 241656 w 493547"/>
              <a:gd name="connsiteY6" fmla="*/ 242794 h 295784"/>
              <a:gd name="connsiteX7" fmla="*/ 257577 w 493547"/>
              <a:gd name="connsiteY7" fmla="*/ 241657 h 295784"/>
              <a:gd name="connsiteX8" fmla="*/ 218415 w 493547"/>
              <a:gd name="connsiteY8" fmla="*/ 215998 h 295784"/>
              <a:gd name="connsiteX9" fmla="*/ 228579 w 493547"/>
              <a:gd name="connsiteY9" fmla="*/ 219481 h 295784"/>
              <a:gd name="connsiteX10" fmla="*/ 229716 w 493547"/>
              <a:gd name="connsiteY10" fmla="*/ 239382 h 295784"/>
              <a:gd name="connsiteX11" fmla="*/ 203560 w 493547"/>
              <a:gd name="connsiteY11" fmla="*/ 269518 h 295784"/>
              <a:gd name="connsiteX12" fmla="*/ 194463 w 493547"/>
              <a:gd name="connsiteY12" fmla="*/ 274067 h 295784"/>
              <a:gd name="connsiteX13" fmla="*/ 183659 w 493547"/>
              <a:gd name="connsiteY13" fmla="*/ 270655 h 295784"/>
              <a:gd name="connsiteX14" fmla="*/ 182522 w 493547"/>
              <a:gd name="connsiteY14" fmla="*/ 250754 h 295784"/>
              <a:gd name="connsiteX15" fmla="*/ 208678 w 493547"/>
              <a:gd name="connsiteY15" fmla="*/ 220618 h 295784"/>
              <a:gd name="connsiteX16" fmla="*/ 218415 w 493547"/>
              <a:gd name="connsiteY16" fmla="*/ 215998 h 295784"/>
              <a:gd name="connsiteX17" fmla="*/ 182308 w 493547"/>
              <a:gd name="connsiteY17" fmla="*/ 189274 h 295784"/>
              <a:gd name="connsiteX18" fmla="*/ 194462 w 493547"/>
              <a:gd name="connsiteY18" fmla="*/ 193325 h 295784"/>
              <a:gd name="connsiteX19" fmla="*/ 196168 w 493547"/>
              <a:gd name="connsiteY19" fmla="*/ 217206 h 295784"/>
              <a:gd name="connsiteX20" fmla="*/ 170012 w 493547"/>
              <a:gd name="connsiteY20" fmla="*/ 247342 h 295784"/>
              <a:gd name="connsiteX21" fmla="*/ 158640 w 493547"/>
              <a:gd name="connsiteY21" fmla="*/ 253028 h 295784"/>
              <a:gd name="connsiteX22" fmla="*/ 146131 w 493547"/>
              <a:gd name="connsiteY22" fmla="*/ 249048 h 295784"/>
              <a:gd name="connsiteX23" fmla="*/ 144425 w 493547"/>
              <a:gd name="connsiteY23" fmla="*/ 225167 h 295784"/>
              <a:gd name="connsiteX24" fmla="*/ 170581 w 493547"/>
              <a:gd name="connsiteY24" fmla="*/ 195031 h 295784"/>
              <a:gd name="connsiteX25" fmla="*/ 182308 w 493547"/>
              <a:gd name="connsiteY25" fmla="*/ 189274 h 295784"/>
              <a:gd name="connsiteX26" fmla="*/ 144780 w 493547"/>
              <a:gd name="connsiteY26" fmla="*/ 164256 h 295784"/>
              <a:gd name="connsiteX27" fmla="*/ 156934 w 493547"/>
              <a:gd name="connsiteY27" fmla="*/ 168307 h 295784"/>
              <a:gd name="connsiteX28" fmla="*/ 158640 w 493547"/>
              <a:gd name="connsiteY28" fmla="*/ 192188 h 295784"/>
              <a:gd name="connsiteX29" fmla="*/ 128504 w 493547"/>
              <a:gd name="connsiteY29" fmla="*/ 226304 h 295784"/>
              <a:gd name="connsiteX30" fmla="*/ 117132 w 493547"/>
              <a:gd name="connsiteY30" fmla="*/ 231990 h 295784"/>
              <a:gd name="connsiteX31" fmla="*/ 104623 w 493547"/>
              <a:gd name="connsiteY31" fmla="*/ 228010 h 295784"/>
              <a:gd name="connsiteX32" fmla="*/ 102917 w 493547"/>
              <a:gd name="connsiteY32" fmla="*/ 204129 h 295784"/>
              <a:gd name="connsiteX33" fmla="*/ 133053 w 493547"/>
              <a:gd name="connsiteY33" fmla="*/ 170013 h 295784"/>
              <a:gd name="connsiteX34" fmla="*/ 144780 w 493547"/>
              <a:gd name="connsiteY34" fmla="*/ 164256 h 295784"/>
              <a:gd name="connsiteX35" fmla="*/ 119406 w 493547"/>
              <a:gd name="connsiteY35" fmla="*/ 51175 h 295784"/>
              <a:gd name="connsiteX36" fmla="*/ 213794 w 493547"/>
              <a:gd name="connsiteY36" fmla="*/ 57998 h 295784"/>
              <a:gd name="connsiteX37" fmla="*/ 180247 w 493547"/>
              <a:gd name="connsiteY37" fmla="*/ 96663 h 295784"/>
              <a:gd name="connsiteX38" fmla="*/ 183658 w 493547"/>
              <a:gd name="connsiteY38" fmla="*/ 144994 h 295784"/>
              <a:gd name="connsiteX39" fmla="*/ 205834 w 493547"/>
              <a:gd name="connsiteY39" fmla="*/ 153523 h 295784"/>
              <a:gd name="connsiteX40" fmla="*/ 208677 w 493547"/>
              <a:gd name="connsiteY40" fmla="*/ 153523 h 295784"/>
              <a:gd name="connsiteX41" fmla="*/ 231421 w 493547"/>
              <a:gd name="connsiteY41" fmla="*/ 142151 h 295784"/>
              <a:gd name="connsiteX42" fmla="*/ 270655 w 493547"/>
              <a:gd name="connsiteY42" fmla="*/ 97232 h 295784"/>
              <a:gd name="connsiteX43" fmla="*/ 276909 w 493547"/>
              <a:gd name="connsiteY43" fmla="*/ 102918 h 295784"/>
              <a:gd name="connsiteX44" fmla="*/ 368454 w 493547"/>
              <a:gd name="connsiteY44" fmla="*/ 181385 h 295784"/>
              <a:gd name="connsiteX45" fmla="*/ 374709 w 493547"/>
              <a:gd name="connsiteY45" fmla="*/ 196737 h 295784"/>
              <a:gd name="connsiteX46" fmla="*/ 354239 w 493547"/>
              <a:gd name="connsiteY46" fmla="*/ 221187 h 295784"/>
              <a:gd name="connsiteX47" fmla="*/ 342298 w 493547"/>
              <a:gd name="connsiteY47" fmla="*/ 218913 h 295784"/>
              <a:gd name="connsiteX48" fmla="*/ 342867 w 493547"/>
              <a:gd name="connsiteY48" fmla="*/ 222324 h 295784"/>
              <a:gd name="connsiteX49" fmla="*/ 322397 w 493547"/>
              <a:gd name="connsiteY49" fmla="*/ 246774 h 295784"/>
              <a:gd name="connsiteX50" fmla="*/ 316711 w 493547"/>
              <a:gd name="connsiteY50" fmla="*/ 246206 h 295784"/>
              <a:gd name="connsiteX51" fmla="*/ 316711 w 493547"/>
              <a:gd name="connsiteY51" fmla="*/ 246774 h 295784"/>
              <a:gd name="connsiteX52" fmla="*/ 296242 w 493547"/>
              <a:gd name="connsiteY52" fmla="*/ 271224 h 295784"/>
              <a:gd name="connsiteX53" fmla="*/ 290556 w 493547"/>
              <a:gd name="connsiteY53" fmla="*/ 270655 h 295784"/>
              <a:gd name="connsiteX54" fmla="*/ 290556 w 493547"/>
              <a:gd name="connsiteY54" fmla="*/ 271224 h 295784"/>
              <a:gd name="connsiteX55" fmla="*/ 270086 w 493547"/>
              <a:gd name="connsiteY55" fmla="*/ 295674 h 295784"/>
              <a:gd name="connsiteX56" fmla="*/ 256439 w 493547"/>
              <a:gd name="connsiteY56" fmla="*/ 292262 h 295784"/>
              <a:gd name="connsiteX57" fmla="*/ 248479 w 493547"/>
              <a:gd name="connsiteY57" fmla="*/ 286008 h 295784"/>
              <a:gd name="connsiteX58" fmla="*/ 267812 w 493547"/>
              <a:gd name="connsiteY58" fmla="*/ 263832 h 295784"/>
              <a:gd name="connsiteX59" fmla="*/ 273498 w 493547"/>
              <a:gd name="connsiteY59" fmla="*/ 247343 h 295784"/>
              <a:gd name="connsiteX60" fmla="*/ 265537 w 493547"/>
              <a:gd name="connsiteY60" fmla="*/ 231990 h 295784"/>
              <a:gd name="connsiteX61" fmla="*/ 250753 w 493547"/>
              <a:gd name="connsiteY61" fmla="*/ 226304 h 295784"/>
              <a:gd name="connsiteX62" fmla="*/ 244499 w 493547"/>
              <a:gd name="connsiteY62" fmla="*/ 227442 h 295784"/>
              <a:gd name="connsiteX63" fmla="*/ 235970 w 493547"/>
              <a:gd name="connsiteY63" fmla="*/ 209815 h 295784"/>
              <a:gd name="connsiteX64" fmla="*/ 218912 w 493547"/>
              <a:gd name="connsiteY64" fmla="*/ 203560 h 295784"/>
              <a:gd name="connsiteX65" fmla="*/ 211520 w 493547"/>
              <a:gd name="connsiteY65" fmla="*/ 204698 h 295784"/>
              <a:gd name="connsiteX66" fmla="*/ 201854 w 493547"/>
              <a:gd name="connsiteY66" fmla="*/ 183659 h 295784"/>
              <a:gd name="connsiteX67" fmla="*/ 183090 w 493547"/>
              <a:gd name="connsiteY67" fmla="*/ 176836 h 295784"/>
              <a:gd name="connsiteX68" fmla="*/ 173424 w 493547"/>
              <a:gd name="connsiteY68" fmla="*/ 178542 h 295784"/>
              <a:gd name="connsiteX69" fmla="*/ 163757 w 493547"/>
              <a:gd name="connsiteY69" fmla="*/ 158072 h 295784"/>
              <a:gd name="connsiteX70" fmla="*/ 144993 w 493547"/>
              <a:gd name="connsiteY70" fmla="*/ 151249 h 295784"/>
              <a:gd name="connsiteX71" fmla="*/ 123387 w 493547"/>
              <a:gd name="connsiteY71" fmla="*/ 160915 h 295784"/>
              <a:gd name="connsiteX72" fmla="*/ 108603 w 493547"/>
              <a:gd name="connsiteY72" fmla="*/ 177973 h 295784"/>
              <a:gd name="connsiteX73" fmla="*/ 69938 w 493547"/>
              <a:gd name="connsiteY73" fmla="*/ 133054 h 295784"/>
              <a:gd name="connsiteX74" fmla="*/ 252460 w 493547"/>
              <a:gd name="connsiteY74" fmla="*/ 46057 h 295784"/>
              <a:gd name="connsiteX75" fmla="*/ 255303 w 493547"/>
              <a:gd name="connsiteY75" fmla="*/ 46625 h 295784"/>
              <a:gd name="connsiteX76" fmla="*/ 374709 w 493547"/>
              <a:gd name="connsiteY76" fmla="*/ 53449 h 295784"/>
              <a:gd name="connsiteX77" fmla="*/ 423041 w 493547"/>
              <a:gd name="connsiteY77" fmla="*/ 132484 h 295784"/>
              <a:gd name="connsiteX78" fmla="*/ 382101 w 493547"/>
              <a:gd name="connsiteY78" fmla="*/ 179678 h 295784"/>
              <a:gd name="connsiteX79" fmla="*/ 375847 w 493547"/>
              <a:gd name="connsiteY79" fmla="*/ 172286 h 295784"/>
              <a:gd name="connsiteX80" fmla="*/ 269518 w 493547"/>
              <a:gd name="connsiteY80" fmla="*/ 80741 h 295784"/>
              <a:gd name="connsiteX81" fmla="*/ 222893 w 493547"/>
              <a:gd name="connsiteY81" fmla="*/ 134190 h 295784"/>
              <a:gd name="connsiteX82" fmla="*/ 207540 w 493547"/>
              <a:gd name="connsiteY82" fmla="*/ 142150 h 295784"/>
              <a:gd name="connsiteX83" fmla="*/ 190482 w 493547"/>
              <a:gd name="connsiteY83" fmla="*/ 136464 h 295784"/>
              <a:gd name="connsiteX84" fmla="*/ 188208 w 493547"/>
              <a:gd name="connsiteY84" fmla="*/ 104623 h 295784"/>
              <a:gd name="connsiteX85" fmla="*/ 233127 w 493547"/>
              <a:gd name="connsiteY85" fmla="*/ 53449 h 295784"/>
              <a:gd name="connsiteX86" fmla="*/ 252460 w 493547"/>
              <a:gd name="connsiteY86" fmla="*/ 46057 h 295784"/>
              <a:gd name="connsiteX87" fmla="*/ 429295 w 493547"/>
              <a:gd name="connsiteY87" fmla="*/ 0 h 295784"/>
              <a:gd name="connsiteX88" fmla="*/ 493547 w 493547"/>
              <a:gd name="connsiteY88" fmla="*/ 106897 h 295784"/>
              <a:gd name="connsiteX89" fmla="*/ 449765 w 493547"/>
              <a:gd name="connsiteY89" fmla="*/ 133622 h 295784"/>
              <a:gd name="connsiteX90" fmla="*/ 434412 w 493547"/>
              <a:gd name="connsiteY90" fmla="*/ 129641 h 295784"/>
              <a:gd name="connsiteX91" fmla="*/ 381532 w 493547"/>
              <a:gd name="connsiteY91" fmla="*/ 42077 h 295784"/>
              <a:gd name="connsiteX92" fmla="*/ 385513 w 493547"/>
              <a:gd name="connsiteY92" fmla="*/ 26724 h 295784"/>
              <a:gd name="connsiteX93" fmla="*/ 64821 w 493547"/>
              <a:gd name="connsiteY93" fmla="*/ 0 h 295784"/>
              <a:gd name="connsiteX94" fmla="*/ 108034 w 493547"/>
              <a:gd name="connsiteY94" fmla="*/ 26724 h 295784"/>
              <a:gd name="connsiteX95" fmla="*/ 112015 w 493547"/>
              <a:gd name="connsiteY95" fmla="*/ 42077 h 295784"/>
              <a:gd name="connsiteX96" fmla="*/ 59135 w 493547"/>
              <a:gd name="connsiteY96" fmla="*/ 129641 h 295784"/>
              <a:gd name="connsiteX97" fmla="*/ 43782 w 493547"/>
              <a:gd name="connsiteY97" fmla="*/ 133622 h 295784"/>
              <a:gd name="connsiteX98" fmla="*/ 0 w 493547"/>
              <a:gd name="connsiteY98" fmla="*/ 106897 h 29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493547" h="295784">
                <a:moveTo>
                  <a:pt x="257577" y="241657"/>
                </a:moveTo>
                <a:cubicBezTo>
                  <a:pt x="262126" y="245637"/>
                  <a:pt x="262694" y="253029"/>
                  <a:pt x="258714" y="257578"/>
                </a:cubicBezTo>
                <a:lnTo>
                  <a:pt x="236539" y="283165"/>
                </a:lnTo>
                <a:cubicBezTo>
                  <a:pt x="234833" y="285439"/>
                  <a:pt x="231990" y="286576"/>
                  <a:pt x="229147" y="287145"/>
                </a:cubicBezTo>
                <a:cubicBezTo>
                  <a:pt x="226304" y="287145"/>
                  <a:pt x="222892" y="286576"/>
                  <a:pt x="220618" y="284302"/>
                </a:cubicBezTo>
                <a:cubicBezTo>
                  <a:pt x="216069" y="280322"/>
                  <a:pt x="215500" y="272930"/>
                  <a:pt x="219481" y="268381"/>
                </a:cubicBezTo>
                <a:lnTo>
                  <a:pt x="241656" y="242794"/>
                </a:lnTo>
                <a:cubicBezTo>
                  <a:pt x="245636" y="238245"/>
                  <a:pt x="253028" y="237676"/>
                  <a:pt x="257577" y="241657"/>
                </a:cubicBezTo>
                <a:close/>
                <a:moveTo>
                  <a:pt x="218415" y="215998"/>
                </a:moveTo>
                <a:cubicBezTo>
                  <a:pt x="222040" y="215785"/>
                  <a:pt x="225736" y="216922"/>
                  <a:pt x="228579" y="219481"/>
                </a:cubicBezTo>
                <a:cubicBezTo>
                  <a:pt x="234265" y="224598"/>
                  <a:pt x="234833" y="233696"/>
                  <a:pt x="229716" y="239382"/>
                </a:cubicBezTo>
                <a:lnTo>
                  <a:pt x="203560" y="269518"/>
                </a:lnTo>
                <a:cubicBezTo>
                  <a:pt x="201286" y="272361"/>
                  <a:pt x="197874" y="274067"/>
                  <a:pt x="194463" y="274067"/>
                </a:cubicBezTo>
                <a:cubicBezTo>
                  <a:pt x="190482" y="274635"/>
                  <a:pt x="187071" y="273498"/>
                  <a:pt x="183659" y="270655"/>
                </a:cubicBezTo>
                <a:cubicBezTo>
                  <a:pt x="177973" y="265538"/>
                  <a:pt x="177404" y="256440"/>
                  <a:pt x="182522" y="250754"/>
                </a:cubicBezTo>
                <a:lnTo>
                  <a:pt x="208678" y="220618"/>
                </a:lnTo>
                <a:cubicBezTo>
                  <a:pt x="211237" y="217775"/>
                  <a:pt x="214791" y="216211"/>
                  <a:pt x="218415" y="215998"/>
                </a:cubicBezTo>
                <a:close/>
                <a:moveTo>
                  <a:pt x="182308" y="189274"/>
                </a:moveTo>
                <a:cubicBezTo>
                  <a:pt x="186644" y="188918"/>
                  <a:pt x="191051" y="190198"/>
                  <a:pt x="194462" y="193325"/>
                </a:cubicBezTo>
                <a:cubicBezTo>
                  <a:pt x="201285" y="199580"/>
                  <a:pt x="202422" y="210383"/>
                  <a:pt x="196168" y="217206"/>
                </a:cubicBezTo>
                <a:lnTo>
                  <a:pt x="170012" y="247342"/>
                </a:lnTo>
                <a:cubicBezTo>
                  <a:pt x="167169" y="250754"/>
                  <a:pt x="162620" y="253028"/>
                  <a:pt x="158640" y="253028"/>
                </a:cubicBezTo>
                <a:cubicBezTo>
                  <a:pt x="154091" y="253597"/>
                  <a:pt x="149542" y="251891"/>
                  <a:pt x="146131" y="249048"/>
                </a:cubicBezTo>
                <a:cubicBezTo>
                  <a:pt x="139308" y="242793"/>
                  <a:pt x="138170" y="231990"/>
                  <a:pt x="144425" y="225167"/>
                </a:cubicBezTo>
                <a:lnTo>
                  <a:pt x="170581" y="195031"/>
                </a:lnTo>
                <a:cubicBezTo>
                  <a:pt x="173708" y="191620"/>
                  <a:pt x="177972" y="189629"/>
                  <a:pt x="182308" y="189274"/>
                </a:cubicBezTo>
                <a:close/>
                <a:moveTo>
                  <a:pt x="144780" y="164256"/>
                </a:moveTo>
                <a:cubicBezTo>
                  <a:pt x="149116" y="163900"/>
                  <a:pt x="153522" y="165180"/>
                  <a:pt x="156934" y="168307"/>
                </a:cubicBezTo>
                <a:cubicBezTo>
                  <a:pt x="163757" y="174562"/>
                  <a:pt x="164895" y="185365"/>
                  <a:pt x="158640" y="192188"/>
                </a:cubicBezTo>
                <a:lnTo>
                  <a:pt x="128504" y="226304"/>
                </a:lnTo>
                <a:cubicBezTo>
                  <a:pt x="125092" y="229716"/>
                  <a:pt x="121112" y="231422"/>
                  <a:pt x="117132" y="231990"/>
                </a:cubicBezTo>
                <a:cubicBezTo>
                  <a:pt x="112583" y="232559"/>
                  <a:pt x="108034" y="230853"/>
                  <a:pt x="104623" y="228010"/>
                </a:cubicBezTo>
                <a:cubicBezTo>
                  <a:pt x="97800" y="221756"/>
                  <a:pt x="96662" y="210952"/>
                  <a:pt x="102917" y="204129"/>
                </a:cubicBezTo>
                <a:lnTo>
                  <a:pt x="133053" y="170013"/>
                </a:lnTo>
                <a:cubicBezTo>
                  <a:pt x="136180" y="166602"/>
                  <a:pt x="140444" y="164611"/>
                  <a:pt x="144780" y="164256"/>
                </a:cubicBezTo>
                <a:close/>
                <a:moveTo>
                  <a:pt x="119406" y="51175"/>
                </a:moveTo>
                <a:cubicBezTo>
                  <a:pt x="154091" y="68233"/>
                  <a:pt x="187639" y="54587"/>
                  <a:pt x="213794" y="57998"/>
                </a:cubicBezTo>
                <a:lnTo>
                  <a:pt x="180247" y="96663"/>
                </a:lnTo>
                <a:cubicBezTo>
                  <a:pt x="168306" y="110878"/>
                  <a:pt x="169443" y="132485"/>
                  <a:pt x="183658" y="144994"/>
                </a:cubicBezTo>
                <a:cubicBezTo>
                  <a:pt x="189344" y="150680"/>
                  <a:pt x="197305" y="153523"/>
                  <a:pt x="205834" y="153523"/>
                </a:cubicBezTo>
                <a:cubicBezTo>
                  <a:pt x="206403" y="153523"/>
                  <a:pt x="207540" y="153523"/>
                  <a:pt x="208677" y="153523"/>
                </a:cubicBezTo>
                <a:cubicBezTo>
                  <a:pt x="217775" y="152955"/>
                  <a:pt x="225735" y="148975"/>
                  <a:pt x="231421" y="142151"/>
                </a:cubicBezTo>
                <a:lnTo>
                  <a:pt x="270655" y="97232"/>
                </a:lnTo>
                <a:lnTo>
                  <a:pt x="276909" y="102918"/>
                </a:lnTo>
                <a:lnTo>
                  <a:pt x="368454" y="181385"/>
                </a:lnTo>
                <a:cubicBezTo>
                  <a:pt x="372434" y="185365"/>
                  <a:pt x="375277" y="190483"/>
                  <a:pt x="374709" y="196737"/>
                </a:cubicBezTo>
                <a:cubicBezTo>
                  <a:pt x="375846" y="209246"/>
                  <a:pt x="366748" y="220050"/>
                  <a:pt x="354239" y="221187"/>
                </a:cubicBezTo>
                <a:cubicBezTo>
                  <a:pt x="349690" y="221756"/>
                  <a:pt x="345710" y="220618"/>
                  <a:pt x="342298" y="218913"/>
                </a:cubicBezTo>
                <a:cubicBezTo>
                  <a:pt x="342298" y="220050"/>
                  <a:pt x="342867" y="221187"/>
                  <a:pt x="342867" y="222324"/>
                </a:cubicBezTo>
                <a:cubicBezTo>
                  <a:pt x="344004" y="234833"/>
                  <a:pt x="334907" y="245637"/>
                  <a:pt x="322397" y="246774"/>
                </a:cubicBezTo>
                <a:cubicBezTo>
                  <a:pt x="320692" y="246774"/>
                  <a:pt x="318417" y="246774"/>
                  <a:pt x="316711" y="246206"/>
                </a:cubicBezTo>
                <a:cubicBezTo>
                  <a:pt x="316711" y="246206"/>
                  <a:pt x="316711" y="246774"/>
                  <a:pt x="316711" y="246774"/>
                </a:cubicBezTo>
                <a:cubicBezTo>
                  <a:pt x="317849" y="259283"/>
                  <a:pt x="308751" y="270087"/>
                  <a:pt x="296242" y="271224"/>
                </a:cubicBezTo>
                <a:cubicBezTo>
                  <a:pt x="294536" y="271224"/>
                  <a:pt x="292261" y="271224"/>
                  <a:pt x="290556" y="270655"/>
                </a:cubicBezTo>
                <a:cubicBezTo>
                  <a:pt x="290556" y="270655"/>
                  <a:pt x="290556" y="271224"/>
                  <a:pt x="290556" y="271224"/>
                </a:cubicBezTo>
                <a:cubicBezTo>
                  <a:pt x="291693" y="283733"/>
                  <a:pt x="282595" y="294537"/>
                  <a:pt x="270086" y="295674"/>
                </a:cubicBezTo>
                <a:cubicBezTo>
                  <a:pt x="264969" y="296243"/>
                  <a:pt x="260420" y="294537"/>
                  <a:pt x="256439" y="292262"/>
                </a:cubicBezTo>
                <a:lnTo>
                  <a:pt x="248479" y="286008"/>
                </a:lnTo>
                <a:lnTo>
                  <a:pt x="267812" y="263832"/>
                </a:lnTo>
                <a:cubicBezTo>
                  <a:pt x="271792" y="259283"/>
                  <a:pt x="274066" y="253597"/>
                  <a:pt x="273498" y="247343"/>
                </a:cubicBezTo>
                <a:cubicBezTo>
                  <a:pt x="272929" y="241657"/>
                  <a:pt x="270086" y="235971"/>
                  <a:pt x="265537" y="231990"/>
                </a:cubicBezTo>
                <a:cubicBezTo>
                  <a:pt x="261557" y="228010"/>
                  <a:pt x="256439" y="226304"/>
                  <a:pt x="250753" y="226304"/>
                </a:cubicBezTo>
                <a:cubicBezTo>
                  <a:pt x="248479" y="226304"/>
                  <a:pt x="246205" y="226873"/>
                  <a:pt x="244499" y="227442"/>
                </a:cubicBezTo>
                <a:cubicBezTo>
                  <a:pt x="243930" y="220618"/>
                  <a:pt x="241087" y="214364"/>
                  <a:pt x="235970" y="209815"/>
                </a:cubicBezTo>
                <a:cubicBezTo>
                  <a:pt x="230852" y="205835"/>
                  <a:pt x="225166" y="203560"/>
                  <a:pt x="218912" y="203560"/>
                </a:cubicBezTo>
                <a:cubicBezTo>
                  <a:pt x="216637" y="203560"/>
                  <a:pt x="213794" y="204129"/>
                  <a:pt x="211520" y="204698"/>
                </a:cubicBezTo>
                <a:cubicBezTo>
                  <a:pt x="211520" y="196737"/>
                  <a:pt x="208108" y="189345"/>
                  <a:pt x="201854" y="183659"/>
                </a:cubicBezTo>
                <a:cubicBezTo>
                  <a:pt x="196736" y="179110"/>
                  <a:pt x="189913" y="176836"/>
                  <a:pt x="183090" y="176836"/>
                </a:cubicBezTo>
                <a:cubicBezTo>
                  <a:pt x="179678" y="176836"/>
                  <a:pt x="176267" y="177405"/>
                  <a:pt x="173424" y="178542"/>
                </a:cubicBezTo>
                <a:cubicBezTo>
                  <a:pt x="172855" y="170581"/>
                  <a:pt x="170012" y="163190"/>
                  <a:pt x="163757" y="158072"/>
                </a:cubicBezTo>
                <a:cubicBezTo>
                  <a:pt x="158640" y="153523"/>
                  <a:pt x="151817" y="151249"/>
                  <a:pt x="144993" y="151249"/>
                </a:cubicBezTo>
                <a:cubicBezTo>
                  <a:pt x="136464" y="151249"/>
                  <a:pt x="128504" y="154661"/>
                  <a:pt x="123387" y="160915"/>
                </a:cubicBezTo>
                <a:lnTo>
                  <a:pt x="108603" y="177973"/>
                </a:lnTo>
                <a:lnTo>
                  <a:pt x="69938" y="133054"/>
                </a:lnTo>
                <a:close/>
                <a:moveTo>
                  <a:pt x="252460" y="46057"/>
                </a:moveTo>
                <a:cubicBezTo>
                  <a:pt x="252460" y="46057"/>
                  <a:pt x="254734" y="46625"/>
                  <a:pt x="255303" y="46625"/>
                </a:cubicBezTo>
                <a:cubicBezTo>
                  <a:pt x="293399" y="54017"/>
                  <a:pt x="327515" y="70507"/>
                  <a:pt x="374709" y="53449"/>
                </a:cubicBezTo>
                <a:lnTo>
                  <a:pt x="423041" y="132484"/>
                </a:lnTo>
                <a:lnTo>
                  <a:pt x="382101" y="179678"/>
                </a:lnTo>
                <a:cubicBezTo>
                  <a:pt x="379827" y="176267"/>
                  <a:pt x="378690" y="175129"/>
                  <a:pt x="375847" y="172286"/>
                </a:cubicBezTo>
                <a:lnTo>
                  <a:pt x="269518" y="80741"/>
                </a:lnTo>
                <a:cubicBezTo>
                  <a:pt x="269518" y="80741"/>
                  <a:pt x="222893" y="134190"/>
                  <a:pt x="222893" y="134190"/>
                </a:cubicBezTo>
                <a:cubicBezTo>
                  <a:pt x="218912" y="139307"/>
                  <a:pt x="213226" y="141582"/>
                  <a:pt x="207540" y="142150"/>
                </a:cubicBezTo>
                <a:cubicBezTo>
                  <a:pt x="201286" y="142719"/>
                  <a:pt x="195600" y="140445"/>
                  <a:pt x="190482" y="136464"/>
                </a:cubicBezTo>
                <a:cubicBezTo>
                  <a:pt x="180816" y="128504"/>
                  <a:pt x="179679" y="114289"/>
                  <a:pt x="188208" y="104623"/>
                </a:cubicBezTo>
                <a:lnTo>
                  <a:pt x="233127" y="53449"/>
                </a:lnTo>
                <a:cubicBezTo>
                  <a:pt x="238245" y="47763"/>
                  <a:pt x="245637" y="45488"/>
                  <a:pt x="252460" y="46057"/>
                </a:cubicBezTo>
                <a:close/>
                <a:moveTo>
                  <a:pt x="429295" y="0"/>
                </a:moveTo>
                <a:lnTo>
                  <a:pt x="493547" y="106897"/>
                </a:lnTo>
                <a:lnTo>
                  <a:pt x="449765" y="133622"/>
                </a:lnTo>
                <a:cubicBezTo>
                  <a:pt x="444647" y="137033"/>
                  <a:pt x="437255" y="135327"/>
                  <a:pt x="434412" y="129641"/>
                </a:cubicBezTo>
                <a:lnTo>
                  <a:pt x="381532" y="42077"/>
                </a:lnTo>
                <a:cubicBezTo>
                  <a:pt x="378121" y="36959"/>
                  <a:pt x="379827" y="29567"/>
                  <a:pt x="385513" y="26724"/>
                </a:cubicBezTo>
                <a:close/>
                <a:moveTo>
                  <a:pt x="64821" y="0"/>
                </a:moveTo>
                <a:lnTo>
                  <a:pt x="108034" y="26724"/>
                </a:lnTo>
                <a:cubicBezTo>
                  <a:pt x="113720" y="29567"/>
                  <a:pt x="115426" y="36959"/>
                  <a:pt x="112015" y="42077"/>
                </a:cubicBezTo>
                <a:lnTo>
                  <a:pt x="59135" y="129641"/>
                </a:lnTo>
                <a:cubicBezTo>
                  <a:pt x="56292" y="135327"/>
                  <a:pt x="48900" y="137033"/>
                  <a:pt x="43782" y="133622"/>
                </a:cubicBezTo>
                <a:lnTo>
                  <a:pt x="0" y="106897"/>
                </a:lnTo>
                <a:close/>
              </a:path>
            </a:pathLst>
          </a:custGeom>
          <a:solidFill>
            <a:schemeClr val="bg1"/>
          </a:solidFill>
          <a:ln w="5655" cap="flat">
            <a:noFill/>
            <a:prstDash val="solid"/>
            <a:miter/>
          </a:ln>
          <a:scene3d>
            <a:camera prst="isometricRightUp"/>
            <a:lightRig rig="contrasting" dir="t"/>
          </a:scene3d>
          <a:sp3d extrusionH="95250">
            <a:extrusionClr>
              <a:schemeClr val="accent4">
                <a:lumMod val="50000"/>
              </a:schemeClr>
            </a:extrusionClr>
          </a:sp3d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4E6838B9-7E73-8FDD-0B4E-D8ECF54BE32B}"/>
              </a:ext>
            </a:extLst>
          </p:cNvPr>
          <p:cNvSpPr/>
          <p:nvPr/>
        </p:nvSpPr>
        <p:spPr>
          <a:xfrm>
            <a:off x="4967972" y="2969740"/>
            <a:ext cx="326850" cy="234662"/>
          </a:xfrm>
          <a:custGeom>
            <a:avLst/>
            <a:gdLst>
              <a:gd name="connsiteX0" fmla="*/ 113152 w 443510"/>
              <a:gd name="connsiteY0" fmla="*/ 119406 h 318417"/>
              <a:gd name="connsiteX1" fmla="*/ 423040 w 443510"/>
              <a:gd name="connsiteY1" fmla="*/ 119406 h 318417"/>
              <a:gd name="connsiteX2" fmla="*/ 443510 w 443510"/>
              <a:gd name="connsiteY2" fmla="*/ 142150 h 318417"/>
              <a:gd name="connsiteX3" fmla="*/ 441235 w 443510"/>
              <a:gd name="connsiteY3" fmla="*/ 152385 h 318417"/>
              <a:gd name="connsiteX4" fmla="*/ 363905 w 443510"/>
              <a:gd name="connsiteY4" fmla="*/ 318417 h 318417"/>
              <a:gd name="connsiteX5" fmla="*/ 17058 w 443510"/>
              <a:gd name="connsiteY5" fmla="*/ 318417 h 318417"/>
              <a:gd name="connsiteX6" fmla="*/ 93819 w 443510"/>
              <a:gd name="connsiteY6" fmla="*/ 131915 h 318417"/>
              <a:gd name="connsiteX7" fmla="*/ 113152 w 443510"/>
              <a:gd name="connsiteY7" fmla="*/ 119406 h 318417"/>
              <a:gd name="connsiteX8" fmla="*/ 22744 w 443510"/>
              <a:gd name="connsiteY8" fmla="*/ 0 h 318417"/>
              <a:gd name="connsiteX9" fmla="*/ 129641 w 443510"/>
              <a:gd name="connsiteY9" fmla="*/ 0 h 318417"/>
              <a:gd name="connsiteX10" fmla="*/ 142151 w 443510"/>
              <a:gd name="connsiteY10" fmla="*/ 3980 h 318417"/>
              <a:gd name="connsiteX11" fmla="*/ 204697 w 443510"/>
              <a:gd name="connsiteY11" fmla="*/ 45488 h 318417"/>
              <a:gd name="connsiteX12" fmla="*/ 375277 w 443510"/>
              <a:gd name="connsiteY12" fmla="*/ 45488 h 318417"/>
              <a:gd name="connsiteX13" fmla="*/ 398021 w 443510"/>
              <a:gd name="connsiteY13" fmla="*/ 68232 h 318417"/>
              <a:gd name="connsiteX14" fmla="*/ 398021 w 443510"/>
              <a:gd name="connsiteY14" fmla="*/ 96662 h 318417"/>
              <a:gd name="connsiteX15" fmla="*/ 113152 w 443510"/>
              <a:gd name="connsiteY15" fmla="*/ 96662 h 318417"/>
              <a:gd name="connsiteX16" fmla="*/ 73350 w 443510"/>
              <a:gd name="connsiteY16" fmla="*/ 123387 h 318417"/>
              <a:gd name="connsiteX17" fmla="*/ 0 w 443510"/>
              <a:gd name="connsiteY17" fmla="*/ 301359 h 318417"/>
              <a:gd name="connsiteX18" fmla="*/ 0 w 443510"/>
              <a:gd name="connsiteY18" fmla="*/ 22744 h 318417"/>
              <a:gd name="connsiteX19" fmla="*/ 22744 w 443510"/>
              <a:gd name="connsiteY19" fmla="*/ 0 h 31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3510" h="318417">
                <a:moveTo>
                  <a:pt x="113152" y="119406"/>
                </a:moveTo>
                <a:lnTo>
                  <a:pt x="423040" y="119406"/>
                </a:lnTo>
                <a:cubicBezTo>
                  <a:pt x="434981" y="120543"/>
                  <a:pt x="443510" y="130209"/>
                  <a:pt x="443510" y="142150"/>
                </a:cubicBezTo>
                <a:cubicBezTo>
                  <a:pt x="443510" y="145562"/>
                  <a:pt x="442941" y="148973"/>
                  <a:pt x="441235" y="152385"/>
                </a:cubicBezTo>
                <a:lnTo>
                  <a:pt x="363905" y="318417"/>
                </a:lnTo>
                <a:lnTo>
                  <a:pt x="17058" y="318417"/>
                </a:lnTo>
                <a:lnTo>
                  <a:pt x="93819" y="131915"/>
                </a:lnTo>
                <a:cubicBezTo>
                  <a:pt x="97231" y="124523"/>
                  <a:pt x="104623" y="119406"/>
                  <a:pt x="113152" y="119406"/>
                </a:cubicBezTo>
                <a:close/>
                <a:moveTo>
                  <a:pt x="22744" y="0"/>
                </a:moveTo>
                <a:lnTo>
                  <a:pt x="129641" y="0"/>
                </a:lnTo>
                <a:cubicBezTo>
                  <a:pt x="134190" y="0"/>
                  <a:pt x="138170" y="1706"/>
                  <a:pt x="142151" y="3980"/>
                </a:cubicBezTo>
                <a:lnTo>
                  <a:pt x="204697" y="45488"/>
                </a:lnTo>
                <a:lnTo>
                  <a:pt x="375277" y="45488"/>
                </a:lnTo>
                <a:cubicBezTo>
                  <a:pt x="387787" y="45488"/>
                  <a:pt x="398021" y="55723"/>
                  <a:pt x="398021" y="68232"/>
                </a:cubicBezTo>
                <a:lnTo>
                  <a:pt x="398021" y="96662"/>
                </a:lnTo>
                <a:lnTo>
                  <a:pt x="113152" y="96662"/>
                </a:lnTo>
                <a:cubicBezTo>
                  <a:pt x="95525" y="96662"/>
                  <a:pt x="80173" y="107466"/>
                  <a:pt x="73350" y="123387"/>
                </a:cubicBezTo>
                <a:cubicBezTo>
                  <a:pt x="73350" y="123387"/>
                  <a:pt x="0" y="302496"/>
                  <a:pt x="0" y="301359"/>
                </a:cubicBezTo>
                <a:lnTo>
                  <a:pt x="0" y="22744"/>
                </a:lnTo>
                <a:cubicBezTo>
                  <a:pt x="0" y="10235"/>
                  <a:pt x="10235" y="0"/>
                  <a:pt x="22744" y="0"/>
                </a:cubicBezTo>
                <a:close/>
              </a:path>
            </a:pathLst>
          </a:custGeom>
          <a:solidFill>
            <a:schemeClr val="bg1"/>
          </a:solidFill>
          <a:ln w="5655" cap="flat">
            <a:noFill/>
            <a:prstDash val="solid"/>
            <a:miter/>
          </a:ln>
          <a:scene3d>
            <a:camera prst="isometricRightUp"/>
            <a:lightRig rig="contrasting" dir="t"/>
          </a:scene3d>
          <a:sp3d extrusionH="95250">
            <a:extrusionClr>
              <a:schemeClr val="accent4">
                <a:lumMod val="50000"/>
              </a:schemeClr>
            </a:extrusionClr>
          </a:sp3d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1BA79880-86CC-81C6-E1E4-3B311E4B83A6}"/>
              </a:ext>
            </a:extLst>
          </p:cNvPr>
          <p:cNvSpPr/>
          <p:nvPr/>
        </p:nvSpPr>
        <p:spPr>
          <a:xfrm>
            <a:off x="4513507" y="3774715"/>
            <a:ext cx="319547" cy="229162"/>
          </a:xfrm>
          <a:custGeom>
            <a:avLst/>
            <a:gdLst>
              <a:gd name="connsiteX0" fmla="*/ 148405 w 477625"/>
              <a:gd name="connsiteY0" fmla="*/ 246778 h 342527"/>
              <a:gd name="connsiteX1" fmla="*/ 314436 w 477625"/>
              <a:gd name="connsiteY1" fmla="*/ 255307 h 342527"/>
              <a:gd name="connsiteX2" fmla="*/ 317848 w 477625"/>
              <a:gd name="connsiteY2" fmla="*/ 258719 h 342527"/>
              <a:gd name="connsiteX3" fmla="*/ 331495 w 477625"/>
              <a:gd name="connsiteY3" fmla="*/ 291129 h 342527"/>
              <a:gd name="connsiteX4" fmla="*/ 341161 w 477625"/>
              <a:gd name="connsiteY4" fmla="*/ 300795 h 342527"/>
              <a:gd name="connsiteX5" fmla="*/ 341161 w 477625"/>
              <a:gd name="connsiteY5" fmla="*/ 318990 h 342527"/>
              <a:gd name="connsiteX6" fmla="*/ 136464 w 477625"/>
              <a:gd name="connsiteY6" fmla="*/ 318990 h 342527"/>
              <a:gd name="connsiteX7" fmla="*/ 136464 w 477625"/>
              <a:gd name="connsiteY7" fmla="*/ 267816 h 342527"/>
              <a:gd name="connsiteX8" fmla="*/ 146699 w 477625"/>
              <a:gd name="connsiteY8" fmla="*/ 247915 h 342527"/>
              <a:gd name="connsiteX9" fmla="*/ 383806 w 477625"/>
              <a:gd name="connsiteY9" fmla="*/ 137606 h 342527"/>
              <a:gd name="connsiteX10" fmla="*/ 417353 w 477625"/>
              <a:gd name="connsiteY10" fmla="*/ 143861 h 342527"/>
              <a:gd name="connsiteX11" fmla="*/ 467390 w 477625"/>
              <a:gd name="connsiteY11" fmla="*/ 167742 h 342527"/>
              <a:gd name="connsiteX12" fmla="*/ 477625 w 477625"/>
              <a:gd name="connsiteY12" fmla="*/ 188212 h 342527"/>
              <a:gd name="connsiteX13" fmla="*/ 477625 w 477625"/>
              <a:gd name="connsiteY13" fmla="*/ 239386 h 342527"/>
              <a:gd name="connsiteX14" fmla="*/ 413373 w 477625"/>
              <a:gd name="connsiteY14" fmla="*/ 239386 h 342527"/>
              <a:gd name="connsiteX15" fmla="*/ 398021 w 477625"/>
              <a:gd name="connsiteY15" fmla="*/ 224034 h 342527"/>
              <a:gd name="connsiteX16" fmla="*/ 365611 w 477625"/>
              <a:gd name="connsiteY16" fmla="*/ 210387 h 342527"/>
              <a:gd name="connsiteX17" fmla="*/ 362199 w 477625"/>
              <a:gd name="connsiteY17" fmla="*/ 206975 h 342527"/>
              <a:gd name="connsiteX18" fmla="*/ 383806 w 477625"/>
              <a:gd name="connsiteY18" fmla="*/ 137606 h 342527"/>
              <a:gd name="connsiteX19" fmla="*/ 90976 w 477625"/>
              <a:gd name="connsiteY19" fmla="*/ 137606 h 342527"/>
              <a:gd name="connsiteX20" fmla="*/ 131347 w 477625"/>
              <a:gd name="connsiteY20" fmla="*/ 230857 h 342527"/>
              <a:gd name="connsiteX21" fmla="*/ 122818 w 477625"/>
              <a:gd name="connsiteY21" fmla="*/ 239386 h 342527"/>
              <a:gd name="connsiteX22" fmla="*/ 0 w 477625"/>
              <a:gd name="connsiteY22" fmla="*/ 239386 h 342527"/>
              <a:gd name="connsiteX23" fmla="*/ 0 w 477625"/>
              <a:gd name="connsiteY23" fmla="*/ 188212 h 342527"/>
              <a:gd name="connsiteX24" fmla="*/ 10235 w 477625"/>
              <a:gd name="connsiteY24" fmla="*/ 167742 h 342527"/>
              <a:gd name="connsiteX25" fmla="*/ 60272 w 477625"/>
              <a:gd name="connsiteY25" fmla="*/ 143861 h 342527"/>
              <a:gd name="connsiteX26" fmla="*/ 90976 w 477625"/>
              <a:gd name="connsiteY26" fmla="*/ 137606 h 342527"/>
              <a:gd name="connsiteX27" fmla="*/ 236538 w 477625"/>
              <a:gd name="connsiteY27" fmla="*/ 50041 h 342527"/>
              <a:gd name="connsiteX28" fmla="*/ 293967 w 477625"/>
              <a:gd name="connsiteY28" fmla="*/ 107470 h 342527"/>
              <a:gd name="connsiteX29" fmla="*/ 236538 w 477625"/>
              <a:gd name="connsiteY29" fmla="*/ 164899 h 342527"/>
              <a:gd name="connsiteX30" fmla="*/ 179109 w 477625"/>
              <a:gd name="connsiteY30" fmla="*/ 107470 h 342527"/>
              <a:gd name="connsiteX31" fmla="*/ 236538 w 477625"/>
              <a:gd name="connsiteY31" fmla="*/ 50041 h 342527"/>
              <a:gd name="connsiteX32" fmla="*/ 237675 w 477625"/>
              <a:gd name="connsiteY32" fmla="*/ 26728 h 342527"/>
              <a:gd name="connsiteX33" fmla="*/ 170011 w 477625"/>
              <a:gd name="connsiteY33" fmla="*/ 51747 h 342527"/>
              <a:gd name="connsiteX34" fmla="*/ 158639 w 477625"/>
              <a:gd name="connsiteY34" fmla="*/ 197309 h 342527"/>
              <a:gd name="connsiteX35" fmla="*/ 189344 w 477625"/>
              <a:gd name="connsiteY35" fmla="*/ 184800 h 342527"/>
              <a:gd name="connsiteX36" fmla="*/ 236538 w 477625"/>
              <a:gd name="connsiteY36" fmla="*/ 177408 h 342527"/>
              <a:gd name="connsiteX37" fmla="*/ 283732 w 477625"/>
              <a:gd name="connsiteY37" fmla="*/ 184800 h 342527"/>
              <a:gd name="connsiteX38" fmla="*/ 316711 w 477625"/>
              <a:gd name="connsiteY38" fmla="*/ 196740 h 342527"/>
              <a:gd name="connsiteX39" fmla="*/ 341160 w 477625"/>
              <a:gd name="connsiteY39" fmla="*/ 130214 h 342527"/>
              <a:gd name="connsiteX40" fmla="*/ 237675 w 477625"/>
              <a:gd name="connsiteY40" fmla="*/ 26728 h 342527"/>
              <a:gd name="connsiteX41" fmla="*/ 112077 w 477625"/>
              <a:gd name="connsiteY41" fmla="*/ 21718 h 342527"/>
              <a:gd name="connsiteX42" fmla="*/ 130778 w 477625"/>
              <a:gd name="connsiteY42" fmla="*/ 29572 h 342527"/>
              <a:gd name="connsiteX43" fmla="*/ 90976 w 477625"/>
              <a:gd name="connsiteY43" fmla="*/ 122254 h 342527"/>
              <a:gd name="connsiteX44" fmla="*/ 73918 w 477625"/>
              <a:gd name="connsiteY44" fmla="*/ 114862 h 342527"/>
              <a:gd name="connsiteX45" fmla="*/ 59703 w 477625"/>
              <a:gd name="connsiteY45" fmla="*/ 43787 h 342527"/>
              <a:gd name="connsiteX46" fmla="*/ 112077 w 477625"/>
              <a:gd name="connsiteY46" fmla="*/ 21718 h 342527"/>
              <a:gd name="connsiteX47" fmla="*/ 366748 w 477625"/>
              <a:gd name="connsiteY47" fmla="*/ 21612 h 342527"/>
              <a:gd name="connsiteX48" fmla="*/ 425883 w 477625"/>
              <a:gd name="connsiteY48" fmla="*/ 63688 h 342527"/>
              <a:gd name="connsiteX49" fmla="*/ 383806 w 477625"/>
              <a:gd name="connsiteY49" fmla="*/ 122823 h 342527"/>
              <a:gd name="connsiteX50" fmla="*/ 345141 w 477625"/>
              <a:gd name="connsiteY50" fmla="*/ 30709 h 342527"/>
              <a:gd name="connsiteX51" fmla="*/ 366748 w 477625"/>
              <a:gd name="connsiteY51" fmla="*/ 21612 h 342527"/>
              <a:gd name="connsiteX52" fmla="*/ 237106 w 477625"/>
              <a:gd name="connsiteY52" fmla="*/ 4 h 342527"/>
              <a:gd name="connsiteX53" fmla="*/ 366748 w 477625"/>
              <a:gd name="connsiteY53" fmla="*/ 130783 h 342527"/>
              <a:gd name="connsiteX54" fmla="*/ 340023 w 477625"/>
              <a:gd name="connsiteY54" fmla="*/ 209250 h 342527"/>
              <a:gd name="connsiteX55" fmla="*/ 359356 w 477625"/>
              <a:gd name="connsiteY55" fmla="*/ 228014 h 342527"/>
              <a:gd name="connsiteX56" fmla="*/ 386649 w 477625"/>
              <a:gd name="connsiteY56" fmla="*/ 235974 h 342527"/>
              <a:gd name="connsiteX57" fmla="*/ 440097 w 477625"/>
              <a:gd name="connsiteY57" fmla="*/ 289991 h 342527"/>
              <a:gd name="connsiteX58" fmla="*/ 441803 w 477625"/>
              <a:gd name="connsiteY58" fmla="*/ 291697 h 342527"/>
              <a:gd name="connsiteX59" fmla="*/ 440666 w 477625"/>
              <a:gd name="connsiteY59" fmla="*/ 334342 h 342527"/>
              <a:gd name="connsiteX60" fmla="*/ 398021 w 477625"/>
              <a:gd name="connsiteY60" fmla="*/ 333205 h 342527"/>
              <a:gd name="connsiteX61" fmla="*/ 344003 w 477625"/>
              <a:gd name="connsiteY61" fmla="*/ 279188 h 342527"/>
              <a:gd name="connsiteX62" fmla="*/ 336043 w 477625"/>
              <a:gd name="connsiteY62" fmla="*/ 251895 h 342527"/>
              <a:gd name="connsiteX63" fmla="*/ 316711 w 477625"/>
              <a:gd name="connsiteY63" fmla="*/ 233131 h 342527"/>
              <a:gd name="connsiteX64" fmla="*/ 237106 w 477625"/>
              <a:gd name="connsiteY64" fmla="*/ 259855 h 342527"/>
              <a:gd name="connsiteX65" fmla="*/ 107465 w 477625"/>
              <a:gd name="connsiteY65" fmla="*/ 129077 h 342527"/>
              <a:gd name="connsiteX66" fmla="*/ 237106 w 477625"/>
              <a:gd name="connsiteY66" fmla="*/ 4 h 34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77625" h="342527">
                <a:moveTo>
                  <a:pt x="148405" y="246778"/>
                </a:moveTo>
                <a:cubicBezTo>
                  <a:pt x="196736" y="283737"/>
                  <a:pt x="262694" y="287149"/>
                  <a:pt x="314436" y="255307"/>
                </a:cubicBezTo>
                <a:lnTo>
                  <a:pt x="317848" y="258719"/>
                </a:lnTo>
                <a:cubicBezTo>
                  <a:pt x="317848" y="270659"/>
                  <a:pt x="322965" y="282600"/>
                  <a:pt x="331495" y="291129"/>
                </a:cubicBezTo>
                <a:lnTo>
                  <a:pt x="341161" y="300795"/>
                </a:lnTo>
                <a:lnTo>
                  <a:pt x="341161" y="318990"/>
                </a:lnTo>
                <a:lnTo>
                  <a:pt x="136464" y="318990"/>
                </a:lnTo>
                <a:lnTo>
                  <a:pt x="136464" y="267816"/>
                </a:lnTo>
                <a:cubicBezTo>
                  <a:pt x="136464" y="259856"/>
                  <a:pt x="140444" y="252464"/>
                  <a:pt x="146699" y="247915"/>
                </a:cubicBezTo>
                <a:close/>
                <a:moveTo>
                  <a:pt x="383806" y="137606"/>
                </a:moveTo>
                <a:cubicBezTo>
                  <a:pt x="395178" y="138743"/>
                  <a:pt x="406550" y="140449"/>
                  <a:pt x="417353" y="143861"/>
                </a:cubicBezTo>
                <a:cubicBezTo>
                  <a:pt x="435549" y="147841"/>
                  <a:pt x="452607" y="156370"/>
                  <a:pt x="467390" y="167742"/>
                </a:cubicBezTo>
                <a:cubicBezTo>
                  <a:pt x="474214" y="172291"/>
                  <a:pt x="477625" y="180251"/>
                  <a:pt x="477625" y="188212"/>
                </a:cubicBezTo>
                <a:lnTo>
                  <a:pt x="477625" y="239386"/>
                </a:lnTo>
                <a:lnTo>
                  <a:pt x="413373" y="239386"/>
                </a:lnTo>
                <a:lnTo>
                  <a:pt x="398021" y="224034"/>
                </a:lnTo>
                <a:cubicBezTo>
                  <a:pt x="389492" y="215504"/>
                  <a:pt x="377551" y="210387"/>
                  <a:pt x="365611" y="210387"/>
                </a:cubicBezTo>
                <a:lnTo>
                  <a:pt x="362199" y="206975"/>
                </a:lnTo>
                <a:cubicBezTo>
                  <a:pt x="375277" y="185937"/>
                  <a:pt x="382669" y="162056"/>
                  <a:pt x="383806" y="137606"/>
                </a:cubicBezTo>
                <a:close/>
                <a:moveTo>
                  <a:pt x="90976" y="137606"/>
                </a:moveTo>
                <a:cubicBezTo>
                  <a:pt x="92682" y="172291"/>
                  <a:pt x="106897" y="205270"/>
                  <a:pt x="131347" y="230857"/>
                </a:cubicBezTo>
                <a:cubicBezTo>
                  <a:pt x="127935" y="233131"/>
                  <a:pt x="125092" y="235974"/>
                  <a:pt x="122818" y="239386"/>
                </a:cubicBezTo>
                <a:lnTo>
                  <a:pt x="0" y="239386"/>
                </a:lnTo>
                <a:lnTo>
                  <a:pt x="0" y="188212"/>
                </a:lnTo>
                <a:cubicBezTo>
                  <a:pt x="0" y="180251"/>
                  <a:pt x="3412" y="172291"/>
                  <a:pt x="10235" y="167742"/>
                </a:cubicBezTo>
                <a:cubicBezTo>
                  <a:pt x="25587" y="157507"/>
                  <a:pt x="42645" y="148978"/>
                  <a:pt x="60272" y="143861"/>
                </a:cubicBezTo>
                <a:cubicBezTo>
                  <a:pt x="70507" y="140449"/>
                  <a:pt x="80742" y="138743"/>
                  <a:pt x="90976" y="137606"/>
                </a:cubicBezTo>
                <a:close/>
                <a:moveTo>
                  <a:pt x="236538" y="50041"/>
                </a:moveTo>
                <a:cubicBezTo>
                  <a:pt x="268255" y="50041"/>
                  <a:pt x="293967" y="75753"/>
                  <a:pt x="293967" y="107470"/>
                </a:cubicBezTo>
                <a:cubicBezTo>
                  <a:pt x="293967" y="139187"/>
                  <a:pt x="268255" y="164899"/>
                  <a:pt x="236538" y="164899"/>
                </a:cubicBezTo>
                <a:cubicBezTo>
                  <a:pt x="204821" y="164899"/>
                  <a:pt x="179109" y="139187"/>
                  <a:pt x="179109" y="107470"/>
                </a:cubicBezTo>
                <a:cubicBezTo>
                  <a:pt x="179109" y="75753"/>
                  <a:pt x="204821" y="50041"/>
                  <a:pt x="236538" y="50041"/>
                </a:cubicBezTo>
                <a:close/>
                <a:moveTo>
                  <a:pt x="237675" y="26728"/>
                </a:moveTo>
                <a:cubicBezTo>
                  <a:pt x="212656" y="26728"/>
                  <a:pt x="188775" y="35257"/>
                  <a:pt x="170011" y="51747"/>
                </a:cubicBezTo>
                <a:cubicBezTo>
                  <a:pt x="126797" y="88706"/>
                  <a:pt x="121680" y="154095"/>
                  <a:pt x="158639" y="197309"/>
                </a:cubicBezTo>
                <a:cubicBezTo>
                  <a:pt x="168305" y="191623"/>
                  <a:pt x="178540" y="187643"/>
                  <a:pt x="189344" y="184800"/>
                </a:cubicBezTo>
                <a:cubicBezTo>
                  <a:pt x="204696" y="180251"/>
                  <a:pt x="220617" y="177408"/>
                  <a:pt x="236538" y="177408"/>
                </a:cubicBezTo>
                <a:cubicBezTo>
                  <a:pt x="252459" y="177408"/>
                  <a:pt x="268379" y="180251"/>
                  <a:pt x="283732" y="184800"/>
                </a:cubicBezTo>
                <a:cubicBezTo>
                  <a:pt x="295104" y="187643"/>
                  <a:pt x="305907" y="191623"/>
                  <a:pt x="316711" y="196740"/>
                </a:cubicBezTo>
                <a:cubicBezTo>
                  <a:pt x="332631" y="178545"/>
                  <a:pt x="341160" y="154664"/>
                  <a:pt x="341160" y="130214"/>
                </a:cubicBezTo>
                <a:cubicBezTo>
                  <a:pt x="341160" y="72785"/>
                  <a:pt x="295104" y="26728"/>
                  <a:pt x="237675" y="26728"/>
                </a:cubicBezTo>
                <a:close/>
                <a:moveTo>
                  <a:pt x="112077" y="21718"/>
                </a:moveTo>
                <a:cubicBezTo>
                  <a:pt x="118589" y="22998"/>
                  <a:pt x="124950" y="25592"/>
                  <a:pt x="130778" y="29572"/>
                </a:cubicBezTo>
                <a:cubicBezTo>
                  <a:pt x="106897" y="55159"/>
                  <a:pt x="92682" y="87569"/>
                  <a:pt x="90976" y="122254"/>
                </a:cubicBezTo>
                <a:cubicBezTo>
                  <a:pt x="84721" y="120548"/>
                  <a:pt x="79035" y="118274"/>
                  <a:pt x="73918" y="114862"/>
                </a:cubicBezTo>
                <a:cubicBezTo>
                  <a:pt x="50037" y="98941"/>
                  <a:pt x="43782" y="67668"/>
                  <a:pt x="59703" y="43787"/>
                </a:cubicBezTo>
                <a:cubicBezTo>
                  <a:pt x="71644" y="25877"/>
                  <a:pt x="92540" y="17880"/>
                  <a:pt x="112077" y="21718"/>
                </a:cubicBezTo>
                <a:close/>
                <a:moveTo>
                  <a:pt x="366748" y="21612"/>
                </a:moveTo>
                <a:cubicBezTo>
                  <a:pt x="394609" y="17063"/>
                  <a:pt x="421334" y="35827"/>
                  <a:pt x="425883" y="63688"/>
                </a:cubicBezTo>
                <a:cubicBezTo>
                  <a:pt x="430431" y="91550"/>
                  <a:pt x="411667" y="118274"/>
                  <a:pt x="383806" y="122823"/>
                </a:cubicBezTo>
                <a:cubicBezTo>
                  <a:pt x="382100" y="88138"/>
                  <a:pt x="368454" y="55728"/>
                  <a:pt x="345141" y="30709"/>
                </a:cubicBezTo>
                <a:cubicBezTo>
                  <a:pt x="351396" y="26160"/>
                  <a:pt x="358787" y="22749"/>
                  <a:pt x="366748" y="21612"/>
                </a:cubicBezTo>
                <a:close/>
                <a:moveTo>
                  <a:pt x="237106" y="4"/>
                </a:moveTo>
                <a:cubicBezTo>
                  <a:pt x="309319" y="573"/>
                  <a:pt x="367316" y="59139"/>
                  <a:pt x="366748" y="130783"/>
                </a:cubicBezTo>
                <a:cubicBezTo>
                  <a:pt x="366748" y="159213"/>
                  <a:pt x="357650" y="186506"/>
                  <a:pt x="340023" y="209250"/>
                </a:cubicBezTo>
                <a:lnTo>
                  <a:pt x="359356" y="228014"/>
                </a:lnTo>
                <a:cubicBezTo>
                  <a:pt x="369591" y="225739"/>
                  <a:pt x="379257" y="229151"/>
                  <a:pt x="386649" y="235974"/>
                </a:cubicBezTo>
                <a:lnTo>
                  <a:pt x="440097" y="289991"/>
                </a:lnTo>
                <a:cubicBezTo>
                  <a:pt x="440666" y="290560"/>
                  <a:pt x="441234" y="291128"/>
                  <a:pt x="441803" y="291697"/>
                </a:cubicBezTo>
                <a:cubicBezTo>
                  <a:pt x="453175" y="303638"/>
                  <a:pt x="452606" y="322970"/>
                  <a:pt x="440666" y="334342"/>
                </a:cubicBezTo>
                <a:cubicBezTo>
                  <a:pt x="428725" y="345714"/>
                  <a:pt x="409393" y="345146"/>
                  <a:pt x="398021" y="333205"/>
                </a:cubicBezTo>
                <a:lnTo>
                  <a:pt x="344003" y="279188"/>
                </a:lnTo>
                <a:cubicBezTo>
                  <a:pt x="337180" y="271796"/>
                  <a:pt x="334337" y="261561"/>
                  <a:pt x="336043" y="251895"/>
                </a:cubicBezTo>
                <a:lnTo>
                  <a:pt x="316711" y="233131"/>
                </a:lnTo>
                <a:cubicBezTo>
                  <a:pt x="293398" y="250758"/>
                  <a:pt x="265536" y="259855"/>
                  <a:pt x="237106" y="259855"/>
                </a:cubicBezTo>
                <a:cubicBezTo>
                  <a:pt x="164894" y="259287"/>
                  <a:pt x="107465" y="200721"/>
                  <a:pt x="107465" y="129077"/>
                </a:cubicBezTo>
                <a:cubicBezTo>
                  <a:pt x="107465" y="57433"/>
                  <a:pt x="164894" y="-564"/>
                  <a:pt x="237106" y="4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5655" cap="flat">
            <a:noFill/>
            <a:prstDash val="solid"/>
            <a:miter/>
          </a:ln>
          <a:scene3d>
            <a:camera prst="isometricRightUp"/>
            <a:lightRig rig="contrasting" dir="t"/>
          </a:scene3d>
          <a:sp3d extrusionH="95250">
            <a:extrusionClr>
              <a:schemeClr val="accent6">
                <a:lumMod val="50000"/>
              </a:schemeClr>
            </a:extrusionClr>
          </a:sp3d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95B029C-D3CD-6341-AB45-D026057599BD}"/>
              </a:ext>
            </a:extLst>
          </p:cNvPr>
          <p:cNvSpPr txBox="1"/>
          <p:nvPr/>
        </p:nvSpPr>
        <p:spPr>
          <a:xfrm>
            <a:off x="3054663" y="2074804"/>
            <a:ext cx="482825" cy="415498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isometricLeftDown"/>
            <a:lightRig rig="threePt" dir="t"/>
          </a:scene3d>
        </p:spPr>
        <p:txBody>
          <a:bodyPr wrap="none" rtlCol="0" anchor="ctr">
            <a:spAutoFit/>
          </a:bodyPr>
          <a:lstStyle/>
          <a:p>
            <a:pPr algn="ctr"/>
            <a:r>
              <a:rPr lang="en-US" sz="2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175944C-0A2F-86FD-1C41-A700570C3AEB}"/>
              </a:ext>
            </a:extLst>
          </p:cNvPr>
          <p:cNvSpPr txBox="1"/>
          <p:nvPr/>
        </p:nvSpPr>
        <p:spPr>
          <a:xfrm>
            <a:off x="4889828" y="2074804"/>
            <a:ext cx="482825" cy="415498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isometricLeftDown"/>
            <a:lightRig rig="threePt" dir="t"/>
          </a:scene3d>
        </p:spPr>
        <p:txBody>
          <a:bodyPr wrap="none" rtlCol="0" anchor="ctr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02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35B787-FE1F-96E1-DF1A-CFF5EAAADDC2}"/>
              </a:ext>
            </a:extLst>
          </p:cNvPr>
          <p:cNvSpPr txBox="1"/>
          <p:nvPr/>
        </p:nvSpPr>
        <p:spPr>
          <a:xfrm>
            <a:off x="3514863" y="2879323"/>
            <a:ext cx="482825" cy="415498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rtlCol="0" anchor="ctr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03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BEDF58-32A6-FFBC-4243-81ADB2819ABD}"/>
              </a:ext>
            </a:extLst>
          </p:cNvPr>
          <p:cNvSpPr txBox="1"/>
          <p:nvPr/>
        </p:nvSpPr>
        <p:spPr>
          <a:xfrm>
            <a:off x="4431868" y="2879323"/>
            <a:ext cx="482825" cy="415498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rtlCol="0" anchor="ctr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04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ABEA825-06B2-743A-2FCF-E3EDEE6332AC}"/>
              </a:ext>
            </a:extLst>
          </p:cNvPr>
          <p:cNvSpPr txBox="1"/>
          <p:nvPr/>
        </p:nvSpPr>
        <p:spPr>
          <a:xfrm>
            <a:off x="3971950" y="3681548"/>
            <a:ext cx="482825" cy="415498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isometricLeftDown"/>
            <a:lightRig rig="threePt" dir="t"/>
          </a:scene3d>
        </p:spPr>
        <p:txBody>
          <a:bodyPr wrap="none" rtlCol="0" anchor="ctr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05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16FACED-4C5B-B064-A818-85BDE0C8B416}"/>
              </a:ext>
            </a:extLst>
          </p:cNvPr>
          <p:cNvSpPr txBox="1"/>
          <p:nvPr/>
        </p:nvSpPr>
        <p:spPr>
          <a:xfrm>
            <a:off x="1272209" y="1907217"/>
            <a:ext cx="1590262" cy="5078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35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No. of Observations 10999​</a:t>
            </a:r>
            <a:endParaRPr lang="en-US" sz="135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D347C4B-6916-F247-5095-B7CC6759BA22}"/>
              </a:ext>
            </a:extLst>
          </p:cNvPr>
          <p:cNvSpPr txBox="1"/>
          <p:nvPr/>
        </p:nvSpPr>
        <p:spPr>
          <a:xfrm>
            <a:off x="6029478" y="1908507"/>
            <a:ext cx="1500407" cy="5078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</a:rPr>
              <a:t>No. of Variables</a:t>
            </a:r>
          </a:p>
          <a:p>
            <a:pPr algn="ctr"/>
            <a:r>
              <a:rPr lang="en-US" sz="1350" dirty="0"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9817902-DD36-8F53-08F5-7C3C3090C18D}"/>
              </a:ext>
            </a:extLst>
          </p:cNvPr>
          <p:cNvSpPr txBox="1"/>
          <p:nvPr/>
        </p:nvSpPr>
        <p:spPr>
          <a:xfrm>
            <a:off x="5460535" y="2722816"/>
            <a:ext cx="2095445" cy="5078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</a:rPr>
              <a:t>No. of categorical variables</a:t>
            </a:r>
          </a:p>
          <a:p>
            <a:pPr algn="ctr"/>
            <a:r>
              <a:rPr lang="en-US" sz="1350" dirty="0"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739E98-AED6-2B3E-1568-4896E150FAE5}"/>
              </a:ext>
            </a:extLst>
          </p:cNvPr>
          <p:cNvSpPr txBox="1"/>
          <p:nvPr/>
        </p:nvSpPr>
        <p:spPr>
          <a:xfrm>
            <a:off x="1264106" y="2722816"/>
            <a:ext cx="2028119" cy="5078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</a:rPr>
              <a:t>No. of numerical variables</a:t>
            </a:r>
          </a:p>
          <a:p>
            <a:pPr algn="ctr"/>
            <a:r>
              <a:rPr lang="en-US" sz="1350" dirty="0"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53644D5-F727-59E8-3CBF-827C558DEC7A}"/>
              </a:ext>
            </a:extLst>
          </p:cNvPr>
          <p:cNvSpPr txBox="1"/>
          <p:nvPr/>
        </p:nvSpPr>
        <p:spPr>
          <a:xfrm>
            <a:off x="3535253" y="4266876"/>
            <a:ext cx="1838965" cy="5078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</a:rPr>
              <a:t>Target variable</a:t>
            </a:r>
          </a:p>
          <a:p>
            <a:pPr algn="ctr"/>
            <a:r>
              <a:rPr lang="en-US" sz="1350" dirty="0">
                <a:latin typeface="Calibri" panose="020F0502020204030204" pitchFamily="34" charset="0"/>
              </a:rPr>
              <a:t>Reached.on.Time – Y/N​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2DE6FC-5A67-7E6A-5966-97F8DE8A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Data Description</a:t>
            </a:r>
          </a:p>
        </p:txBody>
      </p:sp>
      <p:sp>
        <p:nvSpPr>
          <p:cNvPr id="2" name="Terminator 1">
            <a:extLst>
              <a:ext uri="{FF2B5EF4-FFF2-40B4-BE49-F238E27FC236}">
                <a16:creationId xmlns:a16="http://schemas.microsoft.com/office/drawing/2014/main" id="{1C2BBA5C-7171-3D5A-9FB7-70E2BB7FD993}"/>
              </a:ext>
            </a:extLst>
          </p:cNvPr>
          <p:cNvSpPr/>
          <p:nvPr/>
        </p:nvSpPr>
        <p:spPr>
          <a:xfrm>
            <a:off x="3520344" y="4774707"/>
            <a:ext cx="1986325" cy="354723"/>
          </a:xfrm>
          <a:prstGeom prst="flowChartTerminator">
            <a:avLst/>
          </a:prstGeom>
          <a:solidFill>
            <a:schemeClr val="accent6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Data Link - </a:t>
            </a:r>
            <a:r>
              <a:rPr lang="en-US" sz="1350" dirty="0">
                <a:solidFill>
                  <a:srgbClr val="0070C0"/>
                </a:solidFill>
                <a:latin typeface="Calibri" panose="020F0502020204030204" pitchFamily="34" charset="0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en-US" sz="1350" dirty="0">
              <a:solidFill>
                <a:srgbClr val="0070C0"/>
              </a:solidFill>
              <a:latin typeface="Calibri" panose="020F050202020403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7296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2040500" y="1761713"/>
            <a:ext cx="4201274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Descriptive Analysis</a:t>
            </a:r>
          </a:p>
        </p:txBody>
      </p:sp>
      <p:sp>
        <p:nvSpPr>
          <p:cNvPr id="266" name="Google Shape;266;p41"/>
          <p:cNvSpPr txBox="1">
            <a:spLocks noGrp="1"/>
          </p:cNvSpPr>
          <p:nvPr>
            <p:ph type="title" idx="2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68" name="Google Shape;268;p41"/>
          <p:cNvCxnSpPr/>
          <p:nvPr/>
        </p:nvCxnSpPr>
        <p:spPr>
          <a:xfrm>
            <a:off x="720000" y="3600175"/>
            <a:ext cx="64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9" name="Google Shape;269;p41"/>
          <p:cNvGrpSpPr/>
          <p:nvPr/>
        </p:nvGrpSpPr>
        <p:grpSpPr>
          <a:xfrm>
            <a:off x="518561" y="355031"/>
            <a:ext cx="402866" cy="369933"/>
            <a:chOff x="6985538" y="307000"/>
            <a:chExt cx="1545325" cy="1419000"/>
          </a:xfrm>
        </p:grpSpPr>
        <p:sp>
          <p:nvSpPr>
            <p:cNvPr id="270" name="Google Shape;270;p41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6" name="Google Shape;2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29800" y="0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FAB363F5-9EA0-180E-4011-1583BB9E3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64" y="1799689"/>
            <a:ext cx="3625516" cy="27272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D72CD330-669C-6F5C-ACB5-DE65A365B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389" y="1799689"/>
            <a:ext cx="3360549" cy="27272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590389-4FD8-DD3F-9766-7C2040672858}"/>
              </a:ext>
            </a:extLst>
          </p:cNvPr>
          <p:cNvSpPr/>
          <p:nvPr/>
        </p:nvSpPr>
        <p:spPr>
          <a:xfrm>
            <a:off x="1007406" y="1209925"/>
            <a:ext cx="2910178" cy="397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Categorical variable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0C4E7A-1759-3F63-D23C-6F8ECF934E4D}"/>
              </a:ext>
            </a:extLst>
          </p:cNvPr>
          <p:cNvSpPr/>
          <p:nvPr/>
        </p:nvSpPr>
        <p:spPr>
          <a:xfrm>
            <a:off x="4733574" y="1209925"/>
            <a:ext cx="2910178" cy="397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Numerical variable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A20AED5-587B-8F36-9FC0-C39D62B2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24286" cy="572700"/>
          </a:xfrm>
        </p:spPr>
        <p:txBody>
          <a:bodyPr>
            <a:noAutofit/>
          </a:bodyPr>
          <a:lstStyle/>
          <a:p>
            <a:r>
              <a:rPr lang="en-US" sz="2400" dirty="0"/>
              <a:t>Histogram Analysis of Variables</a:t>
            </a:r>
          </a:p>
        </p:txBody>
      </p:sp>
    </p:spTree>
    <p:extLst>
      <p:ext uri="{BB962C8B-B14F-4D97-AF65-F5344CB8AC3E}">
        <p14:creationId xmlns:p14="http://schemas.microsoft.com/office/powerpoint/2010/main" val="274145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40"/>
          <p:cNvGrpSpPr/>
          <p:nvPr/>
        </p:nvGrpSpPr>
        <p:grpSpPr>
          <a:xfrm>
            <a:off x="5664761" y="4418531"/>
            <a:ext cx="402866" cy="369933"/>
            <a:chOff x="6985538" y="307000"/>
            <a:chExt cx="1545325" cy="1419000"/>
          </a:xfrm>
        </p:grpSpPr>
        <p:sp>
          <p:nvSpPr>
            <p:cNvPr id="253" name="Google Shape;253;p40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0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0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0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0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0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9" name="Google Shape;2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303875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0"/>
          <p:cNvSpPr/>
          <p:nvPr/>
        </p:nvSpPr>
        <p:spPr>
          <a:xfrm flipH="1">
            <a:off x="6889290" y="-24000"/>
            <a:ext cx="24909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A4555DA-A534-3EB7-056F-AF4FBB798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65" y="1065475"/>
            <a:ext cx="4027673" cy="32749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759990D-A963-7FBE-ADC3-E75EBE2790DA}"/>
              </a:ext>
            </a:extLst>
          </p:cNvPr>
          <p:cNvSpPr/>
          <p:nvPr/>
        </p:nvSpPr>
        <p:spPr>
          <a:xfrm>
            <a:off x="1148865" y="286247"/>
            <a:ext cx="3971776" cy="620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Exploring Outliers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Box Plot Analysis for Insightful Data Understanding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2040500" y="1761713"/>
            <a:ext cx="4201274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Feature Selection</a:t>
            </a:r>
          </a:p>
        </p:txBody>
      </p:sp>
      <p:sp>
        <p:nvSpPr>
          <p:cNvPr id="266" name="Google Shape;266;p41"/>
          <p:cNvSpPr txBox="1">
            <a:spLocks noGrp="1"/>
          </p:cNvSpPr>
          <p:nvPr>
            <p:ph type="title" idx="2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68" name="Google Shape;268;p41"/>
          <p:cNvCxnSpPr/>
          <p:nvPr/>
        </p:nvCxnSpPr>
        <p:spPr>
          <a:xfrm>
            <a:off x="720000" y="3600175"/>
            <a:ext cx="64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9" name="Google Shape;269;p41"/>
          <p:cNvGrpSpPr/>
          <p:nvPr/>
        </p:nvGrpSpPr>
        <p:grpSpPr>
          <a:xfrm>
            <a:off x="518561" y="355031"/>
            <a:ext cx="402866" cy="369933"/>
            <a:chOff x="6985538" y="307000"/>
            <a:chExt cx="1545325" cy="1419000"/>
          </a:xfrm>
        </p:grpSpPr>
        <p:sp>
          <p:nvSpPr>
            <p:cNvPr id="270" name="Google Shape;270;p41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6" name="Google Shape;2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29800" y="0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0709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F813-1C03-6AD1-F461-7F946BCE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Feature Selection through Statistical Techniques –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Numerical Variables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9DE7A3A-E04E-EAC8-52B6-5682F7D52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799285"/>
            <a:ext cx="3406727" cy="13841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3D4E5B61-2D80-BB66-19C8-FAA3DD171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99284"/>
            <a:ext cx="3739639" cy="30012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>
            <a:extLst>
              <a:ext uri="{FF2B5EF4-FFF2-40B4-BE49-F238E27FC236}">
                <a16:creationId xmlns:a16="http://schemas.microsoft.com/office/drawing/2014/main" id="{FCEB4FD5-BE84-4DE1-C51D-F025E14FA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3498564"/>
            <a:ext cx="3207944" cy="156442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3BE8038-B28E-6D89-2905-80E4C68C1ED7}"/>
              </a:ext>
            </a:extLst>
          </p:cNvPr>
          <p:cNvSpPr/>
          <p:nvPr/>
        </p:nvSpPr>
        <p:spPr>
          <a:xfrm>
            <a:off x="720000" y="1510748"/>
            <a:ext cx="2031151" cy="288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ANOVA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696237-A0F1-92E4-FFB2-5CBAFF5F5500}"/>
              </a:ext>
            </a:extLst>
          </p:cNvPr>
          <p:cNvSpPr/>
          <p:nvPr/>
        </p:nvSpPr>
        <p:spPr>
          <a:xfrm>
            <a:off x="4572000" y="1510748"/>
            <a:ext cx="2031151" cy="288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Stepwise Regression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070D4B-1987-E87C-528A-D51C8430940C}"/>
              </a:ext>
            </a:extLst>
          </p:cNvPr>
          <p:cNvSpPr/>
          <p:nvPr/>
        </p:nvSpPr>
        <p:spPr>
          <a:xfrm>
            <a:off x="720000" y="3186353"/>
            <a:ext cx="2031151" cy="288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46660425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Consulting by Slidesgo">
  <a:themeElements>
    <a:clrScheme name="Simple Light">
      <a:dk1>
        <a:srgbClr val="000000"/>
      </a:dk1>
      <a:lt1>
        <a:srgbClr val="FFFFFF"/>
      </a:lt1>
      <a:dk2>
        <a:srgbClr val="207368"/>
      </a:dk2>
      <a:lt2>
        <a:srgbClr val="9EC0BE"/>
      </a:lt2>
      <a:accent1>
        <a:srgbClr val="B185B4"/>
      </a:accent1>
      <a:accent2>
        <a:srgbClr val="A6C1D8"/>
      </a:accent2>
      <a:accent3>
        <a:srgbClr val="224141"/>
      </a:accent3>
      <a:accent4>
        <a:srgbClr val="E3E8E8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1181</Words>
  <Application>Microsoft Macintosh PowerPoint</Application>
  <PresentationFormat>On-screen Show (16:9)</PresentationFormat>
  <Paragraphs>323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-webkit-standard</vt:lpstr>
      <vt:lpstr>Times New Roman</vt:lpstr>
      <vt:lpstr>Albert Sans</vt:lpstr>
      <vt:lpstr>Calibri</vt:lpstr>
      <vt:lpstr>Anybody SemiBold</vt:lpstr>
      <vt:lpstr>Data Analysis Consulting by Slidesgo</vt:lpstr>
      <vt:lpstr>ON-TIME OR DELAYED SHIPMENT PREDICTION USING MACHINE LEARNING METHODS </vt:lpstr>
      <vt:lpstr>Table of Contents</vt:lpstr>
      <vt:lpstr>Project Overview</vt:lpstr>
      <vt:lpstr>Data Description</vt:lpstr>
      <vt:lpstr>Descriptive Analysis</vt:lpstr>
      <vt:lpstr>Histogram Analysis of Variables</vt:lpstr>
      <vt:lpstr>PowerPoint Presentation</vt:lpstr>
      <vt:lpstr>Feature Selection</vt:lpstr>
      <vt:lpstr>Feature Selection through Statistical Techniques – Numerical Variables</vt:lpstr>
      <vt:lpstr>Feature Selection through Statistical Techniques – Categorical Variables</vt:lpstr>
      <vt:lpstr>Selecting 6 Features using Correlation, ANOVA, Stepwise Regression, and Chi-Square </vt:lpstr>
      <vt:lpstr>Selecting 7 Features using PCA and Random Forest</vt:lpstr>
      <vt:lpstr>Selecting 4 Features using PCA and Random Forest</vt:lpstr>
      <vt:lpstr>Streamlining Model Performance Feature Selection in MATLAB</vt:lpstr>
      <vt:lpstr>Design of Experiment</vt:lpstr>
      <vt:lpstr>DOE – 27 runs</vt:lpstr>
      <vt:lpstr>DOE Confusion Matrix​</vt:lpstr>
      <vt:lpstr>Analyzing DOE Results: Insights from Median Values</vt:lpstr>
      <vt:lpstr>Analyzing DOE Results: Insights from IQR Values</vt:lpstr>
      <vt:lpstr>Results</vt:lpstr>
      <vt:lpstr>PowerPoint Presentation</vt:lpstr>
      <vt:lpstr>Overall Analysis High Efficiency Models</vt:lpstr>
      <vt:lpstr>Conclusion</vt:lpstr>
      <vt:lpstr>PowerPoint Presentation</vt:lpstr>
      <vt:lpstr>Future Research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ON-TIME OR DELAYED SHIPMENT PREDICTION USING MACHINE LEARNING METHODS </dc:title>
  <cp:lastModifiedBy>Gupta, Shefali</cp:lastModifiedBy>
  <cp:revision>38</cp:revision>
  <dcterms:modified xsi:type="dcterms:W3CDTF">2023-07-29T15:20:19Z</dcterms:modified>
</cp:coreProperties>
</file>