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4"/>
  </p:notesMasterIdLst>
  <p:sldIdLst>
    <p:sldId id="256" r:id="rId5"/>
    <p:sldId id="257" r:id="rId6"/>
    <p:sldId id="260" r:id="rId7"/>
    <p:sldId id="261" r:id="rId8"/>
    <p:sldId id="280" r:id="rId9"/>
    <p:sldId id="262" r:id="rId10"/>
    <p:sldId id="287" r:id="rId11"/>
    <p:sldId id="258" r:id="rId12"/>
    <p:sldId id="281" r:id="rId13"/>
    <p:sldId id="282" r:id="rId14"/>
    <p:sldId id="283" r:id="rId15"/>
    <p:sldId id="284" r:id="rId16"/>
    <p:sldId id="285" r:id="rId17"/>
    <p:sldId id="286" r:id="rId18"/>
    <p:sldId id="288" r:id="rId19"/>
    <p:sldId id="289" r:id="rId20"/>
    <p:sldId id="279" r:id="rId21"/>
    <p:sldId id="272" r:id="rId22"/>
    <p:sldId id="274" r:id="rId23"/>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83820" autoAdjust="0"/>
  </p:normalViewPr>
  <p:slideViewPr>
    <p:cSldViewPr snapToGrid="0" snapToObjects="1" showGuides="1">
      <p:cViewPr varScale="1">
        <p:scale>
          <a:sx n="92" d="100"/>
          <a:sy n="92" d="100"/>
        </p:scale>
        <p:origin x="1368"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0T00:15:07.3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0T00:15:07.39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0T00:15:07.3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0T00:15:07.3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0T00:15:07.40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0T00:15:07.40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0T00:15:07.4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0T00:15:07.4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601829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59736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262761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302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228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559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0863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095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880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601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5444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6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881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45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2C210608-CCC0-4BC1-B362-24402ECB2CF4}"/>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9FFB9A55-72D9-4FF9-B9C2-1F692C27CBF7}"/>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893A28B-7E09-4EAF-A9C7-0EAB5ACF009D}"/>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69DDD971-72F4-41A3-8562-7FD2981A3175}"/>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9059E557-57BD-42A5-91AC-E372A5FE0808}"/>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93E38A02-C5F3-4277-AE95-2FE8536F3E0B}"/>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A04821A6-8CA8-4E03-8C40-E9B1F3B4F6F4}"/>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262F0278-C3CE-4B0C-965B-3900BC48C79E}"/>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409528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61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89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520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02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910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3/20/2022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14" name="Picture 13">
            <a:extLst>
              <a:ext uri="{FF2B5EF4-FFF2-40B4-BE49-F238E27FC236}">
                <a16:creationId xmlns:a16="http://schemas.microsoft.com/office/drawing/2014/main" id="{377A9306-2AF8-40ED-98E0-42FFD01D0006}"/>
              </a:ext>
            </a:extLst>
          </p:cNvPr>
          <p:cNvPicPr>
            <a:picLocks noChangeAspect="1"/>
          </p:cNvPicPr>
          <p:nvPr userDrawn="1"/>
        </p:nvPicPr>
        <p:blipFill>
          <a:blip r:embed="rId19"/>
          <a:stretch>
            <a:fillRect/>
          </a:stretch>
        </p:blipFill>
        <p:spPr>
          <a:xfrm>
            <a:off x="340139" y="6371623"/>
            <a:ext cx="2456070" cy="378964"/>
          </a:xfrm>
          <a:prstGeom prst="rect">
            <a:avLst/>
          </a:prstGeom>
        </p:spPr>
      </p:pic>
      <p:pic>
        <p:nvPicPr>
          <p:cNvPr id="15" name="Picture 14">
            <a:extLst>
              <a:ext uri="{FF2B5EF4-FFF2-40B4-BE49-F238E27FC236}">
                <a16:creationId xmlns:a16="http://schemas.microsoft.com/office/drawing/2014/main" id="{6FF3EFF3-57FA-4F63-A987-1374C4F30301}"/>
              </a:ext>
            </a:extLst>
          </p:cNvPr>
          <p:cNvPicPr>
            <a:picLocks noChangeAspect="1"/>
          </p:cNvPicPr>
          <p:nvPr userDrawn="1"/>
        </p:nvPicPr>
        <p:blipFill>
          <a:blip r:embed="rId20"/>
          <a:stretch>
            <a:fillRect/>
          </a:stretch>
        </p:blipFill>
        <p:spPr>
          <a:xfrm>
            <a:off x="8475870" y="6371623"/>
            <a:ext cx="3375991" cy="397761"/>
          </a:xfrm>
          <a:prstGeom prst="rect">
            <a:avLst/>
          </a:prstGeom>
        </p:spPr>
      </p:pic>
      <p:pic>
        <p:nvPicPr>
          <p:cNvPr id="16" name="Picture 15">
            <a:extLst>
              <a:ext uri="{FF2B5EF4-FFF2-40B4-BE49-F238E27FC236}">
                <a16:creationId xmlns:a16="http://schemas.microsoft.com/office/drawing/2014/main" id="{0648E5A4-4195-477E-815A-777674376C42}"/>
              </a:ext>
            </a:extLst>
          </p:cNvPr>
          <p:cNvPicPr>
            <a:picLocks noChangeAspect="1"/>
          </p:cNvPicPr>
          <p:nvPr userDrawn="1"/>
        </p:nvPicPr>
        <p:blipFill>
          <a:blip r:embed="rId21">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61621657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0.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55001" y="1527384"/>
            <a:ext cx="6019800" cy="1901616"/>
          </a:xfrm>
        </p:spPr>
        <p:txBody>
          <a:bodyPr anchor="ctr">
            <a:normAutofit fontScale="90000"/>
          </a:bodyPr>
          <a:lstStyle/>
          <a:p>
            <a:pPr algn="ctr"/>
            <a:r>
              <a:rPr lang="en-US" dirty="0">
                <a:solidFill>
                  <a:srgbClr val="0E659B"/>
                </a:solidFill>
              </a:rPr>
              <a:t>SQL for Data Science Capstone Project</a:t>
            </a:r>
            <a:br>
              <a:rPr lang="en-US" dirty="0">
                <a:solidFill>
                  <a:srgbClr val="0E659B"/>
                </a:solidFill>
              </a:rPr>
            </a:br>
            <a:r>
              <a:rPr lang="en-US" b="1" dirty="0">
                <a:solidFill>
                  <a:schemeClr val="accent1">
                    <a:lumMod val="60000"/>
                    <a:lumOff val="40000"/>
                  </a:schemeClr>
                </a:solidFill>
              </a:rPr>
              <a:t>Olympics Dataset</a:t>
            </a:r>
            <a:endParaRPr lang="en-US" sz="4000" b="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934200" y="3429000"/>
            <a:ext cx="5181600" cy="2616956"/>
          </a:xfrm>
        </p:spPr>
        <p:txBody>
          <a:bodyPr>
            <a:normAutofit/>
          </a:bodyPr>
          <a:lstStyle/>
          <a:p>
            <a:pPr marL="0" indent="0">
              <a:buNone/>
            </a:pPr>
            <a:r>
              <a:rPr lang="en-US" dirty="0"/>
              <a:t>Shay Hegarty</a:t>
            </a:r>
          </a:p>
          <a:p>
            <a:pPr marL="0" indent="0">
              <a:buNone/>
            </a:pPr>
            <a:r>
              <a:rPr lang="en-US" dirty="0"/>
              <a:t>03/20/2022</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660680" y="160909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4310" y="41564"/>
            <a:ext cx="10018713" cy="1752599"/>
          </a:xfrm>
        </p:spPr>
        <p:txBody>
          <a:bodyPr/>
          <a:lstStyle/>
          <a:p>
            <a:r>
              <a:rPr lang="en-US" dirty="0"/>
              <a:t>Male vs Female Participation</a:t>
            </a:r>
            <a:br>
              <a:rPr lang="en-US" dirty="0"/>
            </a:br>
            <a:r>
              <a:rPr lang="en-US" dirty="0"/>
              <a:t>Winter Games</a:t>
            </a:r>
          </a:p>
        </p:txBody>
      </p:sp>
      <p:pic>
        <p:nvPicPr>
          <p:cNvPr id="2052" name="Picture 4">
            <a:extLst>
              <a:ext uri="{FF2B5EF4-FFF2-40B4-BE49-F238E27FC236}">
                <a16:creationId xmlns:a16="http://schemas.microsoft.com/office/drawing/2014/main" id="{881AC968-51F5-4F18-A2E7-EFB4DAD73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010" y="1950027"/>
            <a:ext cx="5334000" cy="375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A293B1-DF72-431F-9292-32F616385519}"/>
              </a:ext>
            </a:extLst>
          </p:cNvPr>
          <p:cNvSpPr txBox="1"/>
          <p:nvPr/>
        </p:nvSpPr>
        <p:spPr>
          <a:xfrm>
            <a:off x="6930736" y="2327564"/>
            <a:ext cx="475903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Similar to the summer games there is a large discrepancies between male and female participation in the early years</a:t>
            </a:r>
          </a:p>
          <a:p>
            <a:endParaRPr lang="en-US" dirty="0"/>
          </a:p>
          <a:p>
            <a:pPr marL="285750" indent="-285750">
              <a:buFont typeface="Arial" panose="020B0604020202020204" pitchFamily="34" charset="0"/>
              <a:buChar char="•"/>
            </a:pPr>
            <a:r>
              <a:rPr lang="en-GB" b="0" i="0" dirty="0">
                <a:solidFill>
                  <a:srgbClr val="000000"/>
                </a:solidFill>
                <a:effectLst/>
                <a:latin typeface="Helvetica Neue"/>
              </a:rPr>
              <a:t>1980s -1990s wa</a:t>
            </a:r>
            <a:r>
              <a:rPr lang="en-GB" dirty="0">
                <a:solidFill>
                  <a:srgbClr val="000000"/>
                </a:solidFill>
                <a:latin typeface="Helvetica Neue"/>
              </a:rPr>
              <a:t>s a huge turning point for the winter games also.</a:t>
            </a:r>
          </a:p>
          <a:p>
            <a:endParaRPr lang="en-GB" b="0" i="0" dirty="0">
              <a:solidFill>
                <a:srgbClr val="000000"/>
              </a:solidFill>
              <a:effectLst/>
              <a:latin typeface="Helvetica Neue"/>
            </a:endParaRPr>
          </a:p>
          <a:p>
            <a:pPr marL="285750" indent="-285750">
              <a:buFont typeface="Arial" panose="020B0604020202020204" pitchFamily="34" charset="0"/>
              <a:buChar char="•"/>
            </a:pPr>
            <a:r>
              <a:rPr lang="en-GB" dirty="0">
                <a:solidFill>
                  <a:srgbClr val="000000"/>
                </a:solidFill>
                <a:latin typeface="Helvetica Neue"/>
              </a:rPr>
              <a:t>Participation rate for females is steadily going up since the 1980s and will hopefully level out completely in the years to come.</a:t>
            </a:r>
            <a:endParaRPr lang="en-IE" dirty="0"/>
          </a:p>
        </p:txBody>
      </p:sp>
    </p:spTree>
    <p:extLst>
      <p:ext uri="{BB962C8B-B14F-4D97-AF65-F5344CB8AC3E}">
        <p14:creationId xmlns:p14="http://schemas.microsoft.com/office/powerpoint/2010/main" val="224936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4310" y="41564"/>
            <a:ext cx="10018713" cy="1752599"/>
          </a:xfrm>
        </p:spPr>
        <p:txBody>
          <a:bodyPr/>
          <a:lstStyle/>
          <a:p>
            <a:r>
              <a:rPr lang="en-US" dirty="0"/>
              <a:t>Top 10 Countries by Medals Won</a:t>
            </a:r>
          </a:p>
        </p:txBody>
      </p:sp>
      <p:pic>
        <p:nvPicPr>
          <p:cNvPr id="3074" name="Picture 2">
            <a:extLst>
              <a:ext uri="{FF2B5EF4-FFF2-40B4-BE49-F238E27FC236}">
                <a16:creationId xmlns:a16="http://schemas.microsoft.com/office/drawing/2014/main" id="{08C0CFFA-D9E8-4A37-86EC-1E8929229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854" y="1398442"/>
            <a:ext cx="7500291" cy="492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1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4310" y="41564"/>
            <a:ext cx="10018713" cy="1752599"/>
          </a:xfrm>
        </p:spPr>
        <p:txBody>
          <a:bodyPr/>
          <a:lstStyle/>
          <a:p>
            <a:r>
              <a:rPr lang="en-US" dirty="0"/>
              <a:t>Countries by Medals Won</a:t>
            </a:r>
            <a:br>
              <a:rPr lang="en-US" dirty="0"/>
            </a:br>
            <a:r>
              <a:rPr lang="en-US" dirty="0"/>
              <a:t>Summer Games</a:t>
            </a:r>
          </a:p>
        </p:txBody>
      </p:sp>
      <p:sp>
        <p:nvSpPr>
          <p:cNvPr id="3" name="TextBox 2">
            <a:extLst>
              <a:ext uri="{FF2B5EF4-FFF2-40B4-BE49-F238E27FC236}">
                <a16:creationId xmlns:a16="http://schemas.microsoft.com/office/drawing/2014/main" id="{5222C9F7-B984-4F63-B130-5B0B369F3921}"/>
              </a:ext>
            </a:extLst>
          </p:cNvPr>
          <p:cNvSpPr txBox="1"/>
          <p:nvPr/>
        </p:nvSpPr>
        <p:spPr>
          <a:xfrm>
            <a:off x="6930736" y="2202873"/>
            <a:ext cx="47590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expected in our hypothesis USA is dominating the field when it comes to medals being awarded for the Summer Games.</a:t>
            </a:r>
          </a:p>
          <a:p>
            <a:endParaRPr lang="en-US" dirty="0"/>
          </a:p>
        </p:txBody>
      </p:sp>
      <p:pic>
        <p:nvPicPr>
          <p:cNvPr id="5122" name="Picture 2">
            <a:extLst>
              <a:ext uri="{FF2B5EF4-FFF2-40B4-BE49-F238E27FC236}">
                <a16:creationId xmlns:a16="http://schemas.microsoft.com/office/drawing/2014/main" id="{82074309-B387-432F-ABFD-CB145D688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281" y="1897207"/>
            <a:ext cx="5698546" cy="374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1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4310" y="41564"/>
            <a:ext cx="10018713" cy="1752599"/>
          </a:xfrm>
        </p:spPr>
        <p:txBody>
          <a:bodyPr/>
          <a:lstStyle/>
          <a:p>
            <a:r>
              <a:rPr lang="en-US" dirty="0"/>
              <a:t>Countries by Medals Won</a:t>
            </a:r>
            <a:br>
              <a:rPr lang="en-US" dirty="0"/>
            </a:br>
            <a:r>
              <a:rPr lang="en-US" dirty="0"/>
              <a:t>Winter Games</a:t>
            </a:r>
          </a:p>
        </p:txBody>
      </p:sp>
      <p:sp>
        <p:nvSpPr>
          <p:cNvPr id="3" name="TextBox 2">
            <a:extLst>
              <a:ext uri="{FF2B5EF4-FFF2-40B4-BE49-F238E27FC236}">
                <a16:creationId xmlns:a16="http://schemas.microsoft.com/office/drawing/2014/main" id="{5222C9F7-B984-4F63-B130-5B0B369F3921}"/>
              </a:ext>
            </a:extLst>
          </p:cNvPr>
          <p:cNvSpPr txBox="1"/>
          <p:nvPr/>
        </p:nvSpPr>
        <p:spPr>
          <a:xfrm>
            <a:off x="6930736" y="2202873"/>
            <a:ext cx="475903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When it comes to the Winter games USA is still a massive competitor but its not comparable to their lead in the summer Olympics.</a:t>
            </a:r>
          </a:p>
          <a:p>
            <a:pPr marL="285750" indent="-285750">
              <a:buFont typeface="Arial" panose="020B0604020202020204" pitchFamily="34" charset="0"/>
              <a:buChar char="•"/>
            </a:pPr>
            <a:r>
              <a:rPr lang="en-US" dirty="0"/>
              <a:t>Seeing the </a:t>
            </a:r>
            <a:r>
              <a:rPr lang="en-GB" b="0" i="0" dirty="0">
                <a:solidFill>
                  <a:srgbClr val="000000"/>
                </a:solidFill>
                <a:effectLst/>
                <a:latin typeface="Helvetica Neue"/>
              </a:rPr>
              <a:t>Scandinavian countries such as Norway, Sweden and Finland which is expected for the Winter games.</a:t>
            </a:r>
            <a:endParaRPr lang="en-US" dirty="0"/>
          </a:p>
          <a:p>
            <a:endParaRPr lang="en-US" dirty="0"/>
          </a:p>
        </p:txBody>
      </p:sp>
      <p:pic>
        <p:nvPicPr>
          <p:cNvPr id="6146" name="Picture 2">
            <a:extLst>
              <a:ext uri="{FF2B5EF4-FFF2-40B4-BE49-F238E27FC236}">
                <a16:creationId xmlns:a16="http://schemas.microsoft.com/office/drawing/2014/main" id="{8D8613AE-C620-485D-A072-9628CAC7E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28" y="1923213"/>
            <a:ext cx="5447927" cy="351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49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4310" y="41564"/>
            <a:ext cx="10018713" cy="1752599"/>
          </a:xfrm>
        </p:spPr>
        <p:txBody>
          <a:bodyPr/>
          <a:lstStyle/>
          <a:p>
            <a:r>
              <a:rPr lang="en-US" dirty="0"/>
              <a:t>Age of Participants</a:t>
            </a:r>
          </a:p>
        </p:txBody>
      </p:sp>
      <p:sp>
        <p:nvSpPr>
          <p:cNvPr id="3" name="TextBox 2">
            <a:extLst>
              <a:ext uri="{FF2B5EF4-FFF2-40B4-BE49-F238E27FC236}">
                <a16:creationId xmlns:a16="http://schemas.microsoft.com/office/drawing/2014/main" id="{5222C9F7-B984-4F63-B130-5B0B369F3921}"/>
              </a:ext>
            </a:extLst>
          </p:cNvPr>
          <p:cNvSpPr txBox="1"/>
          <p:nvPr/>
        </p:nvSpPr>
        <p:spPr>
          <a:xfrm>
            <a:off x="6930736" y="2202873"/>
            <a:ext cx="47590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Youngest Olympian is listed at 10years old.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Average ages are between 20 – 30 which was predicted.</a:t>
            </a:r>
          </a:p>
          <a:p>
            <a:endParaRPr lang="en-US" dirty="0"/>
          </a:p>
        </p:txBody>
      </p:sp>
      <p:pic>
        <p:nvPicPr>
          <p:cNvPr id="7170" name="Picture 2">
            <a:extLst>
              <a:ext uri="{FF2B5EF4-FFF2-40B4-BE49-F238E27FC236}">
                <a16:creationId xmlns:a16="http://schemas.microsoft.com/office/drawing/2014/main" id="{B54F4A8A-9619-4495-95B8-B078CD1F5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234" y="2105025"/>
            <a:ext cx="5293302" cy="362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6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F8FA-D101-476E-9442-42AE51FF94F9}"/>
              </a:ext>
            </a:extLst>
          </p:cNvPr>
          <p:cNvSpPr>
            <a:spLocks noGrp="1"/>
          </p:cNvSpPr>
          <p:nvPr>
            <p:ph type="title"/>
          </p:nvPr>
        </p:nvSpPr>
        <p:spPr>
          <a:xfrm>
            <a:off x="1484311" y="114300"/>
            <a:ext cx="10018713" cy="1752599"/>
          </a:xfrm>
        </p:spPr>
        <p:txBody>
          <a:bodyPr/>
          <a:lstStyle/>
          <a:p>
            <a:r>
              <a:rPr lang="en-US" dirty="0"/>
              <a:t>Total Medals Awarded</a:t>
            </a:r>
            <a:br>
              <a:rPr lang="en-US" dirty="0"/>
            </a:br>
            <a:r>
              <a:rPr lang="en-US" dirty="0"/>
              <a:t>Summer vs Winter games</a:t>
            </a:r>
            <a:endParaRPr lang="en-IE" dirty="0"/>
          </a:p>
        </p:txBody>
      </p:sp>
      <p:pic>
        <p:nvPicPr>
          <p:cNvPr id="8194" name="Picture 2">
            <a:extLst>
              <a:ext uri="{FF2B5EF4-FFF2-40B4-BE49-F238E27FC236}">
                <a16:creationId xmlns:a16="http://schemas.microsoft.com/office/drawing/2014/main" id="{776A1355-023A-4E50-995C-FCED18443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651" y="1866899"/>
            <a:ext cx="5372967" cy="3829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464750-AA5E-4165-8D2F-1CDEA1FE7F7D}"/>
              </a:ext>
            </a:extLst>
          </p:cNvPr>
          <p:cNvSpPr txBox="1"/>
          <p:nvPr/>
        </p:nvSpPr>
        <p:spPr>
          <a:xfrm>
            <a:off x="6858000" y="2078182"/>
            <a:ext cx="4333009" cy="203132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Helvetica Neue"/>
              </a:rPr>
              <a:t>E</a:t>
            </a:r>
            <a:r>
              <a:rPr lang="en-GB" b="0" i="0" dirty="0">
                <a:solidFill>
                  <a:srgbClr val="000000"/>
                </a:solidFill>
                <a:effectLst/>
                <a:latin typeface="Helvetica Neue"/>
              </a:rPr>
              <a:t>arly years there were different amounts of medals distributed for each class</a:t>
            </a:r>
          </a:p>
          <a:p>
            <a:pPr marL="285750" indent="-285750">
              <a:buFont typeface="Arial" panose="020B0604020202020204" pitchFamily="34" charset="0"/>
              <a:buChar char="•"/>
            </a:pPr>
            <a:endParaRPr lang="en-GB" dirty="0">
              <a:solidFill>
                <a:srgbClr val="000000"/>
              </a:solidFill>
              <a:latin typeface="Helvetica Neue"/>
            </a:endParaRPr>
          </a:p>
          <a:p>
            <a:pPr marL="285750" indent="-285750">
              <a:buFont typeface="Arial" panose="020B0604020202020204" pitchFamily="34" charset="0"/>
              <a:buChar char="•"/>
            </a:pPr>
            <a:r>
              <a:rPr lang="en-GB" b="0" i="0" dirty="0">
                <a:solidFill>
                  <a:srgbClr val="000000"/>
                </a:solidFill>
                <a:effectLst/>
                <a:latin typeface="Helvetica Neue"/>
              </a:rPr>
              <a:t>Eventually this levelled out and it looks like the same amount of medals get distributed</a:t>
            </a:r>
            <a:endParaRPr lang="en-IE" dirty="0"/>
          </a:p>
        </p:txBody>
      </p:sp>
    </p:spTree>
    <p:extLst>
      <p:ext uri="{BB962C8B-B14F-4D97-AF65-F5344CB8AC3E}">
        <p14:creationId xmlns:p14="http://schemas.microsoft.com/office/powerpoint/2010/main" val="145458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F8FA-D101-476E-9442-42AE51FF94F9}"/>
              </a:ext>
            </a:extLst>
          </p:cNvPr>
          <p:cNvSpPr>
            <a:spLocks noGrp="1"/>
          </p:cNvSpPr>
          <p:nvPr>
            <p:ph type="title"/>
          </p:nvPr>
        </p:nvSpPr>
        <p:spPr>
          <a:xfrm>
            <a:off x="1484311" y="-10391"/>
            <a:ext cx="10018713" cy="1565563"/>
          </a:xfrm>
        </p:spPr>
        <p:txBody>
          <a:bodyPr/>
          <a:lstStyle/>
          <a:p>
            <a:r>
              <a:rPr lang="en-US" dirty="0"/>
              <a:t>Total Medals Awarded</a:t>
            </a:r>
            <a:br>
              <a:rPr lang="en-US" dirty="0"/>
            </a:br>
            <a:r>
              <a:rPr lang="en-US" dirty="0"/>
              <a:t>Summer vs Winter games</a:t>
            </a:r>
            <a:endParaRPr lang="en-IE" dirty="0"/>
          </a:p>
        </p:txBody>
      </p:sp>
      <p:pic>
        <p:nvPicPr>
          <p:cNvPr id="9218" name="Picture 2">
            <a:extLst>
              <a:ext uri="{FF2B5EF4-FFF2-40B4-BE49-F238E27FC236}">
                <a16:creationId xmlns:a16="http://schemas.microsoft.com/office/drawing/2014/main" id="{A471FCF0-4269-4750-A4BD-40AFD3308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040" y="1517073"/>
            <a:ext cx="8828723" cy="493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06879"/>
            <a:ext cx="10515600" cy="1583810"/>
          </a:xfrm>
        </p:spPr>
        <p:txBody>
          <a:bodyPr>
            <a:normAutofit/>
          </a:bodyPr>
          <a:lstStyle/>
          <a:p>
            <a:r>
              <a:rPr lang="en-US" dirty="0"/>
              <a:t>FINDINGS</a:t>
            </a:r>
            <a:br>
              <a:rPr lang="en-US" dirty="0"/>
            </a:br>
            <a:r>
              <a:rPr lang="en-US" dirty="0"/>
              <a:t>STD and CORRELATION</a:t>
            </a:r>
          </a:p>
        </p:txBody>
      </p:sp>
      <p:sp>
        <p:nvSpPr>
          <p:cNvPr id="6" name="TextBox 5">
            <a:extLst>
              <a:ext uri="{FF2B5EF4-FFF2-40B4-BE49-F238E27FC236}">
                <a16:creationId xmlns:a16="http://schemas.microsoft.com/office/drawing/2014/main" id="{C70573CE-4134-42A4-AE0C-6E3E39490477}"/>
              </a:ext>
            </a:extLst>
          </p:cNvPr>
          <p:cNvSpPr txBox="1"/>
          <p:nvPr/>
        </p:nvSpPr>
        <p:spPr>
          <a:xfrm>
            <a:off x="1870364" y="2036618"/>
            <a:ext cx="9320645" cy="2862322"/>
          </a:xfrm>
          <a:prstGeom prst="rect">
            <a:avLst/>
          </a:prstGeom>
          <a:noFill/>
        </p:spPr>
        <p:txBody>
          <a:bodyPr wrap="square" rtlCol="0">
            <a:spAutoFit/>
          </a:bodyPr>
          <a:lstStyle/>
          <a:p>
            <a:r>
              <a:rPr lang="en-GB" b="1" u="sng" dirty="0"/>
              <a:t>Standard Deviation:</a:t>
            </a:r>
          </a:p>
          <a:p>
            <a:r>
              <a:rPr lang="en-GB" dirty="0"/>
              <a:t>Standard Deviation for Summer Olympics Medals = 475.323015441357</a:t>
            </a:r>
          </a:p>
          <a:p>
            <a:r>
              <a:rPr lang="en-GB" dirty="0"/>
              <a:t>Standard Deviation for Winter Olympics Medals = 152.56899942903493</a:t>
            </a:r>
          </a:p>
          <a:p>
            <a:r>
              <a:rPr lang="en-GB" dirty="0"/>
              <a:t>From 1924 to 2016, as the standard deviation in the summer Olympics is about 3 times that in the winter Olympics, country performance by year change more in Summer Olympics.</a:t>
            </a:r>
          </a:p>
          <a:p>
            <a:endParaRPr lang="en-GB" dirty="0"/>
          </a:p>
          <a:p>
            <a:endParaRPr lang="en-GB" dirty="0"/>
          </a:p>
          <a:p>
            <a:r>
              <a:rPr lang="en-GB" dirty="0"/>
              <a:t>The </a:t>
            </a:r>
            <a:r>
              <a:rPr lang="en-GB" dirty="0" err="1"/>
              <a:t>Pearon</a:t>
            </a:r>
            <a:r>
              <a:rPr lang="en-GB" dirty="0"/>
              <a:t> correlation coefficient between the total number of medals in the winter and summer Olympics from 1924 to 2016, is 0.94, which is highly positive. Therefore, the performance of a country in winter Olympics is highly correlated to that in summer Olympics.</a:t>
            </a:r>
            <a:endParaRPr lang="en-IE" dirty="0"/>
          </a:p>
        </p:txBody>
      </p:sp>
    </p:spTree>
    <p:extLst>
      <p:ext uri="{BB962C8B-B14F-4D97-AF65-F5344CB8AC3E}">
        <p14:creationId xmlns:p14="http://schemas.microsoft.com/office/powerpoint/2010/main" val="265960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597018" y="2431187"/>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106992" y="1149644"/>
            <a:ext cx="5940419" cy="4876800"/>
          </a:xfrm>
        </p:spPr>
        <p:txBody>
          <a:bodyPr/>
          <a:lstStyle/>
          <a:p>
            <a:r>
              <a:rPr lang="en-US" sz="2400" dirty="0"/>
              <a:t>What further insights can we determine from this dataset?</a:t>
            </a:r>
          </a:p>
          <a:p>
            <a:r>
              <a:rPr lang="en-US" sz="2400" dirty="0"/>
              <a:t>Investigate into the spike in the 1980s for the amount of medals that were awarded.</a:t>
            </a:r>
          </a:p>
          <a:p>
            <a:endParaRPr lang="en-US" sz="2400" dirty="0"/>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335087" y="89045"/>
            <a:ext cx="10018713" cy="1752599"/>
          </a:xfrm>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sz="2400" dirty="0"/>
              <a:t>Is there more men or women competing in the Olympics? How has this changed over time? </a:t>
            </a:r>
            <a:r>
              <a:rPr lang="en-US" sz="1900" i="1" dirty="0"/>
              <a:t>I would think there has been more men every single year since the start of the Olympics.</a:t>
            </a:r>
          </a:p>
          <a:p>
            <a:pPr marL="0" indent="0">
              <a:buNone/>
            </a:pPr>
            <a:endParaRPr lang="en-US" sz="2400" dirty="0"/>
          </a:p>
          <a:p>
            <a:r>
              <a:rPr lang="en-US" sz="2400" dirty="0"/>
              <a:t>Which countries are always successful? </a:t>
            </a:r>
            <a:r>
              <a:rPr lang="en-US" sz="1900" i="1" dirty="0"/>
              <a:t>I am presuming it will be the largest countries such as USA, China etc.</a:t>
            </a:r>
          </a:p>
          <a:p>
            <a:pPr marL="0" indent="0">
              <a:buNone/>
            </a:pPr>
            <a:endParaRPr lang="en-US" sz="2400" dirty="0"/>
          </a:p>
          <a:p>
            <a:r>
              <a:rPr lang="en-US" sz="2400" dirty="0"/>
              <a:t>How has the age gap changed over the years? </a:t>
            </a:r>
            <a:r>
              <a:rPr lang="en-US" sz="1900" i="1" dirty="0"/>
              <a:t>I would imagine the age gap being quite significant but the overall average being in the 20-30s.</a:t>
            </a:r>
            <a:endParaRPr lang="en-GB" sz="2400" i="1" dirty="0"/>
          </a:p>
        </p:txBody>
      </p:sp>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6727464" y="136354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509516" y="1418279"/>
            <a:ext cx="4876800" cy="4357282"/>
          </a:xfrm>
        </p:spPr>
        <p:txBody>
          <a:bodyPr>
            <a:normAutofit/>
          </a:bodyPr>
          <a:lstStyle/>
          <a:p>
            <a:r>
              <a:rPr lang="en-US" sz="2000" dirty="0"/>
              <a:t>Executive Summary</a:t>
            </a:r>
          </a:p>
          <a:p>
            <a:r>
              <a:rPr lang="en-US" sz="2000" dirty="0"/>
              <a:t>Questions</a:t>
            </a:r>
          </a:p>
          <a:p>
            <a:r>
              <a:rPr lang="en-US" sz="2000" dirty="0"/>
              <a:t>Hypothesis/Methodology</a:t>
            </a:r>
          </a:p>
          <a:p>
            <a:r>
              <a:rPr lang="en-US" sz="2000" dirty="0"/>
              <a:t>ERD</a:t>
            </a:r>
          </a:p>
          <a:p>
            <a:r>
              <a:rPr lang="en-US" sz="2000" dirty="0"/>
              <a:t>Results</a:t>
            </a:r>
          </a:p>
          <a:p>
            <a:pPr lvl="1"/>
            <a:r>
              <a:rPr lang="en-US" sz="2000" dirty="0"/>
              <a:t>Visualization – Charts</a:t>
            </a:r>
          </a:p>
          <a:p>
            <a:r>
              <a:rPr lang="en-US" sz="2000" dirty="0"/>
              <a:t>Discussion</a:t>
            </a:r>
          </a:p>
          <a:p>
            <a:pPr lvl="1"/>
            <a:r>
              <a:rPr lang="en-US" sz="2000" dirty="0"/>
              <a:t>Findings</a:t>
            </a:r>
          </a:p>
          <a:p>
            <a:r>
              <a:rPr lang="en-US" sz="2000" dirty="0"/>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256571"/>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861506"/>
            <a:ext cx="7906925" cy="5134988"/>
          </a:xfrm>
        </p:spPr>
        <p:txBody>
          <a:bodyPr>
            <a:normAutofit/>
          </a:bodyPr>
          <a:lstStyle/>
          <a:p>
            <a:r>
              <a:rPr lang="en-US" sz="2200" dirty="0"/>
              <a:t>Review the SportsStats dataset on Olympics information for the past 120 years.</a:t>
            </a:r>
          </a:p>
          <a:p>
            <a:r>
              <a:rPr lang="en-US" sz="2200" dirty="0"/>
              <a:t>Dive deeper into seeing how countries are consistently performing each year.</a:t>
            </a:r>
          </a:p>
          <a:p>
            <a:pPr lvl="1"/>
            <a:r>
              <a:rPr lang="en-US" sz="1800" dirty="0"/>
              <a:t>Compare how these countries perform from Summer games to the Winter games.</a:t>
            </a:r>
          </a:p>
          <a:p>
            <a:pPr lvl="1"/>
            <a:r>
              <a:rPr lang="en-US" sz="1800" dirty="0"/>
              <a:t>Are there specific countries dominating both areas.</a:t>
            </a:r>
            <a:endParaRPr lang="en-GB" sz="1800" dirty="0"/>
          </a:p>
          <a:p>
            <a:r>
              <a:rPr lang="en-GB" sz="2000" dirty="0"/>
              <a:t>Look into data demographic information on the Olympians and see how they have changed over the years and more specifically how the males dominated the Olympics in the early years but its starting to level out now.</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Questions</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10647" y="1690688"/>
            <a:ext cx="7647865" cy="4700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Is there more men or women competing in the Olympics? How has this changed over time?</a:t>
            </a:r>
          </a:p>
          <a:p>
            <a:pPr marL="0" indent="0">
              <a:buNone/>
            </a:pPr>
            <a:endParaRPr lang="en-US" dirty="0"/>
          </a:p>
          <a:p>
            <a:r>
              <a:rPr lang="en-US" dirty="0"/>
              <a:t>Which countries are always successful?</a:t>
            </a:r>
          </a:p>
          <a:p>
            <a:pPr marL="0" indent="0">
              <a:buNone/>
            </a:pPr>
            <a:endParaRPr lang="en-US" dirty="0">
              <a:solidFill>
                <a:schemeClr val="accent1">
                  <a:lumMod val="75000"/>
                </a:schemeClr>
              </a:solidFill>
            </a:endParaRPr>
          </a:p>
          <a:p>
            <a:r>
              <a:rPr lang="en-US" dirty="0"/>
              <a:t>How has the age gap changed over the years?</a:t>
            </a:r>
            <a:endParaRPr lang="en-GB"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Hypothesis</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10647" y="1690688"/>
            <a:ext cx="7647865" cy="4700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Is there more men or women competing in the Olympics? How has this changed over time? </a:t>
            </a:r>
            <a:r>
              <a:rPr lang="en-US" sz="2000" dirty="0">
                <a:solidFill>
                  <a:schemeClr val="accent1">
                    <a:lumMod val="60000"/>
                    <a:lumOff val="40000"/>
                  </a:schemeClr>
                </a:solidFill>
              </a:rPr>
              <a:t>I would think there has been more men every single year since the start of the Olympics.</a:t>
            </a:r>
          </a:p>
          <a:p>
            <a:pPr marL="0" indent="0">
              <a:buNone/>
            </a:pPr>
            <a:endParaRPr lang="en-US" dirty="0"/>
          </a:p>
          <a:p>
            <a:r>
              <a:rPr lang="en-US" dirty="0"/>
              <a:t>Which countries are always successful? </a:t>
            </a:r>
            <a:r>
              <a:rPr lang="en-US" sz="2000" dirty="0">
                <a:solidFill>
                  <a:schemeClr val="accent1">
                    <a:lumMod val="60000"/>
                    <a:lumOff val="40000"/>
                  </a:schemeClr>
                </a:solidFill>
              </a:rPr>
              <a:t>I am presuming it will be the largest countries such as USA, China etc.</a:t>
            </a:r>
          </a:p>
          <a:p>
            <a:pPr marL="0" indent="0">
              <a:buNone/>
            </a:pPr>
            <a:endParaRPr lang="en-US" dirty="0">
              <a:solidFill>
                <a:schemeClr val="accent1">
                  <a:lumMod val="75000"/>
                </a:schemeClr>
              </a:solidFill>
            </a:endParaRPr>
          </a:p>
          <a:p>
            <a:r>
              <a:rPr lang="en-US" dirty="0"/>
              <a:t>How has the age gap changed over the years? </a:t>
            </a:r>
            <a:r>
              <a:rPr lang="en-US" sz="2000" dirty="0">
                <a:solidFill>
                  <a:schemeClr val="accent1">
                    <a:lumMod val="60000"/>
                    <a:lumOff val="40000"/>
                  </a:schemeClr>
                </a:solidFill>
              </a:rPr>
              <a:t>I would imagine the age gap being quite significant but the overall average being in the 20-30s.</a:t>
            </a:r>
            <a:endParaRPr lang="en-GB" dirty="0">
              <a:solidFill>
                <a:schemeClr val="accent1">
                  <a:lumMod val="60000"/>
                  <a:lumOff val="40000"/>
                </a:schemeClr>
              </a:solidFill>
            </a:endParaRPr>
          </a:p>
        </p:txBody>
      </p:sp>
    </p:spTree>
    <p:extLst>
      <p:ext uri="{BB962C8B-B14F-4D97-AF65-F5344CB8AC3E}">
        <p14:creationId xmlns:p14="http://schemas.microsoft.com/office/powerpoint/2010/main" val="308039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92544" y="283124"/>
            <a:ext cx="7230723" cy="1325563"/>
          </a:xfrm>
        </p:spPr>
        <p:txBody>
          <a:bodyPr anchor="ctr">
            <a:normAutofit/>
          </a:bodyPr>
          <a:lstStyle/>
          <a:p>
            <a:r>
              <a:rPr lang="en-US" dirty="0"/>
              <a:t>Approach/Methodology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693997"/>
            <a:ext cx="7984897" cy="5800321"/>
          </a:xfrm>
        </p:spPr>
        <p:txBody>
          <a:bodyPr>
            <a:normAutofit/>
          </a:bodyPr>
          <a:lstStyle/>
          <a:p>
            <a:r>
              <a:rPr lang="en-US" sz="2200" dirty="0"/>
              <a:t>Analysis was completed using the SportsStats ‘Olympics Dataset – 120 years of data’</a:t>
            </a:r>
          </a:p>
          <a:p>
            <a:r>
              <a:rPr lang="en-US" sz="2200" dirty="0"/>
              <a:t>Data was then wrangled/cleaned by investigating missing values, removing duplicates and normalizing the data</a:t>
            </a:r>
          </a:p>
          <a:p>
            <a:r>
              <a:rPr lang="en-US" sz="2200" dirty="0"/>
              <a:t>Data was then explored, and any outliers were reviewed</a:t>
            </a:r>
          </a:p>
          <a:p>
            <a:r>
              <a:rPr lang="en-US" sz="2200" dirty="0"/>
              <a:t>Visualizations were then created to determine relationships within the data</a:t>
            </a:r>
          </a:p>
          <a:p>
            <a:r>
              <a:rPr lang="en-US" sz="2200" dirty="0"/>
              <a:t>Finally, I dove deeper into the data to find the correlation and relationships between the data</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C4256-A70D-4A54-B776-D9BBEC845F38}"/>
              </a:ext>
            </a:extLst>
          </p:cNvPr>
          <p:cNvSpPr txBox="1"/>
          <p:nvPr/>
        </p:nvSpPr>
        <p:spPr>
          <a:xfrm>
            <a:off x="5425787" y="410894"/>
            <a:ext cx="1340425" cy="830997"/>
          </a:xfrm>
          <a:prstGeom prst="rect">
            <a:avLst/>
          </a:prstGeom>
          <a:noFill/>
        </p:spPr>
        <p:txBody>
          <a:bodyPr wrap="square" rtlCol="0">
            <a:spAutoFit/>
          </a:bodyPr>
          <a:lstStyle/>
          <a:p>
            <a:r>
              <a:rPr lang="en-US" sz="4800" dirty="0"/>
              <a:t>ERD</a:t>
            </a:r>
            <a:endParaRPr lang="en-IE" dirty="0"/>
          </a:p>
        </p:txBody>
      </p:sp>
      <p:pic>
        <p:nvPicPr>
          <p:cNvPr id="4" name="Picture 3" descr="Diagram&#10;&#10;Description automatically generated">
            <a:extLst>
              <a:ext uri="{FF2B5EF4-FFF2-40B4-BE49-F238E27FC236}">
                <a16:creationId xmlns:a16="http://schemas.microsoft.com/office/drawing/2014/main" id="{2F78E41B-B3BC-47CB-8F50-C8C76E2D7EA7}"/>
              </a:ext>
            </a:extLst>
          </p:cNvPr>
          <p:cNvPicPr>
            <a:picLocks noChangeAspect="1"/>
          </p:cNvPicPr>
          <p:nvPr/>
        </p:nvPicPr>
        <p:blipFill>
          <a:blip r:embed="rId2"/>
          <a:stretch>
            <a:fillRect/>
          </a:stretch>
        </p:blipFill>
        <p:spPr>
          <a:xfrm>
            <a:off x="1980829" y="1241891"/>
            <a:ext cx="8230342" cy="4576721"/>
          </a:xfrm>
          <a:prstGeom prst="rect">
            <a:avLst/>
          </a:prstGeom>
        </p:spPr>
      </p:pic>
    </p:spTree>
    <p:extLst>
      <p:ext uri="{BB962C8B-B14F-4D97-AF65-F5344CB8AC3E}">
        <p14:creationId xmlns:p14="http://schemas.microsoft.com/office/powerpoint/2010/main" val="115277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4310" y="41564"/>
            <a:ext cx="10018713" cy="1752599"/>
          </a:xfrm>
        </p:spPr>
        <p:txBody>
          <a:bodyPr/>
          <a:lstStyle/>
          <a:p>
            <a:r>
              <a:rPr lang="en-US" dirty="0"/>
              <a:t>Male vs Female Participation</a:t>
            </a:r>
          </a:p>
        </p:txBody>
      </p:sp>
      <p:pic>
        <p:nvPicPr>
          <p:cNvPr id="1026" name="Picture 2">
            <a:extLst>
              <a:ext uri="{FF2B5EF4-FFF2-40B4-BE49-F238E27FC236}">
                <a16:creationId xmlns:a16="http://schemas.microsoft.com/office/drawing/2014/main" id="{FB1FB8CD-B180-4ADF-9AE8-B67F78E4A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519" y="1555172"/>
            <a:ext cx="6710362" cy="456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4310" y="41564"/>
            <a:ext cx="10018713" cy="1752599"/>
          </a:xfrm>
        </p:spPr>
        <p:txBody>
          <a:bodyPr/>
          <a:lstStyle/>
          <a:p>
            <a:r>
              <a:rPr lang="en-US" dirty="0"/>
              <a:t>Male vs Female Participation</a:t>
            </a:r>
            <a:br>
              <a:rPr lang="en-US" dirty="0"/>
            </a:br>
            <a:r>
              <a:rPr lang="en-US" dirty="0"/>
              <a:t>Summer Games</a:t>
            </a:r>
          </a:p>
        </p:txBody>
      </p:sp>
      <p:pic>
        <p:nvPicPr>
          <p:cNvPr id="2050" name="Picture 2">
            <a:extLst>
              <a:ext uri="{FF2B5EF4-FFF2-40B4-BE49-F238E27FC236}">
                <a16:creationId xmlns:a16="http://schemas.microsoft.com/office/drawing/2014/main" id="{2020613C-3F8C-47EB-9893-3DEA3736F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09" y="1976243"/>
            <a:ext cx="5020399" cy="34718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22C9F7-B984-4F63-B130-5B0B369F3921}"/>
              </a:ext>
            </a:extLst>
          </p:cNvPr>
          <p:cNvSpPr txBox="1"/>
          <p:nvPr/>
        </p:nvSpPr>
        <p:spPr>
          <a:xfrm>
            <a:off x="6930736" y="2202873"/>
            <a:ext cx="475903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Large discrepancies between male and female participation in the early years</a:t>
            </a:r>
          </a:p>
          <a:p>
            <a:endParaRPr lang="en-US" dirty="0"/>
          </a:p>
          <a:p>
            <a:pPr marL="285750" indent="-285750">
              <a:buFont typeface="Arial" panose="020B0604020202020204" pitchFamily="34" charset="0"/>
              <a:buChar char="•"/>
            </a:pPr>
            <a:r>
              <a:rPr lang="en-GB" b="0" i="0" dirty="0">
                <a:solidFill>
                  <a:srgbClr val="000000"/>
                </a:solidFill>
                <a:effectLst/>
                <a:latin typeface="Helvetica Neue"/>
              </a:rPr>
              <a:t>1980s wa</a:t>
            </a:r>
            <a:r>
              <a:rPr lang="en-GB" dirty="0">
                <a:solidFill>
                  <a:srgbClr val="000000"/>
                </a:solidFill>
                <a:latin typeface="Helvetica Neue"/>
              </a:rPr>
              <a:t>s a huge turning point</a:t>
            </a:r>
          </a:p>
          <a:p>
            <a:endParaRPr lang="en-GB" b="0" i="0" dirty="0">
              <a:solidFill>
                <a:srgbClr val="000000"/>
              </a:solidFill>
              <a:effectLst/>
              <a:latin typeface="Helvetica Neue"/>
            </a:endParaRPr>
          </a:p>
          <a:p>
            <a:pPr marL="285750" indent="-285750">
              <a:buFont typeface="Arial" panose="020B0604020202020204" pitchFamily="34" charset="0"/>
              <a:buChar char="•"/>
            </a:pPr>
            <a:r>
              <a:rPr lang="en-GB" dirty="0">
                <a:solidFill>
                  <a:srgbClr val="000000"/>
                </a:solidFill>
                <a:latin typeface="Helvetica Neue"/>
              </a:rPr>
              <a:t>Participation rate for females is steadily going up since the 1980s and will hopefully level out completely in the years to come.</a:t>
            </a:r>
            <a:endParaRPr lang="en-IE" dirty="0"/>
          </a:p>
        </p:txBody>
      </p:sp>
    </p:spTree>
    <p:extLst>
      <p:ext uri="{BB962C8B-B14F-4D97-AF65-F5344CB8AC3E}">
        <p14:creationId xmlns:p14="http://schemas.microsoft.com/office/powerpoint/2010/main" val="3564232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55be751-a274-42e8-93fb-f39d3b9bccc8"/>
    <ds:schemaRef ds:uri="f80a141d-92ca-4d3d-9308-f7e7b1d44ce8"/>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530</TotalTime>
  <Words>797</Words>
  <Application>Microsoft Office PowerPoint</Application>
  <PresentationFormat>Widescreen</PresentationFormat>
  <Paragraphs>88</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Helvetica Neue</vt:lpstr>
      <vt:lpstr>IBM Plex Mono Text</vt:lpstr>
      <vt:lpstr>Parallax</vt:lpstr>
      <vt:lpstr>SQL for Data Science Capstone Project Olympics Dataset</vt:lpstr>
      <vt:lpstr>OUTLINE</vt:lpstr>
      <vt:lpstr>EXECUTIVE SUMMARY</vt:lpstr>
      <vt:lpstr>Questions</vt:lpstr>
      <vt:lpstr>Hypothesis</vt:lpstr>
      <vt:lpstr>Approach/Methodology</vt:lpstr>
      <vt:lpstr>PowerPoint Presentation</vt:lpstr>
      <vt:lpstr>Male vs Female Participation</vt:lpstr>
      <vt:lpstr>Male vs Female Participation Summer Games</vt:lpstr>
      <vt:lpstr>Male vs Female Participation Winter Games</vt:lpstr>
      <vt:lpstr>Top 10 Countries by Medals Won</vt:lpstr>
      <vt:lpstr>Countries by Medals Won Summer Games</vt:lpstr>
      <vt:lpstr>Countries by Medals Won Winter Games</vt:lpstr>
      <vt:lpstr>Age of Participants</vt:lpstr>
      <vt:lpstr>Total Medals Awarded Summer vs Winter games</vt:lpstr>
      <vt:lpstr>Total Medals Awarded Summer vs Winter games</vt:lpstr>
      <vt:lpstr>FINDINGS STD and CORRELATION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Shay Hegarty</cp:lastModifiedBy>
  <cp:revision>23</cp:revision>
  <dcterms:created xsi:type="dcterms:W3CDTF">2020-10-28T18:29:43Z</dcterms:created>
  <dcterms:modified xsi:type="dcterms:W3CDTF">2022-03-20T01:01:18Z</dcterms:modified>
</cp:coreProperties>
</file>