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B52AC-BDEB-5998-E9DD-CF4AECF481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2EDD39-34AC-DFFD-54C7-CCA2693F6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F761D9-FC36-E31B-0327-6ACA5948C6A1}"/>
              </a:ext>
            </a:extLst>
          </p:cNvPr>
          <p:cNvSpPr>
            <a:spLocks noGrp="1"/>
          </p:cNvSpPr>
          <p:nvPr>
            <p:ph type="dt" sz="half" idx="10"/>
          </p:nvPr>
        </p:nvSpPr>
        <p:spPr/>
        <p:txBody>
          <a:bodyPr/>
          <a:lstStyle/>
          <a:p>
            <a:fld id="{68C92544-ADF4-4FCB-9CE3-0AC96F72858E}" type="datetimeFigureOut">
              <a:rPr lang="en-US" smtClean="0"/>
              <a:t>5/6/2025</a:t>
            </a:fld>
            <a:endParaRPr lang="en-US"/>
          </a:p>
        </p:txBody>
      </p:sp>
      <p:sp>
        <p:nvSpPr>
          <p:cNvPr id="5" name="Footer Placeholder 4">
            <a:extLst>
              <a:ext uri="{FF2B5EF4-FFF2-40B4-BE49-F238E27FC236}">
                <a16:creationId xmlns:a16="http://schemas.microsoft.com/office/drawing/2014/main" id="{02AAF938-1ABF-7CF1-86BF-70E93C90B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EC0850-D51D-0039-87E5-73173E3D281A}"/>
              </a:ext>
            </a:extLst>
          </p:cNvPr>
          <p:cNvSpPr>
            <a:spLocks noGrp="1"/>
          </p:cNvSpPr>
          <p:nvPr>
            <p:ph type="sldNum" sz="quarter" idx="12"/>
          </p:nvPr>
        </p:nvSpPr>
        <p:spPr/>
        <p:txBody>
          <a:bodyPr/>
          <a:lstStyle/>
          <a:p>
            <a:fld id="{A70FF1D0-D7EF-4B7A-8EA7-E25F505B976C}" type="slidenum">
              <a:rPr lang="en-US" smtClean="0"/>
              <a:t>‹#›</a:t>
            </a:fld>
            <a:endParaRPr lang="en-US"/>
          </a:p>
        </p:txBody>
      </p:sp>
    </p:spTree>
    <p:extLst>
      <p:ext uri="{BB962C8B-B14F-4D97-AF65-F5344CB8AC3E}">
        <p14:creationId xmlns:p14="http://schemas.microsoft.com/office/powerpoint/2010/main" val="386685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60F6-91D9-11B6-9B14-DAAE395929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BC5AF2-EDBE-A138-B7E6-3DFDD7D882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C8DC25-D2AA-53CC-C03A-F7C699A59700}"/>
              </a:ext>
            </a:extLst>
          </p:cNvPr>
          <p:cNvSpPr>
            <a:spLocks noGrp="1"/>
          </p:cNvSpPr>
          <p:nvPr>
            <p:ph type="dt" sz="half" idx="10"/>
          </p:nvPr>
        </p:nvSpPr>
        <p:spPr/>
        <p:txBody>
          <a:bodyPr/>
          <a:lstStyle/>
          <a:p>
            <a:fld id="{68C92544-ADF4-4FCB-9CE3-0AC96F72858E}" type="datetimeFigureOut">
              <a:rPr lang="en-US" smtClean="0"/>
              <a:t>5/6/2025</a:t>
            </a:fld>
            <a:endParaRPr lang="en-US"/>
          </a:p>
        </p:txBody>
      </p:sp>
      <p:sp>
        <p:nvSpPr>
          <p:cNvPr id="5" name="Footer Placeholder 4">
            <a:extLst>
              <a:ext uri="{FF2B5EF4-FFF2-40B4-BE49-F238E27FC236}">
                <a16:creationId xmlns:a16="http://schemas.microsoft.com/office/drawing/2014/main" id="{58AAF5F3-DC28-D1C3-365F-BF507F726E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AA2AA-4953-E1EA-BDBF-F5A71A601C48}"/>
              </a:ext>
            </a:extLst>
          </p:cNvPr>
          <p:cNvSpPr>
            <a:spLocks noGrp="1"/>
          </p:cNvSpPr>
          <p:nvPr>
            <p:ph type="sldNum" sz="quarter" idx="12"/>
          </p:nvPr>
        </p:nvSpPr>
        <p:spPr/>
        <p:txBody>
          <a:bodyPr/>
          <a:lstStyle/>
          <a:p>
            <a:fld id="{A70FF1D0-D7EF-4B7A-8EA7-E25F505B976C}" type="slidenum">
              <a:rPr lang="en-US" smtClean="0"/>
              <a:t>‹#›</a:t>
            </a:fld>
            <a:endParaRPr lang="en-US"/>
          </a:p>
        </p:txBody>
      </p:sp>
    </p:spTree>
    <p:extLst>
      <p:ext uri="{BB962C8B-B14F-4D97-AF65-F5344CB8AC3E}">
        <p14:creationId xmlns:p14="http://schemas.microsoft.com/office/powerpoint/2010/main" val="848858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1E1F34-2E69-77EC-B125-AF14E5DE37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C3B402-03EF-E1CE-7AAF-709FB1D670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CFA07B-8CB8-E4AD-5D68-07662A0064BB}"/>
              </a:ext>
            </a:extLst>
          </p:cNvPr>
          <p:cNvSpPr>
            <a:spLocks noGrp="1"/>
          </p:cNvSpPr>
          <p:nvPr>
            <p:ph type="dt" sz="half" idx="10"/>
          </p:nvPr>
        </p:nvSpPr>
        <p:spPr/>
        <p:txBody>
          <a:bodyPr/>
          <a:lstStyle/>
          <a:p>
            <a:fld id="{68C92544-ADF4-4FCB-9CE3-0AC96F72858E}" type="datetimeFigureOut">
              <a:rPr lang="en-US" smtClean="0"/>
              <a:t>5/6/2025</a:t>
            </a:fld>
            <a:endParaRPr lang="en-US"/>
          </a:p>
        </p:txBody>
      </p:sp>
      <p:sp>
        <p:nvSpPr>
          <p:cNvPr id="5" name="Footer Placeholder 4">
            <a:extLst>
              <a:ext uri="{FF2B5EF4-FFF2-40B4-BE49-F238E27FC236}">
                <a16:creationId xmlns:a16="http://schemas.microsoft.com/office/drawing/2014/main" id="{59ADA21D-9B2E-1B55-C2C9-2F082E0804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F7825-BCC0-855B-FE81-C603D9A3FECD}"/>
              </a:ext>
            </a:extLst>
          </p:cNvPr>
          <p:cNvSpPr>
            <a:spLocks noGrp="1"/>
          </p:cNvSpPr>
          <p:nvPr>
            <p:ph type="sldNum" sz="quarter" idx="12"/>
          </p:nvPr>
        </p:nvSpPr>
        <p:spPr/>
        <p:txBody>
          <a:bodyPr/>
          <a:lstStyle/>
          <a:p>
            <a:fld id="{A70FF1D0-D7EF-4B7A-8EA7-E25F505B976C}" type="slidenum">
              <a:rPr lang="en-US" smtClean="0"/>
              <a:t>‹#›</a:t>
            </a:fld>
            <a:endParaRPr lang="en-US"/>
          </a:p>
        </p:txBody>
      </p:sp>
    </p:spTree>
    <p:extLst>
      <p:ext uri="{BB962C8B-B14F-4D97-AF65-F5344CB8AC3E}">
        <p14:creationId xmlns:p14="http://schemas.microsoft.com/office/powerpoint/2010/main" val="1128460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2550-70CF-39D1-497A-4D44D9E8CA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01F943-0544-CED6-72E2-CD2469D86B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DC369B-E873-C918-3D66-1B22C8ED269A}"/>
              </a:ext>
            </a:extLst>
          </p:cNvPr>
          <p:cNvSpPr>
            <a:spLocks noGrp="1"/>
          </p:cNvSpPr>
          <p:nvPr>
            <p:ph type="dt" sz="half" idx="10"/>
          </p:nvPr>
        </p:nvSpPr>
        <p:spPr/>
        <p:txBody>
          <a:bodyPr/>
          <a:lstStyle/>
          <a:p>
            <a:fld id="{68C92544-ADF4-4FCB-9CE3-0AC96F72858E}" type="datetimeFigureOut">
              <a:rPr lang="en-US" smtClean="0"/>
              <a:t>5/6/2025</a:t>
            </a:fld>
            <a:endParaRPr lang="en-US"/>
          </a:p>
        </p:txBody>
      </p:sp>
      <p:sp>
        <p:nvSpPr>
          <p:cNvPr id="5" name="Footer Placeholder 4">
            <a:extLst>
              <a:ext uri="{FF2B5EF4-FFF2-40B4-BE49-F238E27FC236}">
                <a16:creationId xmlns:a16="http://schemas.microsoft.com/office/drawing/2014/main" id="{A69294E3-9C4E-44BC-819A-BB33C76184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1981D-861B-185B-89BC-C074EF35E2AE}"/>
              </a:ext>
            </a:extLst>
          </p:cNvPr>
          <p:cNvSpPr>
            <a:spLocks noGrp="1"/>
          </p:cNvSpPr>
          <p:nvPr>
            <p:ph type="sldNum" sz="quarter" idx="12"/>
          </p:nvPr>
        </p:nvSpPr>
        <p:spPr/>
        <p:txBody>
          <a:bodyPr/>
          <a:lstStyle/>
          <a:p>
            <a:fld id="{A70FF1D0-D7EF-4B7A-8EA7-E25F505B976C}" type="slidenum">
              <a:rPr lang="en-US" smtClean="0"/>
              <a:t>‹#›</a:t>
            </a:fld>
            <a:endParaRPr lang="en-US"/>
          </a:p>
        </p:txBody>
      </p:sp>
    </p:spTree>
    <p:extLst>
      <p:ext uri="{BB962C8B-B14F-4D97-AF65-F5344CB8AC3E}">
        <p14:creationId xmlns:p14="http://schemas.microsoft.com/office/powerpoint/2010/main" val="193667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8CD7-1DB5-82D2-88F2-BA00366C8E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8CF049-EF2E-A6BF-FEB6-C5230C1574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B503B2-62A0-4D6B-1DC3-8B7C5C87055F}"/>
              </a:ext>
            </a:extLst>
          </p:cNvPr>
          <p:cNvSpPr>
            <a:spLocks noGrp="1"/>
          </p:cNvSpPr>
          <p:nvPr>
            <p:ph type="dt" sz="half" idx="10"/>
          </p:nvPr>
        </p:nvSpPr>
        <p:spPr/>
        <p:txBody>
          <a:bodyPr/>
          <a:lstStyle/>
          <a:p>
            <a:fld id="{68C92544-ADF4-4FCB-9CE3-0AC96F72858E}" type="datetimeFigureOut">
              <a:rPr lang="en-US" smtClean="0"/>
              <a:t>5/6/2025</a:t>
            </a:fld>
            <a:endParaRPr lang="en-US"/>
          </a:p>
        </p:txBody>
      </p:sp>
      <p:sp>
        <p:nvSpPr>
          <p:cNvPr id="5" name="Footer Placeholder 4">
            <a:extLst>
              <a:ext uri="{FF2B5EF4-FFF2-40B4-BE49-F238E27FC236}">
                <a16:creationId xmlns:a16="http://schemas.microsoft.com/office/drawing/2014/main" id="{483DB756-C158-394E-66F4-F6793CA4CD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EC5A3-C195-6C5B-7F0C-8F7801193090}"/>
              </a:ext>
            </a:extLst>
          </p:cNvPr>
          <p:cNvSpPr>
            <a:spLocks noGrp="1"/>
          </p:cNvSpPr>
          <p:nvPr>
            <p:ph type="sldNum" sz="quarter" idx="12"/>
          </p:nvPr>
        </p:nvSpPr>
        <p:spPr/>
        <p:txBody>
          <a:bodyPr/>
          <a:lstStyle/>
          <a:p>
            <a:fld id="{A70FF1D0-D7EF-4B7A-8EA7-E25F505B976C}" type="slidenum">
              <a:rPr lang="en-US" smtClean="0"/>
              <a:t>‹#›</a:t>
            </a:fld>
            <a:endParaRPr lang="en-US"/>
          </a:p>
        </p:txBody>
      </p:sp>
    </p:spTree>
    <p:extLst>
      <p:ext uri="{BB962C8B-B14F-4D97-AF65-F5344CB8AC3E}">
        <p14:creationId xmlns:p14="http://schemas.microsoft.com/office/powerpoint/2010/main" val="798434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64A93-18B5-8459-0320-5B5748A19C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80639E-8954-2C61-B0C7-688382FA7A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A1F0C3-8FCB-3DDC-697D-556FA9BA9E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4D5BAF-A5EB-7DFB-BD46-5039A0A7DEE3}"/>
              </a:ext>
            </a:extLst>
          </p:cNvPr>
          <p:cNvSpPr>
            <a:spLocks noGrp="1"/>
          </p:cNvSpPr>
          <p:nvPr>
            <p:ph type="dt" sz="half" idx="10"/>
          </p:nvPr>
        </p:nvSpPr>
        <p:spPr/>
        <p:txBody>
          <a:bodyPr/>
          <a:lstStyle/>
          <a:p>
            <a:fld id="{68C92544-ADF4-4FCB-9CE3-0AC96F72858E}" type="datetimeFigureOut">
              <a:rPr lang="en-US" smtClean="0"/>
              <a:t>5/6/2025</a:t>
            </a:fld>
            <a:endParaRPr lang="en-US"/>
          </a:p>
        </p:txBody>
      </p:sp>
      <p:sp>
        <p:nvSpPr>
          <p:cNvPr id="6" name="Footer Placeholder 5">
            <a:extLst>
              <a:ext uri="{FF2B5EF4-FFF2-40B4-BE49-F238E27FC236}">
                <a16:creationId xmlns:a16="http://schemas.microsoft.com/office/drawing/2014/main" id="{EF01150D-6B75-829C-1F2D-00B17032A8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EF050C-C381-6480-7678-17C205830AE9}"/>
              </a:ext>
            </a:extLst>
          </p:cNvPr>
          <p:cNvSpPr>
            <a:spLocks noGrp="1"/>
          </p:cNvSpPr>
          <p:nvPr>
            <p:ph type="sldNum" sz="quarter" idx="12"/>
          </p:nvPr>
        </p:nvSpPr>
        <p:spPr/>
        <p:txBody>
          <a:bodyPr/>
          <a:lstStyle/>
          <a:p>
            <a:fld id="{A70FF1D0-D7EF-4B7A-8EA7-E25F505B976C}" type="slidenum">
              <a:rPr lang="en-US" smtClean="0"/>
              <a:t>‹#›</a:t>
            </a:fld>
            <a:endParaRPr lang="en-US"/>
          </a:p>
        </p:txBody>
      </p:sp>
    </p:spTree>
    <p:extLst>
      <p:ext uri="{BB962C8B-B14F-4D97-AF65-F5344CB8AC3E}">
        <p14:creationId xmlns:p14="http://schemas.microsoft.com/office/powerpoint/2010/main" val="3700178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A1D26-5481-561E-4317-7D23DE8C9B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86C27A-9D4B-8A99-02E9-55E99A67A6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C79EF5-5585-145E-16EB-C684CADA36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E92CE5-27FA-969F-D9BF-F0C7302938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978E60-5AC3-06F1-E3F5-D48870F6F2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E3A29B-CF0E-22F7-A4F6-4EA075265F01}"/>
              </a:ext>
            </a:extLst>
          </p:cNvPr>
          <p:cNvSpPr>
            <a:spLocks noGrp="1"/>
          </p:cNvSpPr>
          <p:nvPr>
            <p:ph type="dt" sz="half" idx="10"/>
          </p:nvPr>
        </p:nvSpPr>
        <p:spPr/>
        <p:txBody>
          <a:bodyPr/>
          <a:lstStyle/>
          <a:p>
            <a:fld id="{68C92544-ADF4-4FCB-9CE3-0AC96F72858E}" type="datetimeFigureOut">
              <a:rPr lang="en-US" smtClean="0"/>
              <a:t>5/6/2025</a:t>
            </a:fld>
            <a:endParaRPr lang="en-US"/>
          </a:p>
        </p:txBody>
      </p:sp>
      <p:sp>
        <p:nvSpPr>
          <p:cNvPr id="8" name="Footer Placeholder 7">
            <a:extLst>
              <a:ext uri="{FF2B5EF4-FFF2-40B4-BE49-F238E27FC236}">
                <a16:creationId xmlns:a16="http://schemas.microsoft.com/office/drawing/2014/main" id="{E8C8F699-1427-6F42-BFF4-F38A0EF2F0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0A17A6-309B-73D6-A719-5CC8D9C26F13}"/>
              </a:ext>
            </a:extLst>
          </p:cNvPr>
          <p:cNvSpPr>
            <a:spLocks noGrp="1"/>
          </p:cNvSpPr>
          <p:nvPr>
            <p:ph type="sldNum" sz="quarter" idx="12"/>
          </p:nvPr>
        </p:nvSpPr>
        <p:spPr/>
        <p:txBody>
          <a:bodyPr/>
          <a:lstStyle/>
          <a:p>
            <a:fld id="{A70FF1D0-D7EF-4B7A-8EA7-E25F505B976C}" type="slidenum">
              <a:rPr lang="en-US" smtClean="0"/>
              <a:t>‹#›</a:t>
            </a:fld>
            <a:endParaRPr lang="en-US"/>
          </a:p>
        </p:txBody>
      </p:sp>
    </p:spTree>
    <p:extLst>
      <p:ext uri="{BB962C8B-B14F-4D97-AF65-F5344CB8AC3E}">
        <p14:creationId xmlns:p14="http://schemas.microsoft.com/office/powerpoint/2010/main" val="286678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344FF-458C-11EC-14FA-0DC92A515F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987EF-E8EB-ED96-CA77-8D5E48FF34A8}"/>
              </a:ext>
            </a:extLst>
          </p:cNvPr>
          <p:cNvSpPr>
            <a:spLocks noGrp="1"/>
          </p:cNvSpPr>
          <p:nvPr>
            <p:ph type="dt" sz="half" idx="10"/>
          </p:nvPr>
        </p:nvSpPr>
        <p:spPr/>
        <p:txBody>
          <a:bodyPr/>
          <a:lstStyle/>
          <a:p>
            <a:fld id="{68C92544-ADF4-4FCB-9CE3-0AC96F72858E}" type="datetimeFigureOut">
              <a:rPr lang="en-US" smtClean="0"/>
              <a:t>5/6/2025</a:t>
            </a:fld>
            <a:endParaRPr lang="en-US"/>
          </a:p>
        </p:txBody>
      </p:sp>
      <p:sp>
        <p:nvSpPr>
          <p:cNvPr id="4" name="Footer Placeholder 3">
            <a:extLst>
              <a:ext uri="{FF2B5EF4-FFF2-40B4-BE49-F238E27FC236}">
                <a16:creationId xmlns:a16="http://schemas.microsoft.com/office/drawing/2014/main" id="{376B0390-9001-EDC1-B8BF-12AC55B915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746AF8-73E6-FF3C-0CDF-F28A876B2D8B}"/>
              </a:ext>
            </a:extLst>
          </p:cNvPr>
          <p:cNvSpPr>
            <a:spLocks noGrp="1"/>
          </p:cNvSpPr>
          <p:nvPr>
            <p:ph type="sldNum" sz="quarter" idx="12"/>
          </p:nvPr>
        </p:nvSpPr>
        <p:spPr/>
        <p:txBody>
          <a:bodyPr/>
          <a:lstStyle/>
          <a:p>
            <a:fld id="{A70FF1D0-D7EF-4B7A-8EA7-E25F505B976C}" type="slidenum">
              <a:rPr lang="en-US" smtClean="0"/>
              <a:t>‹#›</a:t>
            </a:fld>
            <a:endParaRPr lang="en-US"/>
          </a:p>
        </p:txBody>
      </p:sp>
    </p:spTree>
    <p:extLst>
      <p:ext uri="{BB962C8B-B14F-4D97-AF65-F5344CB8AC3E}">
        <p14:creationId xmlns:p14="http://schemas.microsoft.com/office/powerpoint/2010/main" val="2137905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64DB76-2AF4-B6B9-DC50-BC174458F6FA}"/>
              </a:ext>
            </a:extLst>
          </p:cNvPr>
          <p:cNvSpPr>
            <a:spLocks noGrp="1"/>
          </p:cNvSpPr>
          <p:nvPr>
            <p:ph type="dt" sz="half" idx="10"/>
          </p:nvPr>
        </p:nvSpPr>
        <p:spPr/>
        <p:txBody>
          <a:bodyPr/>
          <a:lstStyle/>
          <a:p>
            <a:fld id="{68C92544-ADF4-4FCB-9CE3-0AC96F72858E}" type="datetimeFigureOut">
              <a:rPr lang="en-US" smtClean="0"/>
              <a:t>5/6/2025</a:t>
            </a:fld>
            <a:endParaRPr lang="en-US"/>
          </a:p>
        </p:txBody>
      </p:sp>
      <p:sp>
        <p:nvSpPr>
          <p:cNvPr id="3" name="Footer Placeholder 2">
            <a:extLst>
              <a:ext uri="{FF2B5EF4-FFF2-40B4-BE49-F238E27FC236}">
                <a16:creationId xmlns:a16="http://schemas.microsoft.com/office/drawing/2014/main" id="{9A511046-38CB-6875-CE40-3E395027AF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02420C-FC12-A2A1-C2EB-0B1AFDF83C44}"/>
              </a:ext>
            </a:extLst>
          </p:cNvPr>
          <p:cNvSpPr>
            <a:spLocks noGrp="1"/>
          </p:cNvSpPr>
          <p:nvPr>
            <p:ph type="sldNum" sz="quarter" idx="12"/>
          </p:nvPr>
        </p:nvSpPr>
        <p:spPr/>
        <p:txBody>
          <a:bodyPr/>
          <a:lstStyle/>
          <a:p>
            <a:fld id="{A70FF1D0-D7EF-4B7A-8EA7-E25F505B976C}" type="slidenum">
              <a:rPr lang="en-US" smtClean="0"/>
              <a:t>‹#›</a:t>
            </a:fld>
            <a:endParaRPr lang="en-US"/>
          </a:p>
        </p:txBody>
      </p:sp>
    </p:spTree>
    <p:extLst>
      <p:ext uri="{BB962C8B-B14F-4D97-AF65-F5344CB8AC3E}">
        <p14:creationId xmlns:p14="http://schemas.microsoft.com/office/powerpoint/2010/main" val="1494565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ACA9D-2A03-4958-ECF3-39D7075E5C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763322-6013-A101-E742-E303FBFFB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0C0068-0556-381F-3A38-343816686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DF4347-83BA-4225-DEEC-E5C3592C2EE6}"/>
              </a:ext>
            </a:extLst>
          </p:cNvPr>
          <p:cNvSpPr>
            <a:spLocks noGrp="1"/>
          </p:cNvSpPr>
          <p:nvPr>
            <p:ph type="dt" sz="half" idx="10"/>
          </p:nvPr>
        </p:nvSpPr>
        <p:spPr/>
        <p:txBody>
          <a:bodyPr/>
          <a:lstStyle/>
          <a:p>
            <a:fld id="{68C92544-ADF4-4FCB-9CE3-0AC96F72858E}" type="datetimeFigureOut">
              <a:rPr lang="en-US" smtClean="0"/>
              <a:t>5/6/2025</a:t>
            </a:fld>
            <a:endParaRPr lang="en-US"/>
          </a:p>
        </p:txBody>
      </p:sp>
      <p:sp>
        <p:nvSpPr>
          <p:cNvPr id="6" name="Footer Placeholder 5">
            <a:extLst>
              <a:ext uri="{FF2B5EF4-FFF2-40B4-BE49-F238E27FC236}">
                <a16:creationId xmlns:a16="http://schemas.microsoft.com/office/drawing/2014/main" id="{F955E025-A416-B09B-0A8E-0B65CDA623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94861-0B36-7B7F-3991-EBCCE7A4F35F}"/>
              </a:ext>
            </a:extLst>
          </p:cNvPr>
          <p:cNvSpPr>
            <a:spLocks noGrp="1"/>
          </p:cNvSpPr>
          <p:nvPr>
            <p:ph type="sldNum" sz="quarter" idx="12"/>
          </p:nvPr>
        </p:nvSpPr>
        <p:spPr/>
        <p:txBody>
          <a:bodyPr/>
          <a:lstStyle/>
          <a:p>
            <a:fld id="{A70FF1D0-D7EF-4B7A-8EA7-E25F505B976C}" type="slidenum">
              <a:rPr lang="en-US" smtClean="0"/>
              <a:t>‹#›</a:t>
            </a:fld>
            <a:endParaRPr lang="en-US"/>
          </a:p>
        </p:txBody>
      </p:sp>
    </p:spTree>
    <p:extLst>
      <p:ext uri="{BB962C8B-B14F-4D97-AF65-F5344CB8AC3E}">
        <p14:creationId xmlns:p14="http://schemas.microsoft.com/office/powerpoint/2010/main" val="550515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D79E6-91CD-4550-26C2-90A6D02133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79B0F0-9885-B7D0-7A9C-264C1155DE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63BFC0-CE9E-8113-A479-455DFA35BE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5457A0-86B5-20CA-3C81-55F0C3D0188D}"/>
              </a:ext>
            </a:extLst>
          </p:cNvPr>
          <p:cNvSpPr>
            <a:spLocks noGrp="1"/>
          </p:cNvSpPr>
          <p:nvPr>
            <p:ph type="dt" sz="half" idx="10"/>
          </p:nvPr>
        </p:nvSpPr>
        <p:spPr/>
        <p:txBody>
          <a:bodyPr/>
          <a:lstStyle/>
          <a:p>
            <a:fld id="{68C92544-ADF4-4FCB-9CE3-0AC96F72858E}" type="datetimeFigureOut">
              <a:rPr lang="en-US" smtClean="0"/>
              <a:t>5/6/2025</a:t>
            </a:fld>
            <a:endParaRPr lang="en-US"/>
          </a:p>
        </p:txBody>
      </p:sp>
      <p:sp>
        <p:nvSpPr>
          <p:cNvPr id="6" name="Footer Placeholder 5">
            <a:extLst>
              <a:ext uri="{FF2B5EF4-FFF2-40B4-BE49-F238E27FC236}">
                <a16:creationId xmlns:a16="http://schemas.microsoft.com/office/drawing/2014/main" id="{8731F87A-7028-FB8A-1199-5EB8C8842D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F728CE-637E-818B-9B19-D70B2830E689}"/>
              </a:ext>
            </a:extLst>
          </p:cNvPr>
          <p:cNvSpPr>
            <a:spLocks noGrp="1"/>
          </p:cNvSpPr>
          <p:nvPr>
            <p:ph type="sldNum" sz="quarter" idx="12"/>
          </p:nvPr>
        </p:nvSpPr>
        <p:spPr/>
        <p:txBody>
          <a:bodyPr/>
          <a:lstStyle/>
          <a:p>
            <a:fld id="{A70FF1D0-D7EF-4B7A-8EA7-E25F505B976C}" type="slidenum">
              <a:rPr lang="en-US" smtClean="0"/>
              <a:t>‹#›</a:t>
            </a:fld>
            <a:endParaRPr lang="en-US"/>
          </a:p>
        </p:txBody>
      </p:sp>
    </p:spTree>
    <p:extLst>
      <p:ext uri="{BB962C8B-B14F-4D97-AF65-F5344CB8AC3E}">
        <p14:creationId xmlns:p14="http://schemas.microsoft.com/office/powerpoint/2010/main" val="3310502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ABF244-DD0A-C4BE-FCA6-86DE35CA8E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7F449F-11D3-E50D-7A87-73E0679002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21A162-FB7B-E3B3-2E19-BF2784085A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C92544-ADF4-4FCB-9CE3-0AC96F72858E}" type="datetimeFigureOut">
              <a:rPr lang="en-US" smtClean="0"/>
              <a:t>5/6/2025</a:t>
            </a:fld>
            <a:endParaRPr lang="en-US"/>
          </a:p>
        </p:txBody>
      </p:sp>
      <p:sp>
        <p:nvSpPr>
          <p:cNvPr id="5" name="Footer Placeholder 4">
            <a:extLst>
              <a:ext uri="{FF2B5EF4-FFF2-40B4-BE49-F238E27FC236}">
                <a16:creationId xmlns:a16="http://schemas.microsoft.com/office/drawing/2014/main" id="{6434CEFD-8748-CC61-FF25-3817F8F59B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4E791E-AEC1-4CCA-9604-1C96DEEF0E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0FF1D0-D7EF-4B7A-8EA7-E25F505B976C}" type="slidenum">
              <a:rPr lang="en-US" smtClean="0"/>
              <a:t>‹#›</a:t>
            </a:fld>
            <a:endParaRPr lang="en-US"/>
          </a:p>
        </p:txBody>
      </p:sp>
    </p:spTree>
    <p:extLst>
      <p:ext uri="{BB962C8B-B14F-4D97-AF65-F5344CB8AC3E}">
        <p14:creationId xmlns:p14="http://schemas.microsoft.com/office/powerpoint/2010/main" val="884428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2DA206-5C93-5703-9715-ACC5A3B70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D7BDC549-F52D-E68A-82D7-2B0162DD2810}"/>
              </a:ext>
            </a:extLst>
          </p:cNvPr>
          <p:cNvSpPr txBox="1"/>
          <p:nvPr/>
        </p:nvSpPr>
        <p:spPr>
          <a:xfrm>
            <a:off x="1560786" y="583324"/>
            <a:ext cx="9270124" cy="1015663"/>
          </a:xfrm>
          <a:prstGeom prst="rect">
            <a:avLst/>
          </a:prstGeom>
          <a:noFill/>
        </p:spPr>
        <p:txBody>
          <a:bodyPr wrap="square" rtlCol="0">
            <a:spAutoFit/>
          </a:bodyPr>
          <a:lstStyle/>
          <a:p>
            <a:r>
              <a:rPr lang="en-US" sz="6000" dirty="0">
                <a:solidFill>
                  <a:srgbClr val="FF0000"/>
                </a:solidFill>
                <a:highlight>
                  <a:srgbClr val="0000FF"/>
                </a:highlight>
              </a:rPr>
              <a:t>RETAIL SALES PRESENTATION</a:t>
            </a:r>
          </a:p>
        </p:txBody>
      </p:sp>
    </p:spTree>
    <p:extLst>
      <p:ext uri="{BB962C8B-B14F-4D97-AF65-F5344CB8AC3E}">
        <p14:creationId xmlns:p14="http://schemas.microsoft.com/office/powerpoint/2010/main" val="231526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F94852-BE64-C923-BF90-890B06CC46FF}"/>
              </a:ext>
            </a:extLst>
          </p:cNvPr>
          <p:cNvSpPr txBox="1"/>
          <p:nvPr/>
        </p:nvSpPr>
        <p:spPr>
          <a:xfrm>
            <a:off x="1504335" y="1962445"/>
            <a:ext cx="9217742" cy="1466555"/>
          </a:xfrm>
          <a:prstGeom prst="rect">
            <a:avLst/>
          </a:prstGeom>
          <a:noFill/>
        </p:spPr>
        <p:txBody>
          <a:bodyPr wrap="square" rtlCol="0">
            <a:spAutoFit/>
          </a:bodyPr>
          <a:lstStyle/>
          <a:p>
            <a:pPr marL="0" marR="0">
              <a:lnSpc>
                <a:spcPct val="115000"/>
              </a:lnSpc>
              <a:spcAft>
                <a:spcPts val="800"/>
              </a:spcAft>
            </a:pPr>
            <a:r>
              <a:rPr lang="en-US" sz="4000" b="1" kern="100" dirty="0">
                <a:effectLst/>
                <a:latin typeface="Calibri" panose="020F0502020204030204" pitchFamily="34" charset="0"/>
                <a:ea typeface="Calibri" panose="020F0502020204030204" pitchFamily="34" charset="0"/>
                <a:cs typeface="Times New Roman" panose="02020603050405020304" pitchFamily="18" charset="0"/>
              </a:rPr>
              <a:t>My recommendations: Stock and promote best-selling categories by demographic</a:t>
            </a:r>
          </a:p>
        </p:txBody>
      </p:sp>
    </p:spTree>
    <p:extLst>
      <p:ext uri="{BB962C8B-B14F-4D97-AF65-F5344CB8AC3E}">
        <p14:creationId xmlns:p14="http://schemas.microsoft.com/office/powerpoint/2010/main" val="3666010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705F9D-D3C5-C4EF-87CE-C6A7365A9437}"/>
              </a:ext>
            </a:extLst>
          </p:cNvPr>
          <p:cNvSpPr txBox="1"/>
          <p:nvPr/>
        </p:nvSpPr>
        <p:spPr>
          <a:xfrm>
            <a:off x="1386348" y="796413"/>
            <a:ext cx="8863781" cy="1384995"/>
          </a:xfrm>
          <a:prstGeom prst="rect">
            <a:avLst/>
          </a:prstGeom>
          <a:noFill/>
        </p:spPr>
        <p:txBody>
          <a:bodyPr wrap="square" rtlCol="0">
            <a:spAutoFit/>
          </a:bodyPr>
          <a:lstStyle/>
          <a:p>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What are the relationships between age, spending, and product preferences? </a:t>
            </a:r>
          </a:p>
          <a:p>
            <a:endParaRPr lang="en-US" sz="2800" b="1" dirty="0"/>
          </a:p>
        </p:txBody>
      </p:sp>
      <p:sp>
        <p:nvSpPr>
          <p:cNvPr id="3" name="Rectangle 2">
            <a:extLst>
              <a:ext uri="{FF2B5EF4-FFF2-40B4-BE49-F238E27FC236}">
                <a16:creationId xmlns:a16="http://schemas.microsoft.com/office/drawing/2014/main" id="{5CA05C97-4C2B-60E7-CE43-695E7A7E7F14}"/>
              </a:ext>
            </a:extLst>
          </p:cNvPr>
          <p:cNvSpPr/>
          <p:nvPr/>
        </p:nvSpPr>
        <p:spPr>
          <a:xfrm>
            <a:off x="1414324" y="1857799"/>
            <a:ext cx="8671034" cy="1123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DD0FEF1-3D6E-A35F-B174-4516A4CD7FB4}"/>
              </a:ext>
            </a:extLst>
          </p:cNvPr>
          <p:cNvSpPr txBox="1"/>
          <p:nvPr/>
        </p:nvSpPr>
        <p:spPr>
          <a:xfrm>
            <a:off x="1414325" y="2403987"/>
            <a:ext cx="8671034" cy="2171428"/>
          </a:xfrm>
          <a:prstGeom prst="rect">
            <a:avLst/>
          </a:prstGeom>
          <a:noFill/>
        </p:spPr>
        <p:txBody>
          <a:bodyPr wrap="square" rtlCol="0">
            <a:spAutoFit/>
          </a:bodyPr>
          <a:lstStyle/>
          <a:p>
            <a:pPr marL="0" marR="0">
              <a:lnSpc>
                <a:spcPct val="115000"/>
              </a:lnSpc>
              <a:spcAft>
                <a:spcPts val="800"/>
              </a:spcAft>
            </a:pPr>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Age vs. Spending</a:t>
            </a:r>
          </a:p>
          <a:p>
            <a:pPr>
              <a:lnSpc>
                <a:spcPct val="115000"/>
              </a:lnSpc>
              <a:spcAft>
                <a:spcPts val="800"/>
              </a:spcAft>
            </a:pPr>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Age vs. Product Preferences</a:t>
            </a:r>
          </a:p>
          <a:p>
            <a:pPr marL="0" marR="0">
              <a:lnSpc>
                <a:spcPct val="115000"/>
              </a:lnSpc>
              <a:spcAft>
                <a:spcPts val="800"/>
              </a:spcAft>
            </a:pPr>
            <a:endParaRPr lang="en-US" sz="36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6509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49AAF2-79D5-AB13-24F2-6F6BC91D6238}"/>
              </a:ext>
            </a:extLst>
          </p:cNvPr>
          <p:cNvSpPr txBox="1"/>
          <p:nvPr/>
        </p:nvSpPr>
        <p:spPr>
          <a:xfrm>
            <a:off x="1056289" y="709448"/>
            <a:ext cx="9412013" cy="5526128"/>
          </a:xfrm>
          <a:prstGeom prst="rect">
            <a:avLst/>
          </a:prstGeom>
          <a:noFill/>
        </p:spPr>
        <p:txBody>
          <a:bodyPr wrap="square" rtlCol="0">
            <a:spAutoFit/>
          </a:bodyPr>
          <a:lstStyle/>
          <a:p>
            <a:pPr marL="0" marR="0" algn="ctr">
              <a:lnSpc>
                <a:spcPct val="115000"/>
              </a:lnSpc>
              <a:spcAft>
                <a:spcPts val="800"/>
              </a:spcAft>
              <a:buNone/>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I am Awolola Segun Adewale, Today I will be doing a presentation on retail sales and customers demographics dataset.</a:t>
            </a:r>
          </a:p>
          <a:p>
            <a:pPr marL="0" marR="0" algn="ctr">
              <a:lnSpc>
                <a:spcPct val="115000"/>
              </a:lnSpc>
              <a:spcAft>
                <a:spcPts val="800"/>
              </a:spcAft>
              <a:buNone/>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This dataset includes some key details, such as Transaction ID, Date, Customer ID, Gender, Age, Product Category, Quantity, Price per Unit and Total Amount, And 9 other calculated columns.</a:t>
            </a:r>
          </a:p>
          <a:p>
            <a:pPr marL="0" marR="0" algn="ctr">
              <a:lnSpc>
                <a:spcPct val="115000"/>
              </a:lnSpc>
              <a:spcAft>
                <a:spcPts val="800"/>
              </a:spcAft>
              <a:buNone/>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I have created a dashboard to give more insight on the dataset given.</a:t>
            </a:r>
          </a:p>
          <a:p>
            <a:pPr marL="0" marR="0" algn="ctr">
              <a:lnSpc>
                <a:spcPct val="115000"/>
              </a:lnSpc>
              <a:spcAft>
                <a:spcPts val="800"/>
              </a:spcAft>
            </a:pPr>
            <a:r>
              <a:rPr lang="en-US" sz="4000" b="1" kern="100" dirty="0">
                <a:effectLst/>
                <a:latin typeface="Calibri" panose="020F0502020204030204" pitchFamily="34" charset="0"/>
                <a:ea typeface="Calibri" panose="020F0502020204030204" pitchFamily="34" charset="0"/>
                <a:cs typeface="Times New Roman" panose="02020603050405020304" pitchFamily="18" charset="0"/>
              </a:rPr>
              <a:t>My dashboard contains 5 different pages.</a:t>
            </a:r>
          </a:p>
        </p:txBody>
      </p:sp>
    </p:spTree>
    <p:extLst>
      <p:ext uri="{BB962C8B-B14F-4D97-AF65-F5344CB8AC3E}">
        <p14:creationId xmlns:p14="http://schemas.microsoft.com/office/powerpoint/2010/main" val="4110346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6E1093-254F-DBBF-BA50-A51928C0685A}"/>
              </a:ext>
            </a:extLst>
          </p:cNvPr>
          <p:cNvSpPr txBox="1"/>
          <p:nvPr/>
        </p:nvSpPr>
        <p:spPr>
          <a:xfrm>
            <a:off x="1481957" y="2659559"/>
            <a:ext cx="9623577" cy="769441"/>
          </a:xfrm>
          <a:prstGeom prst="rect">
            <a:avLst/>
          </a:prstGeom>
          <a:noFill/>
        </p:spPr>
        <p:txBody>
          <a:bodyPr wrap="square" rtlCol="0">
            <a:spAutoFit/>
          </a:bodyPr>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So Let's dive in………………………………………..</a:t>
            </a:r>
            <a:endParaRPr lang="en-US" sz="4400" dirty="0"/>
          </a:p>
        </p:txBody>
      </p:sp>
    </p:spTree>
    <p:extLst>
      <p:ext uri="{BB962C8B-B14F-4D97-AF65-F5344CB8AC3E}">
        <p14:creationId xmlns:p14="http://schemas.microsoft.com/office/powerpoint/2010/main" val="3767935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D496CF-80C0-9BEE-03F4-81E27626E932}"/>
              </a:ext>
            </a:extLst>
          </p:cNvPr>
          <p:cNvSpPr txBox="1"/>
          <p:nvPr/>
        </p:nvSpPr>
        <p:spPr>
          <a:xfrm>
            <a:off x="1324302" y="914400"/>
            <a:ext cx="9459311" cy="1423980"/>
          </a:xfrm>
          <a:prstGeom prst="rect">
            <a:avLst/>
          </a:prstGeom>
          <a:noFill/>
        </p:spPr>
        <p:txBody>
          <a:bodyPr wrap="square" rtlCol="0">
            <a:spAutoFit/>
          </a:bodyPr>
          <a:lstStyle/>
          <a:p>
            <a:pPr marL="0" marR="0">
              <a:lnSpc>
                <a:spcPct val="115000"/>
              </a:lnSpc>
              <a:spcAft>
                <a:spcPts val="800"/>
              </a:spcAft>
              <a:buNone/>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let's look at,</a:t>
            </a:r>
          </a:p>
          <a:p>
            <a:pPr marL="0" marR="0">
              <a:lnSpc>
                <a:spcPct val="115000"/>
              </a:lnSpc>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How does customer age and gender influence their purchasing behavior? </a:t>
            </a:r>
          </a:p>
          <a:p>
            <a:endParaRPr lang="en-US" b="1" dirty="0"/>
          </a:p>
        </p:txBody>
      </p:sp>
      <p:sp>
        <p:nvSpPr>
          <p:cNvPr id="3" name="Rectangle 2">
            <a:extLst>
              <a:ext uri="{FF2B5EF4-FFF2-40B4-BE49-F238E27FC236}">
                <a16:creationId xmlns:a16="http://schemas.microsoft.com/office/drawing/2014/main" id="{6135F4A6-D034-B514-0418-2C1A3E16205F}"/>
              </a:ext>
            </a:extLst>
          </p:cNvPr>
          <p:cNvSpPr/>
          <p:nvPr/>
        </p:nvSpPr>
        <p:spPr>
          <a:xfrm>
            <a:off x="1324303" y="1891862"/>
            <a:ext cx="9301656" cy="788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D8517F2-1D63-F048-30BA-9721B33C4CC4}"/>
              </a:ext>
            </a:extLst>
          </p:cNvPr>
          <p:cNvSpPr txBox="1"/>
          <p:nvPr/>
        </p:nvSpPr>
        <p:spPr>
          <a:xfrm>
            <a:off x="1324303" y="2585545"/>
            <a:ext cx="9459311" cy="2426946"/>
          </a:xfrm>
          <a:prstGeom prst="rect">
            <a:avLst/>
          </a:prstGeom>
          <a:noFill/>
        </p:spPr>
        <p:txBody>
          <a:bodyPr wrap="square" rtlCol="0">
            <a:spAutoFit/>
          </a:bodyPr>
          <a:lstStyle/>
          <a:p>
            <a:pPr marL="0" marR="0">
              <a:lnSpc>
                <a:spcPct val="115000"/>
              </a:lnSpc>
              <a:spcAft>
                <a:spcPts val="800"/>
              </a:spcAft>
              <a:buNone/>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The demographic in this dataset is the age and the gender.</a:t>
            </a:r>
          </a:p>
          <a:p>
            <a:pPr marL="0" marR="0">
              <a:lnSpc>
                <a:spcPct val="115000"/>
              </a:lnSpc>
              <a:spcAft>
                <a:spcPts val="800"/>
              </a:spcAft>
              <a:buNone/>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From the dataset, I have categorized the age into 4 categories: teenagers, young adult, old adult and elders</a:t>
            </a:r>
          </a:p>
        </p:txBody>
      </p:sp>
    </p:spTree>
    <p:extLst>
      <p:ext uri="{BB962C8B-B14F-4D97-AF65-F5344CB8AC3E}">
        <p14:creationId xmlns:p14="http://schemas.microsoft.com/office/powerpoint/2010/main" val="191176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31B347-40BC-4726-F8FF-4642ABD6F289}"/>
              </a:ext>
            </a:extLst>
          </p:cNvPr>
          <p:cNvSpPr txBox="1"/>
          <p:nvPr/>
        </p:nvSpPr>
        <p:spPr>
          <a:xfrm>
            <a:off x="1324303" y="725214"/>
            <a:ext cx="9301656" cy="5985228"/>
          </a:xfrm>
          <a:prstGeom prst="rect">
            <a:avLst/>
          </a:prstGeom>
          <a:noFill/>
        </p:spPr>
        <p:txBody>
          <a:bodyPr wrap="square" rtlCol="0">
            <a:spAutoFit/>
          </a:bodyPr>
          <a:lstStyle/>
          <a:p>
            <a:pPr marL="0" marR="0">
              <a:lnSpc>
                <a:spcPct val="115000"/>
              </a:lnSpc>
              <a:spcAft>
                <a:spcPts val="800"/>
              </a:spcAft>
              <a:buNone/>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Using this age category provided, The old adult has more purchasing power (240k) than others while the teenagers have the lease purchasing power 11k. </a:t>
            </a:r>
          </a:p>
          <a:p>
            <a:pPr marL="0" marR="0">
              <a:lnSpc>
                <a:spcPct val="115000"/>
              </a:lnSpc>
              <a:spcAft>
                <a:spcPts val="800"/>
              </a:spcAft>
              <a:buNone/>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More insight, from the demographics page, the most purchased product categories by the old adult is the electronics product categories, mostly purchased by the female, Most revenue, came in around the 4</a:t>
            </a:r>
            <a:r>
              <a:rPr lang="en-US" sz="2800" kern="1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quarter of the year.</a:t>
            </a:r>
          </a:p>
          <a:p>
            <a:pPr>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While for age category with the lease purchasing power (teenagers), the most purchase product category is the beauty product. Most revenue, came in around the 4</a:t>
            </a:r>
            <a:r>
              <a:rPr lang="en-US" sz="2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2800" dirty="0">
                <a:effectLst/>
                <a:latin typeface="Calibri" panose="020F0502020204030204" pitchFamily="34" charset="0"/>
                <a:ea typeface="Calibri" panose="020F0502020204030204" pitchFamily="34" charset="0"/>
                <a:cs typeface="Times New Roman" panose="02020603050405020304" pitchFamily="18" charset="0"/>
              </a:rPr>
              <a:t> quarter of the year.</a:t>
            </a:r>
            <a:endParaRPr lang="en-US" sz="2800" dirty="0"/>
          </a:p>
        </p:txBody>
      </p:sp>
    </p:spTree>
    <p:extLst>
      <p:ext uri="{BB962C8B-B14F-4D97-AF65-F5344CB8AC3E}">
        <p14:creationId xmlns:p14="http://schemas.microsoft.com/office/powerpoint/2010/main" val="1787781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4FEF04-1ACE-2D27-8DBF-14764CAE37A5}"/>
              </a:ext>
            </a:extLst>
          </p:cNvPr>
          <p:cNvSpPr txBox="1"/>
          <p:nvPr/>
        </p:nvSpPr>
        <p:spPr>
          <a:xfrm>
            <a:off x="1403131" y="709448"/>
            <a:ext cx="9396248" cy="1384995"/>
          </a:xfrm>
          <a:prstGeom prst="rect">
            <a:avLst/>
          </a:prstGeom>
          <a:noFill/>
        </p:spPr>
        <p:txBody>
          <a:bodyPr wrap="square" rtlCol="0">
            <a:spAutoFit/>
          </a:bodyPr>
          <a:lstStyle/>
          <a:p>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Are there discernible patterns in sales across different time periods? </a:t>
            </a:r>
          </a:p>
          <a:p>
            <a:endParaRPr lang="en-US" sz="2800" b="1" dirty="0"/>
          </a:p>
        </p:txBody>
      </p:sp>
      <p:sp>
        <p:nvSpPr>
          <p:cNvPr id="3" name="Rectangle 2">
            <a:extLst>
              <a:ext uri="{FF2B5EF4-FFF2-40B4-BE49-F238E27FC236}">
                <a16:creationId xmlns:a16="http://schemas.microsoft.com/office/drawing/2014/main" id="{E6FFF03E-3FB7-8FA1-4047-D3BD11C217E0}"/>
              </a:ext>
            </a:extLst>
          </p:cNvPr>
          <p:cNvSpPr/>
          <p:nvPr/>
        </p:nvSpPr>
        <p:spPr>
          <a:xfrm>
            <a:off x="1403131" y="1718441"/>
            <a:ext cx="8812924" cy="945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E78C4DC-69C6-7ABD-F906-C51B7FC5DE1F}"/>
              </a:ext>
            </a:extLst>
          </p:cNvPr>
          <p:cNvSpPr txBox="1"/>
          <p:nvPr/>
        </p:nvSpPr>
        <p:spPr>
          <a:xfrm>
            <a:off x="1403131" y="2364828"/>
            <a:ext cx="8812924" cy="2993255"/>
          </a:xfrm>
          <a:prstGeom prst="rect">
            <a:avLst/>
          </a:prstGeom>
          <a:noFill/>
        </p:spPr>
        <p:txBody>
          <a:bodyPr wrap="square" rtlCol="0">
            <a:spAutoFit/>
          </a:bodyPr>
          <a:lstStyle/>
          <a:p>
            <a:pPr marL="0" marR="0">
              <a:lnSpc>
                <a:spcPct val="115000"/>
              </a:lnSpc>
              <a:spcAft>
                <a:spcPts val="800"/>
              </a:spcAft>
              <a:buNone/>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From my sales analysis page, there is a significant fall in revenue from the end of year 2023 – 2024 (JAN).</a:t>
            </a:r>
          </a:p>
          <a:p>
            <a:pPr marL="0" marR="0">
              <a:lnSpc>
                <a:spcPct val="115000"/>
              </a:lnSpc>
              <a:spcAft>
                <a:spcPts val="800"/>
              </a:spcAft>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Could be because of the season holiday or something else.</a:t>
            </a:r>
          </a:p>
        </p:txBody>
      </p:sp>
    </p:spTree>
    <p:extLst>
      <p:ext uri="{BB962C8B-B14F-4D97-AF65-F5344CB8AC3E}">
        <p14:creationId xmlns:p14="http://schemas.microsoft.com/office/powerpoint/2010/main" val="348593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D3E407-C0A7-CC8F-9E94-4AF2DE989981}"/>
              </a:ext>
            </a:extLst>
          </p:cNvPr>
          <p:cNvSpPr txBox="1"/>
          <p:nvPr/>
        </p:nvSpPr>
        <p:spPr>
          <a:xfrm>
            <a:off x="1576552" y="630621"/>
            <a:ext cx="8671034" cy="1054263"/>
          </a:xfrm>
          <a:prstGeom prst="rect">
            <a:avLst/>
          </a:prstGeom>
          <a:noFill/>
        </p:spPr>
        <p:txBody>
          <a:bodyPr wrap="square" rtlCol="0">
            <a:spAutoFit/>
          </a:bodyPr>
          <a:lstStyle/>
          <a:p>
            <a:pPr marL="0" marR="0">
              <a:lnSpc>
                <a:spcPct val="115000"/>
              </a:lnSpc>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Which product categories hold the highest appeal among customers? </a:t>
            </a:r>
          </a:p>
        </p:txBody>
      </p:sp>
      <p:sp>
        <p:nvSpPr>
          <p:cNvPr id="3" name="Rectangle 2">
            <a:extLst>
              <a:ext uri="{FF2B5EF4-FFF2-40B4-BE49-F238E27FC236}">
                <a16:creationId xmlns:a16="http://schemas.microsoft.com/office/drawing/2014/main" id="{36EC5185-A014-78E4-A0FB-31CC832AF8F1}"/>
              </a:ext>
            </a:extLst>
          </p:cNvPr>
          <p:cNvSpPr/>
          <p:nvPr/>
        </p:nvSpPr>
        <p:spPr>
          <a:xfrm>
            <a:off x="1576552" y="1684884"/>
            <a:ext cx="8671034" cy="1123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9592E08-5CBC-F709-F7B8-50A226542BEC}"/>
              </a:ext>
            </a:extLst>
          </p:cNvPr>
          <p:cNvSpPr txBox="1"/>
          <p:nvPr/>
        </p:nvSpPr>
        <p:spPr>
          <a:xfrm>
            <a:off x="1576552" y="2081048"/>
            <a:ext cx="8671034" cy="3785652"/>
          </a:xfrm>
          <a:prstGeom prst="rect">
            <a:avLst/>
          </a:prstGeom>
          <a:noFill/>
        </p:spPr>
        <p:txBody>
          <a:bodyPr wrap="square" rtlCol="0">
            <a:spAutoFit/>
          </a:bodyPr>
          <a:lstStyle/>
          <a:p>
            <a:r>
              <a:rPr lang="en-US" sz="4000" kern="100" dirty="0">
                <a:effectLst/>
                <a:latin typeface="Calibri" panose="020F0502020204030204" pitchFamily="34" charset="0"/>
                <a:ea typeface="Calibri" panose="020F0502020204030204" pitchFamily="34" charset="0"/>
                <a:cs typeface="Times New Roman" panose="02020603050405020304" pitchFamily="18" charset="0"/>
              </a:rPr>
              <a:t>The clothing category has the highest count/volume or number than the rest </a:t>
            </a:r>
            <a:r>
              <a:rPr lang="en-US" sz="4000" kern="100" dirty="0" err="1">
                <a:effectLst/>
                <a:latin typeface="Calibri" panose="020F0502020204030204" pitchFamily="34" charset="0"/>
                <a:ea typeface="Calibri" panose="020F0502020204030204" pitchFamily="34" charset="0"/>
                <a:cs typeface="Times New Roman" panose="02020603050405020304" pitchFamily="18" charset="0"/>
              </a:rPr>
              <a:t>caterogy</a:t>
            </a:r>
            <a:r>
              <a:rPr lang="en-US" sz="4000" kern="100" dirty="0">
                <a:effectLst/>
                <a:latin typeface="Calibri" panose="020F0502020204030204" pitchFamily="34" charset="0"/>
                <a:ea typeface="Calibri" panose="020F0502020204030204" pitchFamily="34" charset="0"/>
                <a:cs typeface="Times New Roman" panose="02020603050405020304" pitchFamily="18" charset="0"/>
              </a:rPr>
              <a:t>, Because it’s the most requested product category in terms of quantity. </a:t>
            </a:r>
          </a:p>
          <a:p>
            <a:endParaRPr lang="en-US" sz="4000" dirty="0"/>
          </a:p>
        </p:txBody>
      </p:sp>
    </p:spTree>
    <p:extLst>
      <p:ext uri="{BB962C8B-B14F-4D97-AF65-F5344CB8AC3E}">
        <p14:creationId xmlns:p14="http://schemas.microsoft.com/office/powerpoint/2010/main" val="3827602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D4AF99-09C0-EA44-1133-4DAD13A5075F}"/>
              </a:ext>
            </a:extLst>
          </p:cNvPr>
          <p:cNvSpPr txBox="1"/>
          <p:nvPr/>
        </p:nvSpPr>
        <p:spPr>
          <a:xfrm rot="10800000" flipH="1" flipV="1">
            <a:off x="1556330" y="590072"/>
            <a:ext cx="8880441" cy="1054263"/>
          </a:xfrm>
          <a:prstGeom prst="rect">
            <a:avLst/>
          </a:prstGeom>
          <a:noFill/>
        </p:spPr>
        <p:txBody>
          <a:bodyPr wrap="square" rtlCol="0">
            <a:spAutoFit/>
          </a:bodyPr>
          <a:lstStyle/>
          <a:p>
            <a:pPr marL="0" marR="0">
              <a:lnSpc>
                <a:spcPct val="115000"/>
              </a:lnSpc>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What are the relationships between age, spending, and product preferences? </a:t>
            </a:r>
          </a:p>
        </p:txBody>
      </p:sp>
      <p:sp>
        <p:nvSpPr>
          <p:cNvPr id="3" name="Rectangle 2">
            <a:extLst>
              <a:ext uri="{FF2B5EF4-FFF2-40B4-BE49-F238E27FC236}">
                <a16:creationId xmlns:a16="http://schemas.microsoft.com/office/drawing/2014/main" id="{B2820885-93DC-922E-14E8-AE5803B330D8}"/>
              </a:ext>
            </a:extLst>
          </p:cNvPr>
          <p:cNvSpPr/>
          <p:nvPr/>
        </p:nvSpPr>
        <p:spPr>
          <a:xfrm>
            <a:off x="1576552" y="1621820"/>
            <a:ext cx="8671034" cy="1123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BF39D92-57C6-27EC-F227-DD50B692EFEB}"/>
              </a:ext>
            </a:extLst>
          </p:cNvPr>
          <p:cNvSpPr txBox="1"/>
          <p:nvPr/>
        </p:nvSpPr>
        <p:spPr>
          <a:xfrm>
            <a:off x="1556330" y="2048647"/>
            <a:ext cx="8691256" cy="3477875"/>
          </a:xfrm>
          <a:prstGeom prst="rect">
            <a:avLst/>
          </a:prstGeom>
          <a:noFill/>
        </p:spPr>
        <p:txBody>
          <a:bodyPr wrap="square" rtlCol="0">
            <a:spAutoFit/>
          </a:bodyPr>
          <a:lstStyle/>
          <a:p>
            <a:r>
              <a:rPr lang="en-US" sz="4400" kern="100" dirty="0">
                <a:effectLst/>
                <a:latin typeface="Calibri" panose="020F0502020204030204" pitchFamily="34" charset="0"/>
                <a:ea typeface="Calibri" panose="020F0502020204030204" pitchFamily="34" charset="0"/>
                <a:cs typeface="Times New Roman" panose="02020603050405020304" pitchFamily="18" charset="0"/>
              </a:rPr>
              <a:t>From the dataset provided, the young adult and the old adult have more spending power than the elders and the </a:t>
            </a:r>
            <a:r>
              <a:rPr lang="en-US" sz="4400" kern="100" dirty="0" err="1">
                <a:effectLst/>
                <a:latin typeface="Calibri" panose="020F0502020204030204" pitchFamily="34" charset="0"/>
                <a:ea typeface="Calibri" panose="020F0502020204030204" pitchFamily="34" charset="0"/>
                <a:cs typeface="Times New Roman" panose="02020603050405020304" pitchFamily="18" charset="0"/>
              </a:rPr>
              <a:t>teenegers</a:t>
            </a:r>
            <a:endParaRPr lang="en-US" sz="4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4400" dirty="0"/>
          </a:p>
        </p:txBody>
      </p:sp>
    </p:spTree>
    <p:extLst>
      <p:ext uri="{BB962C8B-B14F-4D97-AF65-F5344CB8AC3E}">
        <p14:creationId xmlns:p14="http://schemas.microsoft.com/office/powerpoint/2010/main" val="3586748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308F3C-FDD4-2A9C-48C1-EE0059216FA2}"/>
              </a:ext>
            </a:extLst>
          </p:cNvPr>
          <p:cNvSpPr txBox="1"/>
          <p:nvPr/>
        </p:nvSpPr>
        <p:spPr>
          <a:xfrm>
            <a:off x="1430594" y="840658"/>
            <a:ext cx="8672051" cy="1384995"/>
          </a:xfrm>
          <a:prstGeom prst="rect">
            <a:avLst/>
          </a:prstGeom>
          <a:noFill/>
        </p:spPr>
        <p:txBody>
          <a:bodyPr wrap="square" rtlCol="0">
            <a:spAutoFit/>
          </a:bodyPr>
          <a:lstStyle/>
          <a:p>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How do customers adapt their shopping habits during seasonal trends? </a:t>
            </a:r>
          </a:p>
          <a:p>
            <a:endParaRPr lang="en-US" sz="2800" b="1" dirty="0"/>
          </a:p>
        </p:txBody>
      </p:sp>
      <p:sp>
        <p:nvSpPr>
          <p:cNvPr id="4" name="Rectangle 3">
            <a:extLst>
              <a:ext uri="{FF2B5EF4-FFF2-40B4-BE49-F238E27FC236}">
                <a16:creationId xmlns:a16="http://schemas.microsoft.com/office/drawing/2014/main" id="{DD284001-62FA-1582-D237-C2EE3E9E9B46}"/>
              </a:ext>
            </a:extLst>
          </p:cNvPr>
          <p:cNvSpPr/>
          <p:nvPr/>
        </p:nvSpPr>
        <p:spPr>
          <a:xfrm>
            <a:off x="1488064" y="1857799"/>
            <a:ext cx="8671034" cy="1123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D84A040-30D4-91C6-5ED0-FB04D4D6376F}"/>
              </a:ext>
            </a:extLst>
          </p:cNvPr>
          <p:cNvSpPr txBox="1"/>
          <p:nvPr/>
        </p:nvSpPr>
        <p:spPr>
          <a:xfrm>
            <a:off x="1488064" y="2492477"/>
            <a:ext cx="8671034" cy="3701526"/>
          </a:xfrm>
          <a:prstGeom prst="rect">
            <a:avLst/>
          </a:prstGeom>
          <a:noFill/>
        </p:spPr>
        <p:txBody>
          <a:bodyPr wrap="square" rtlCol="0">
            <a:spAutoFit/>
          </a:bodyPr>
          <a:lstStyle/>
          <a:p>
            <a:pPr marL="0" marR="0">
              <a:lnSpc>
                <a:spcPct val="115000"/>
              </a:lnSpc>
              <a:spcAft>
                <a:spcPts val="800"/>
              </a:spcAft>
              <a:buNone/>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Quantity by quarter(date) and product category, it shows that in terms of quantity, we have more of clothing category during the first 2 quarters and electronics category in the last 2 quarters.</a:t>
            </a:r>
          </a:p>
          <a:p>
            <a:pPr marL="0" marR="0">
              <a:lnSpc>
                <a:spcPct val="115000"/>
              </a:lnSpc>
              <a:spcAft>
                <a:spcPts val="800"/>
              </a:spcAf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And in terms of revenue, we realized that electronic product category sold more in the 2</a:t>
            </a:r>
            <a:r>
              <a:rPr lang="en-US" sz="2800" kern="100" baseline="30000" dirty="0">
                <a:effectLst/>
                <a:latin typeface="Calibri" panose="020F0502020204030204" pitchFamily="34" charset="0"/>
                <a:ea typeface="Calibri" panose="020F0502020204030204" pitchFamily="34" charset="0"/>
                <a:cs typeface="Times New Roman" panose="02020603050405020304" pitchFamily="18" charset="0"/>
              </a:rPr>
              <a:t>nd</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and 4</a:t>
            </a:r>
            <a:r>
              <a:rPr lang="en-US" sz="2800" kern="1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quarter.</a:t>
            </a:r>
          </a:p>
          <a:p>
            <a:endParaRPr lang="en-US" sz="2800" dirty="0"/>
          </a:p>
        </p:txBody>
      </p:sp>
    </p:spTree>
    <p:extLst>
      <p:ext uri="{BB962C8B-B14F-4D97-AF65-F5344CB8AC3E}">
        <p14:creationId xmlns:p14="http://schemas.microsoft.com/office/powerpoint/2010/main" val="2784118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464</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Awolola Segun</dc:creator>
  <cp:lastModifiedBy>Awolola Segun</cp:lastModifiedBy>
  <cp:revision>16</cp:revision>
  <dcterms:created xsi:type="dcterms:W3CDTF">2025-05-06T05:46:23Z</dcterms:created>
  <dcterms:modified xsi:type="dcterms:W3CDTF">2025-05-06T06:32:05Z</dcterms:modified>
</cp:coreProperties>
</file>