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0e7b55c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0e7b55c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0e7b55c9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0e7b55c9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0e7b55c9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0e7b55c9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0e7b55c97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0e7b55c97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1016b05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1016b05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0e7b55c97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0e7b55c97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1016b054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1016b054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0e7b55c9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0e7b55c9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c0e7b55c9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c0e7b55c9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0e7b55c9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c0e7b55c9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0e7b55c97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c0e7b55c97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1016b05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1016b05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0e7b55c97_9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0e7b55c97_9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0e7b55c97_9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c0e7b55c97_9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0e7b55c97_7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c0e7b55c97_7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c0e7b55c97_7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c0e7b55c97_7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0e7b55c97_7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c0e7b55c97_7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c0e7b55c97_7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c0e7b55c97_7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c0e7b55c97_7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c0e7b55c97_7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c0e7b55c97_7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c0e7b55c97_7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0e7b55c9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0e7b55c9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0e7b55c9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0e7b55c9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0e7b55c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0e7b55c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0e7b55c9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0e7b55c9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0e7b55c9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0e7b55c9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1016b05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1016b05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1016b054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1016b05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Relationship Id="rId4" Type="http://schemas.openxmlformats.org/officeDocument/2006/relationships/image" Target="../media/image9.png"/><Relationship Id="rId5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#1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and Poisson models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 Adel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0" y="1676400"/>
            <a:ext cx="91440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Support vector machine: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2118375"/>
            <a:ext cx="8972550" cy="10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3465826"/>
            <a:ext cx="8772525" cy="16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cont..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85725" y="1919075"/>
            <a:ext cx="89727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Support vector machine properties: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They are the training points that define the maximum margin of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hyperplane to the data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They determine the shape (position &amp; orientation) of the hyperplane. If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of them is removed, the resulting hyperplane would change.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They are the most difficult data to classify.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cont..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0" y="1657575"/>
            <a:ext cx="91440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Accuracy = 89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275" y="1732975"/>
            <a:ext cx="5615651" cy="33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regression 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Poisson regression are commonly to model count data, which is discrete data that can only take non-negative integer values.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Poisson regression is a type of generalized linear model(GLM). a GLM includes three components: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probability function, which is the poisson distribution in this example.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linear predictor (n).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link function, which transforms the mean of the response into a linear predictor.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regression cont..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0" y="1707800"/>
            <a:ext cx="9144000" cy="3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MSE(mean square error) = 3022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900" y="1878575"/>
            <a:ext cx="4721575" cy="326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ctrTitle"/>
          </p:nvPr>
        </p:nvSpPr>
        <p:spPr>
          <a:xfrm>
            <a:off x="287425" y="318625"/>
            <a:ext cx="8222100" cy="93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Random forest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0" name="Google Shape;170;p28"/>
          <p:cNvSpPr txBox="1"/>
          <p:nvPr>
            <p:ph idx="1" type="subTitle"/>
          </p:nvPr>
        </p:nvSpPr>
        <p:spPr>
          <a:xfrm>
            <a:off x="333250" y="13571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</a:rPr>
              <a:t>—&gt;</a:t>
            </a:r>
            <a:r>
              <a:rPr lang="en" sz="2000" u="sng">
                <a:solidFill>
                  <a:schemeClr val="accent6"/>
                </a:solidFill>
              </a:rPr>
              <a:t>Omar essam shendy</a:t>
            </a:r>
            <a:endParaRPr sz="2000" u="sng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272450" y="1231600"/>
            <a:ext cx="3109200" cy="2025000"/>
          </a:xfrm>
          <a:prstGeom prst="flowChartConnector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1580825" y="103075"/>
            <a:ext cx="4945500" cy="585000"/>
          </a:xfrm>
          <a:prstGeom prst="rect">
            <a:avLst/>
          </a:prstGeom>
          <a:gradFill>
            <a:gsLst>
              <a:gs pos="0">
                <a:srgbClr val="FFF6DB">
                  <a:alpha val="46274"/>
                </a:srgbClr>
              </a:gs>
              <a:gs pos="24000">
                <a:srgbClr val="FF9900"/>
              </a:gs>
              <a:gs pos="100000">
                <a:srgbClr val="FAD25C">
                  <a:alpha val="47058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FFFFFE"/>
                </a:solidFill>
              </a:rPr>
              <a:t>        </a:t>
            </a:r>
            <a:r>
              <a:rPr b="1" lang="en" sz="2600">
                <a:solidFill>
                  <a:srgbClr val="CC0000"/>
                </a:solidFill>
              </a:rPr>
              <a:t>What is a decision tree?</a:t>
            </a:r>
            <a:r>
              <a:rPr b="1" lang="en" sz="1800">
                <a:solidFill>
                  <a:srgbClr val="CC0000"/>
                </a:solidFill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3200" y="3636275"/>
            <a:ext cx="5555100" cy="1252800"/>
          </a:xfrm>
          <a:prstGeom prst="rect">
            <a:avLst/>
          </a:prstGeom>
          <a:gradFill>
            <a:gsLst>
              <a:gs pos="0">
                <a:srgbClr val="8C8C8C"/>
              </a:gs>
              <a:gs pos="44000">
                <a:srgbClr val="FF9900">
                  <a:alpha val="33333"/>
                </a:srgbClr>
              </a:gs>
              <a:gs pos="100000">
                <a:srgbClr val="404040">
                  <a:alpha val="38039"/>
                </a:srgbClr>
              </a:gs>
            </a:gsLst>
            <a:lin ang="5400012" scaled="0"/>
          </a:gra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00"/>
                </a:solidFill>
              </a:rPr>
              <a:t>Decision nodes=</a:t>
            </a:r>
            <a:r>
              <a:rPr b="1" lang="en" sz="1800">
                <a:solidFill>
                  <a:srgbClr val="FFFFFE"/>
                </a:solidFill>
              </a:rPr>
              <a:t> </a:t>
            </a:r>
            <a:r>
              <a:rPr lang="en" sz="1800">
                <a:solidFill>
                  <a:srgbClr val="FFFFFE"/>
                </a:solidFill>
              </a:rPr>
              <a:t>condition to split the data</a:t>
            </a:r>
            <a:endParaRPr sz="1800">
              <a:solidFill>
                <a:srgbClr val="FFFFF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 u="sng">
                <a:solidFill>
                  <a:srgbClr val="FFFF00"/>
                </a:solidFill>
              </a:rPr>
              <a:t>Leaf node:</a:t>
            </a:r>
            <a:r>
              <a:rPr lang="en" sz="1800">
                <a:solidFill>
                  <a:srgbClr val="FFFFFE"/>
                </a:solidFill>
              </a:rPr>
              <a:t> all data that reaches that node belong to the same class.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1580825" y="769900"/>
            <a:ext cx="5081400" cy="461700"/>
          </a:xfrm>
          <a:prstGeom prst="rect">
            <a:avLst/>
          </a:prstGeom>
          <a:gradFill>
            <a:gsLst>
              <a:gs pos="0">
                <a:srgbClr val="8C8C8C"/>
              </a:gs>
              <a:gs pos="44000">
                <a:srgbClr val="FF9900">
                  <a:alpha val="33333"/>
                </a:srgbClr>
              </a:gs>
              <a:gs pos="100000">
                <a:srgbClr val="404040">
                  <a:alpha val="38039"/>
                </a:srgbClr>
              </a:gs>
            </a:gsLst>
            <a:lin ang="5400012" scaled="0"/>
          </a:gra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splitting ”value” of a feature(Xi) </a:t>
            </a:r>
            <a:r>
              <a:rPr lang="en" sz="18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defines classes.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6786925" y="1006550"/>
            <a:ext cx="2238600" cy="446400"/>
          </a:xfrm>
          <a:prstGeom prst="rect">
            <a:avLst/>
          </a:prstGeom>
          <a:gradFill>
            <a:gsLst>
              <a:gs pos="0">
                <a:srgbClr val="C9DAF8">
                  <a:alpha val="61176"/>
                </a:srgbClr>
              </a:gs>
              <a:gs pos="32000">
                <a:srgbClr val="D9EAD3">
                  <a:alpha val="48235"/>
                </a:srgbClr>
              </a:gs>
              <a:gs pos="100000">
                <a:srgbClr val="FFF2CC">
                  <a:alpha val="56470"/>
                </a:srgbClr>
              </a:gs>
            </a:gsLst>
            <a:lin ang="18900044" scaled="0"/>
          </a:gra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FFFF00"/>
                </a:solidFill>
              </a:rPr>
              <a:t>(information theory)</a:t>
            </a:r>
            <a:endParaRPr b="1" sz="1700">
              <a:solidFill>
                <a:srgbClr val="FFFF00"/>
              </a:solidFill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5768300" y="1778150"/>
            <a:ext cx="1468800" cy="446400"/>
          </a:xfrm>
          <a:prstGeom prst="rect">
            <a:avLst/>
          </a:prstGeom>
          <a:gradFill>
            <a:gsLst>
              <a:gs pos="0">
                <a:srgbClr val="C9DAF8">
                  <a:alpha val="61176"/>
                </a:srgbClr>
              </a:gs>
              <a:gs pos="32000">
                <a:srgbClr val="D9EAD3">
                  <a:alpha val="48235"/>
                </a:srgbClr>
              </a:gs>
              <a:gs pos="100000">
                <a:srgbClr val="FFF2CC">
                  <a:alpha val="56470"/>
                </a:srgbClr>
              </a:gs>
            </a:gsLst>
            <a:lin ang="18900044" scaled="0"/>
          </a:gra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FFFF00"/>
                </a:solidFill>
              </a:rPr>
              <a:t>entropy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6923125" y="2463675"/>
            <a:ext cx="1966200" cy="446400"/>
          </a:xfrm>
          <a:prstGeom prst="rect">
            <a:avLst/>
          </a:prstGeom>
          <a:gradFill>
            <a:gsLst>
              <a:gs pos="0">
                <a:srgbClr val="C9DAF8">
                  <a:alpha val="61176"/>
                </a:srgbClr>
              </a:gs>
              <a:gs pos="32000">
                <a:srgbClr val="D9EAD3">
                  <a:alpha val="48235"/>
                </a:srgbClr>
              </a:gs>
              <a:gs pos="100000">
                <a:srgbClr val="FFF2CC">
                  <a:alpha val="56470"/>
                </a:srgbClr>
              </a:gs>
            </a:gsLst>
            <a:lin ang="18900044" scaled="0"/>
          </a:gra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FFFF00"/>
                </a:solidFill>
              </a:rPr>
              <a:t>information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700">
                <a:solidFill>
                  <a:srgbClr val="FFFF00"/>
                </a:solidFill>
              </a:rPr>
              <a:t>gain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" name="Google Shape;182;p29"/>
          <p:cNvCxnSpPr/>
          <p:nvPr/>
        </p:nvCxnSpPr>
        <p:spPr>
          <a:xfrm rot="10800000">
            <a:off x="2747925" y="2026950"/>
            <a:ext cx="1279200" cy="5448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9"/>
          <p:cNvSpPr txBox="1"/>
          <p:nvPr/>
        </p:nvSpPr>
        <p:spPr>
          <a:xfrm>
            <a:off x="3956050" y="2333250"/>
            <a:ext cx="2463600" cy="477000"/>
          </a:xfrm>
          <a:prstGeom prst="rect">
            <a:avLst/>
          </a:prstGeom>
          <a:gradFill>
            <a:gsLst>
              <a:gs pos="0">
                <a:srgbClr val="D4E5F5">
                  <a:alpha val="61960"/>
                </a:srgbClr>
              </a:gs>
              <a:gs pos="100000">
                <a:srgbClr val="70A4D5">
                  <a:alpha val="5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Decision boundary</a:t>
            </a:r>
            <a:endParaRPr b="1" sz="19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/>
        </p:nvSpPr>
        <p:spPr>
          <a:xfrm>
            <a:off x="2536075" y="0"/>
            <a:ext cx="3867600" cy="923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General idea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0" y="1363250"/>
            <a:ext cx="7262700" cy="3774900"/>
          </a:xfrm>
          <a:prstGeom prst="rect">
            <a:avLst/>
          </a:prstGeom>
          <a:gradFill>
            <a:gsLst>
              <a:gs pos="0">
                <a:srgbClr val="C9DAF8">
                  <a:alpha val="61176"/>
                </a:srgbClr>
              </a:gs>
              <a:gs pos="32000">
                <a:srgbClr val="D9EAD3">
                  <a:alpha val="48235"/>
                </a:srgbClr>
              </a:gs>
              <a:gs pos="100000">
                <a:srgbClr val="FFF2CC">
                  <a:alpha val="5647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155CC"/>
                </a:solidFill>
              </a:rPr>
              <a:t>-  &gt;  Is a collection of multiple RANDOM decision trees. </a:t>
            </a:r>
            <a:endParaRPr b="1" sz="1900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 random?</a:t>
            </a:r>
            <a:endParaRPr b="1" sz="1800">
              <a:solidFill>
                <a:srgbClr val="CC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D7E6B"/>
                </a:solidFill>
              </a:rPr>
              <a:t>   </a:t>
            </a:r>
            <a:r>
              <a:rPr b="1" lang="en" sz="1900">
                <a:solidFill>
                  <a:srgbClr val="DD7E6B"/>
                </a:solidFill>
              </a:rPr>
              <a:t>1)</a:t>
            </a:r>
            <a:r>
              <a:rPr b="1" lang="en" sz="1500">
                <a:solidFill>
                  <a:srgbClr val="DD7E6B"/>
                </a:solidFill>
              </a:rPr>
              <a:t> </a:t>
            </a:r>
            <a:r>
              <a:rPr b="1" lang="en" sz="1900">
                <a:solidFill>
                  <a:srgbClr val="DD7E6B"/>
                </a:solidFill>
              </a:rPr>
              <a:t>subset datasets</a:t>
            </a:r>
            <a:endParaRPr b="1" sz="1900">
              <a:solidFill>
                <a:srgbClr val="DD7E6B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DD7E6B"/>
                </a:solidFill>
              </a:rPr>
              <a:t>  </a:t>
            </a:r>
            <a:r>
              <a:rPr b="1" lang="en" sz="1900">
                <a:solidFill>
                  <a:srgbClr val="DD7E6B"/>
                </a:solidFill>
              </a:rPr>
              <a:t>2) For each data-subset a decision tree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DD7E6B"/>
                </a:solidFill>
              </a:rPr>
              <a:t>  3) majority vote</a:t>
            </a:r>
            <a:endParaRPr b="1" sz="1800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-    &gt;Much less sensitive to the training data</a:t>
            </a:r>
            <a:br>
              <a:rPr b="1" lang="en" sz="1800">
                <a:solidFill>
                  <a:srgbClr val="1155CC"/>
                </a:solidFill>
              </a:rPr>
            </a:br>
            <a:r>
              <a:rPr b="1" lang="en" sz="1800">
                <a:solidFill>
                  <a:srgbClr val="1155CC"/>
                </a:solidFill>
              </a:rPr>
              <a:t>      ( </a:t>
            </a:r>
            <a:r>
              <a:rPr b="1" lang="en" sz="2300">
                <a:solidFill>
                  <a:srgbClr val="FF9900"/>
                </a:solidFill>
              </a:rPr>
              <a:t>NO </a:t>
            </a:r>
            <a:r>
              <a:rPr b="1" lang="en" sz="1800">
                <a:solidFill>
                  <a:srgbClr val="1155CC"/>
                </a:solidFill>
              </a:rPr>
              <a:t>high variance -&gt; fail to generalize) </a:t>
            </a:r>
            <a:endParaRPr b="1" sz="1800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650" y="1252225"/>
            <a:ext cx="4424351" cy="38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2536075" y="0"/>
            <a:ext cx="3867600" cy="923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16575"/>
            <a:ext cx="600075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0" y="1826200"/>
            <a:ext cx="7047600" cy="7833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C9DAF8">
                  <a:alpha val="54901"/>
                </a:srgbClr>
              </a:gs>
              <a:gs pos="80000">
                <a:srgbClr val="FFF2CC">
                  <a:alpha val="49411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max_leaf_nodes</a:t>
            </a:r>
            <a:r>
              <a:rPr b="1" lang="en" sz="16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=20 -&gt;60-&gt;400 </a:t>
            </a:r>
            <a:r>
              <a:rPr lang="en" sz="16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accuracy</a:t>
            </a:r>
            <a:r>
              <a:rPr b="1" lang="en" sz="16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5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6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0.5-&gt;0.8-&gt;0.87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0" y="2665025"/>
            <a:ext cx="6952800" cy="1472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C9DAF8">
                  <a:alpha val="54901"/>
                </a:srgbClr>
              </a:gs>
              <a:gs pos="80000">
                <a:srgbClr val="FFF2CC">
                  <a:alpha val="49411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n_estimators</a:t>
            </a:r>
            <a:r>
              <a:rPr b="1" lang="en" sz="16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100 ---&gt; 500</a:t>
            </a:r>
            <a:endParaRPr b="1" sz="16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accuracy</a:t>
            </a:r>
            <a:r>
              <a:rPr b="1" lang="en" sz="16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0.881—--&gt;</a:t>
            </a:r>
            <a:r>
              <a:rPr b="1" lang="en" sz="16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0.882</a:t>
            </a:r>
            <a:endParaRPr b="1"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3797875" y="1949663"/>
            <a:ext cx="260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After 100,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 minimal accuracy change 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3667600" y="2901900"/>
            <a:ext cx="2435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Not much diffe</a:t>
            </a: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re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nce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6403675" y="0"/>
            <a:ext cx="2333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oboto"/>
                <a:ea typeface="Roboto"/>
                <a:cs typeface="Roboto"/>
                <a:sym typeface="Roboto"/>
              </a:rPr>
              <a:t>milestone2</a:t>
            </a:r>
            <a:r>
              <a:rPr b="1" lang="en" sz="2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classification</a:t>
            </a:r>
            <a:endParaRPr b="1" sz="2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6403675" y="1446327"/>
            <a:ext cx="2774051" cy="2715101"/>
          </a:xfrm>
          <a:prstGeom prst="rect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31"/>
          <p:cNvSpPr txBox="1"/>
          <p:nvPr/>
        </p:nvSpPr>
        <p:spPr>
          <a:xfrm>
            <a:off x="6648950" y="1324275"/>
            <a:ext cx="249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  <a:highlight>
                  <a:srgbClr val="DCDCAA"/>
                </a:highlight>
                <a:latin typeface="Roboto"/>
                <a:ea typeface="Roboto"/>
                <a:cs typeface="Roboto"/>
                <a:sym typeface="Roboto"/>
              </a:rPr>
              <a:t>Accuracy = 88</a:t>
            </a:r>
            <a:endParaRPr b="1" sz="1700">
              <a:solidFill>
                <a:srgbClr val="FF0000"/>
              </a:solidFill>
              <a:highlight>
                <a:srgbClr val="DCDCA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Part 1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9125" y="755275"/>
            <a:ext cx="91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 Mossad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61850"/>
            <a:ext cx="6403675" cy="142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 rotWithShape="1">
          <a:blip r:embed="rId5">
            <a:alphaModFix/>
          </a:blip>
          <a:srcRect b="1765" l="0" r="0" t="1774"/>
          <a:stretch/>
        </p:blipFill>
        <p:spPr>
          <a:xfrm rot="5400000">
            <a:off x="4966938" y="968262"/>
            <a:ext cx="4221925" cy="4132200"/>
          </a:xfrm>
          <a:prstGeom prst="rect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32"/>
          <p:cNvSpPr txBox="1"/>
          <p:nvPr/>
        </p:nvSpPr>
        <p:spPr>
          <a:xfrm>
            <a:off x="2536075" y="0"/>
            <a:ext cx="3867600" cy="923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6403675" y="0"/>
            <a:ext cx="2333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oboto"/>
                <a:ea typeface="Roboto"/>
                <a:cs typeface="Roboto"/>
                <a:sym typeface="Roboto"/>
              </a:rPr>
              <a:t>milestone1</a:t>
            </a:r>
            <a:r>
              <a:rPr b="1" lang="en" sz="2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regession</a:t>
            </a:r>
            <a:endParaRPr b="1" sz="2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6459450" y="985200"/>
            <a:ext cx="2499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0000"/>
                </a:solidFill>
                <a:highlight>
                  <a:srgbClr val="DCDCAA"/>
                </a:highlight>
                <a:latin typeface="Roboto"/>
                <a:ea typeface="Roboto"/>
                <a:cs typeface="Roboto"/>
                <a:sym typeface="Roboto"/>
              </a:rPr>
              <a:t>mse = 2653</a:t>
            </a:r>
            <a:endParaRPr b="1" sz="2300">
              <a:solidFill>
                <a:srgbClr val="FF0000"/>
              </a:solidFill>
              <a:highlight>
                <a:srgbClr val="DCDCA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ctrTitle"/>
          </p:nvPr>
        </p:nvSpPr>
        <p:spPr>
          <a:xfrm>
            <a:off x="265300" y="5043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3700">
                <a:solidFill>
                  <a:srgbClr val="131417"/>
                </a:solidFill>
                <a:highlight>
                  <a:srgbClr val="FFFFFF"/>
                </a:highlight>
              </a:rPr>
              <a:t>The k-Nearest Neighbors (kNN)</a:t>
            </a:r>
            <a:endParaRPr sz="6200">
              <a:solidFill>
                <a:srgbClr val="131417"/>
              </a:solidFill>
            </a:endParaRPr>
          </a:p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1401325" y="19214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Ibrahim Abd Elghany Mansor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67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196825" y="244875"/>
            <a:ext cx="8889600" cy="41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highlight>
                  <a:schemeClr val="dk2"/>
                </a:highlight>
              </a:rPr>
              <a:t>How does it work?</a:t>
            </a:r>
            <a:endParaRPr sz="320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i="1" lang="en" sz="2650">
                <a:solidFill>
                  <a:schemeClr val="lt1"/>
                </a:solidFill>
                <a:highlight>
                  <a:schemeClr val="dk2"/>
                </a:highlight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lang="en" sz="2650">
                <a:solidFill>
                  <a:schemeClr val="lt1"/>
                </a:solidFill>
                <a:highlight>
                  <a:schemeClr val="dk2"/>
                </a:highlight>
                <a:latin typeface="Verdana"/>
                <a:ea typeface="Verdana"/>
                <a:cs typeface="Verdana"/>
                <a:sym typeface="Verdana"/>
              </a:rPr>
              <a:t> is the number of nearest neighbors to use. For classification, a majority vote is used to determined which class a new observation should fall into. Larger values of </a:t>
            </a:r>
            <a:r>
              <a:rPr i="1" lang="en" sz="2650">
                <a:solidFill>
                  <a:schemeClr val="lt1"/>
                </a:solidFill>
                <a:highlight>
                  <a:schemeClr val="dk2"/>
                </a:highlight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lang="en" sz="2650">
                <a:solidFill>
                  <a:schemeClr val="lt1"/>
                </a:solidFill>
                <a:highlight>
                  <a:schemeClr val="dk2"/>
                </a:highlight>
                <a:latin typeface="Verdana"/>
                <a:ea typeface="Verdana"/>
                <a:cs typeface="Verdana"/>
                <a:sym typeface="Verdana"/>
              </a:rPr>
              <a:t> are often more robust to outliers and produce more stable decision boundaries than very small values (</a:t>
            </a:r>
            <a:r>
              <a:rPr i="1" lang="en" sz="2650">
                <a:solidFill>
                  <a:schemeClr val="lt1"/>
                </a:solidFill>
                <a:highlight>
                  <a:schemeClr val="dk2"/>
                </a:highlight>
                <a:latin typeface="Verdana"/>
                <a:ea typeface="Verdana"/>
                <a:cs typeface="Verdana"/>
                <a:sym typeface="Verdana"/>
              </a:rPr>
              <a:t>K=3</a:t>
            </a:r>
            <a:r>
              <a:rPr lang="en" sz="2650">
                <a:solidFill>
                  <a:schemeClr val="lt1"/>
                </a:solidFill>
                <a:highlight>
                  <a:schemeClr val="dk2"/>
                </a:highlight>
                <a:latin typeface="Verdana"/>
                <a:ea typeface="Verdana"/>
                <a:cs typeface="Verdana"/>
                <a:sym typeface="Verdana"/>
              </a:rPr>
              <a:t> would be better than </a:t>
            </a:r>
            <a:r>
              <a:rPr i="1" lang="en" sz="2650">
                <a:solidFill>
                  <a:schemeClr val="lt1"/>
                </a:solidFill>
                <a:highlight>
                  <a:schemeClr val="dk2"/>
                </a:highlight>
                <a:latin typeface="Verdana"/>
                <a:ea typeface="Verdana"/>
                <a:cs typeface="Verdana"/>
                <a:sym typeface="Verdana"/>
              </a:rPr>
              <a:t>K=1</a:t>
            </a:r>
            <a:r>
              <a:rPr lang="en" sz="2650">
                <a:solidFill>
                  <a:schemeClr val="lt1"/>
                </a:solidFill>
                <a:highlight>
                  <a:schemeClr val="dk2"/>
                </a:highlight>
                <a:latin typeface="Verdana"/>
                <a:ea typeface="Verdana"/>
                <a:cs typeface="Verdana"/>
                <a:sym typeface="Verdana"/>
              </a:rPr>
              <a:t>, which might produce undesirable</a:t>
            </a:r>
            <a:endParaRPr sz="2650">
              <a:solidFill>
                <a:schemeClr val="lt1"/>
              </a:solidFill>
              <a:highlight>
                <a:schemeClr val="dk2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991600" cy="52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ctrTitle"/>
          </p:nvPr>
        </p:nvSpPr>
        <p:spPr>
          <a:xfrm>
            <a:off x="145150" y="1443000"/>
            <a:ext cx="8222100" cy="22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FFFFFE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n_neighbors = 5 | algorithm = auto ------&gt; accuracy =  0.8416909991113368</a:t>
            </a:r>
            <a:endParaRPr sz="1350">
              <a:solidFill>
                <a:srgbClr val="FFFFFE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E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E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n_neighbors = 20  | algorithm = auto ------&gt; accuracy = 0.8447378443569887</a:t>
            </a:r>
            <a:endParaRPr sz="1350">
              <a:solidFill>
                <a:srgbClr val="FFFFFE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E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E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n_neighbors = 5  | algorithm = kd_tree ------&gt; accuracy = 0.8416909991113368</a:t>
            </a:r>
            <a:endParaRPr sz="1350">
              <a:solidFill>
                <a:srgbClr val="FFFFFE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E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E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n_neighbors = 5  | algorithm = brute ------&gt; accuracy = 0.8416909991113368 </a:t>
            </a:r>
            <a:endParaRPr sz="1350">
              <a:solidFill>
                <a:srgbClr val="FFFFFE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27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7"/>
          <p:cNvSpPr txBox="1"/>
          <p:nvPr>
            <p:ph idx="1" type="subTitle"/>
          </p:nvPr>
        </p:nvSpPr>
        <p:spPr>
          <a:xfrm>
            <a:off x="43650" y="-5"/>
            <a:ext cx="82221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highlight>
                  <a:srgbClr val="FFFFFE"/>
                </a:highlight>
              </a:rPr>
              <a:t>ACURACY</a:t>
            </a:r>
            <a:endParaRPr sz="2900">
              <a:solidFill>
                <a:schemeClr val="dk2"/>
              </a:solidFill>
              <a:highlight>
                <a:srgbClr val="FFFFFE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ctrTitle"/>
          </p:nvPr>
        </p:nvSpPr>
        <p:spPr>
          <a:xfrm>
            <a:off x="460950" y="22884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 = KNeighborsClassifier</a:t>
            </a:r>
            <a:r>
              <a:rPr lang="en" sz="2383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3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n_neighbors = </a:t>
            </a:r>
            <a:r>
              <a:rPr lang="en" sz="2383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2383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383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model.fit</a:t>
            </a:r>
            <a:r>
              <a:rPr lang="en" sz="2383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3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xtrain</a:t>
            </a:r>
            <a:r>
              <a:rPr lang="en" sz="2383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3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ytrain</a:t>
            </a:r>
            <a:r>
              <a:rPr lang="en" sz="2383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383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pred=model.predict</a:t>
            </a:r>
            <a:r>
              <a:rPr lang="en" sz="2383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38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xtest</a:t>
            </a:r>
            <a:r>
              <a:rPr lang="en" sz="2383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383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8"/>
          <p:cNvSpPr txBox="1"/>
          <p:nvPr>
            <p:ph idx="1" type="subTitle"/>
          </p:nvPr>
        </p:nvSpPr>
        <p:spPr>
          <a:xfrm>
            <a:off x="460950" y="36675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Car_info Column</a:t>
            </a:r>
            <a:endParaRPr/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10950" y="1603800"/>
            <a:ext cx="82221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apply allow the users to pass a function and apply it on every single value of the Pandas series.</a:t>
            </a:r>
            <a:endParaRPr sz="13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One can use apply() function in order to apply function to every row in given dataframe. Let’s see the ways we can do this task.</a:t>
            </a:r>
            <a:endParaRPr sz="13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2877153"/>
            <a:ext cx="9143999" cy="138884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10950" y="726600"/>
            <a:ext cx="9144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Car_info column contain list of 3 values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Add 3 new columns and add list values to each corresponding column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Converter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convert numbers to string values to be able to use at </a:t>
            </a:r>
            <a:r>
              <a:rPr lang="en"/>
              <a:t>get_dummies </a:t>
            </a:r>
            <a:r>
              <a:rPr lang="en"/>
              <a:t>function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using get dummies on column that have numerical values as string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g . “200”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 dummies try to assign a column with the the numerical value as label to the new column. When it try to label a column with numerical values it fails and drop the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850" y="466138"/>
            <a:ext cx="3182525" cy="421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Null </a:t>
            </a:r>
            <a:endParaRPr/>
          </a:p>
        </p:txBody>
      </p: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156400" y="685775"/>
            <a:ext cx="8222100" cy="15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●"/>
            </a:pPr>
            <a:r>
              <a:rPr b="1" lang="en" sz="24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Drop duplicates</a:t>
            </a:r>
            <a:endParaRPr b="1" sz="24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●"/>
            </a:pPr>
            <a:r>
              <a:rPr b="1" lang="en" sz="24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Drop Car_info Column</a:t>
            </a:r>
            <a:endParaRPr b="1" sz="24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●"/>
            </a:pPr>
            <a:r>
              <a:rPr b="1" lang="en" sz="24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replace Null values in dataframe</a:t>
            </a:r>
            <a:endParaRPr b="1" sz="24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E1E1E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00" y="2045400"/>
            <a:ext cx="7718476" cy="25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Standardize </a:t>
            </a:r>
            <a:endParaRPr/>
          </a:p>
        </p:txBody>
      </p:sp>
      <p:sp>
        <p:nvSpPr>
          <p:cNvPr id="103" name="Google Shape;103;p18"/>
          <p:cNvSpPr txBox="1"/>
          <p:nvPr>
            <p:ph idx="4294967295" type="body"/>
          </p:nvPr>
        </p:nvSpPr>
        <p:spPr>
          <a:xfrm>
            <a:off x="346225" y="674550"/>
            <a:ext cx="8222100" cy="20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1E1E1E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Standardizing numerical columns with large values</a:t>
            </a:r>
            <a:endParaRPr sz="13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Standardization is a very important concept in feature scaling which is an integral part of feature engineering. When you collect data for data analysis or machine learning, we will be having a lot of features, which are independent features. With the help of the independent features, we will try to predict the dependent feature in supervised learning.</a:t>
            </a:r>
            <a:endParaRPr>
              <a:solidFill>
                <a:srgbClr val="1E1E1E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77150"/>
            <a:ext cx="8839202" cy="1089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Part 2</a:t>
            </a:r>
            <a:endParaRPr/>
          </a:p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Shehab Ahmed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9550" y="707475"/>
            <a:ext cx="9134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get dummies to convert Categorical Data to Numerical andd assign a new column to each one.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Train and test dataset have some values in model that are not in both dataset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When using get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dummies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on those unique values, each dataset will have some columns not in the other one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those unique columns to the other dataset and assign 0 to all values of this column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Reindex each dataset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Extract the dataframes into csv files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450" y="2184975"/>
            <a:ext cx="7134202" cy="265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Selection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0" y="1689625"/>
            <a:ext cx="82221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Dimension reduction </a:t>
            </a:r>
            <a:r>
              <a:rPr lang="en"/>
              <a:t>technique</a:t>
            </a:r>
            <a:r>
              <a:rPr lang="en"/>
              <a:t> PCA on training dataset (excluding output column) then fit the test dataset on it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825" y="3049325"/>
            <a:ext cx="27622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94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