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78" r:id="rId7"/>
    <p:sldId id="258" r:id="rId8"/>
    <p:sldId id="286" r:id="rId9"/>
    <p:sldId id="287" r:id="rId10"/>
    <p:sldId id="288" r:id="rId11"/>
    <p:sldId id="282" r:id="rId12"/>
    <p:sldId id="289" r:id="rId13"/>
    <p:sldId id="290" r:id="rId14"/>
    <p:sldId id="296" r:id="rId15"/>
    <p:sldId id="297" r:id="rId16"/>
    <p:sldId id="298" r:id="rId17"/>
    <p:sldId id="291" r:id="rId18"/>
    <p:sldId id="292" r:id="rId19"/>
    <p:sldId id="293" r:id="rId20"/>
    <p:sldId id="295" r:id="rId21"/>
    <p:sldId id="284" r:id="rId22"/>
    <p:sldId id="29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11/05/2025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11/05/2025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C598-BD7E-598D-A215-1011C4421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24158-DB31-0C80-0D06-167D3135B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E9CA5-199D-13D2-E071-7C34B4B26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55A19-F513-6DF9-0FC4-DE95FAA91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F16AE-26C0-B820-1F6D-6622E7C3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D2D45-55F6-AE86-6F8E-DA3EFA9C2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DCE96-7A08-6A0D-3AC1-D181EE196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6460-A238-C820-C07F-D3DEC045C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B9804-8245-1EF4-B027-FF37E1F32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4B0223-08CC-F368-C776-175EA8360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6E06F-055D-1513-C1BE-285240E59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38F8-4A33-9C83-4F6C-1A1345E90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B514-D5B4-3A3F-B191-DA050759A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A88DA-5865-BD47-EB97-2E3ABABCC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1E0DF-55A4-2DCF-78A9-CC9534606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057F3-A175-BFA7-67FF-738800A73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5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onexercis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288528" cy="3200400"/>
          </a:xfrm>
        </p:spPr>
        <p:txBody>
          <a:bodyPr anchor="ctr"/>
          <a:lstStyle/>
          <a:p>
            <a:r>
              <a:rPr lang="en-US" dirty="0"/>
              <a:t>Graduation project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239FA-081F-E8B7-BCB8-93688E04D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AE74-5CD9-0AFA-C8A7-55D2D2FCF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0543" y="4114800"/>
            <a:ext cx="5432155" cy="1092630"/>
          </a:xfrm>
        </p:spPr>
        <p:txBody>
          <a:bodyPr/>
          <a:lstStyle/>
          <a:p>
            <a:r>
              <a:rPr lang="en-US" dirty="0"/>
              <a:t>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362777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81986-9435-8B9F-0BEA-C5BF9A29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4A23-0040-F0BC-4FEB-BDFC4C1F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42" y="724172"/>
            <a:ext cx="9953308" cy="1060993"/>
          </a:xfrm>
        </p:spPr>
        <p:txBody>
          <a:bodyPr/>
          <a:lstStyle/>
          <a:p>
            <a:r>
              <a:rPr lang="en-US" dirty="0"/>
              <a:t>The main automation testing points :</a:t>
            </a:r>
            <a:br>
              <a:rPr lang="en-US" dirty="0"/>
            </a:b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C91A3B7-06EE-F7FE-FDEE-95BA3C302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34C099-76D1-0977-84E2-EA1C197D652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97873" y="1785165"/>
            <a:ext cx="7550333" cy="4571184"/>
          </a:xfrm>
        </p:spPr>
        <p:txBody>
          <a:bodyPr>
            <a:normAutofit fontScale="625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BrandPage.java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CartPage.java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CategoryPage.java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CheckoutPage.java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ContactUsPage.java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HomePage.java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LoginPage.java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NewsletterPage.java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PageBase.java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ProductPage.java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RegisterPage.java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SearchPage.java</a:t>
            </a:r>
            <a:endParaRPr lang="en-US" sz="2900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063E-6BAF-FA50-D42C-107EE69C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94" y="1046481"/>
            <a:ext cx="9953308" cy="956490"/>
          </a:xfrm>
        </p:spPr>
        <p:txBody>
          <a:bodyPr/>
          <a:lstStyle/>
          <a:p>
            <a:r>
              <a:rPr lang="en-US" dirty="0"/>
              <a:t>Positive and negative scenarios :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C6A0C-B1A1-F968-FB1E-64B645A6768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981" y="2002972"/>
            <a:ext cx="4424248" cy="4353377"/>
          </a:xfrm>
        </p:spPr>
        <p:txBody>
          <a:bodyPr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BrandTests_happyScenario.java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BrandTests_negativeScenario.java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CartTest_happyScenario.java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CartTest_negativeScenario.java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CategoryTests_happyScenario.java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CategoryTests_negativeScenario.java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CheckoutTests_happyScenario.java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CheckoutTests_negativeScenario.java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ContactUsTests.java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135E-37E2-E35F-190F-949B47B16A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7C96D6A-D79E-AA66-48A9-39515F1F204B}"/>
              </a:ext>
            </a:extLst>
          </p:cNvPr>
          <p:cNvSpPr txBox="1">
            <a:spLocks/>
          </p:cNvSpPr>
          <p:nvPr/>
        </p:nvSpPr>
        <p:spPr>
          <a:xfrm>
            <a:off x="5682917" y="2002971"/>
            <a:ext cx="4424248" cy="435337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DA5E8-6E66-2900-572D-AB6CFEEDCC25}"/>
              </a:ext>
            </a:extLst>
          </p:cNvPr>
          <p:cNvSpPr txBox="1"/>
          <p:nvPr/>
        </p:nvSpPr>
        <p:spPr>
          <a:xfrm>
            <a:off x="6348548" y="2002971"/>
            <a:ext cx="44056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Login_NegativeScenario.java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LoginTests_happyScenario.java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NewsletterTest_happyScenario.java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NewsletterTest_negativeScenario.java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ProductTests_happyScenario.java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RegisterTests_happyScenario.java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RegisterTests_negativeScenario.java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SearchTests_happyScenario.java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SearchTests_negativeScenario.java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TestBase.java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8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6D0B-854B-2F35-2361-E66B0941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19" y="254688"/>
            <a:ext cx="10022682" cy="947782"/>
          </a:xfrm>
        </p:spPr>
        <p:txBody>
          <a:bodyPr/>
          <a:lstStyle/>
          <a:p>
            <a:r>
              <a:rPr lang="en-US" dirty="0"/>
              <a:t>Test Suite Files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102D3-DEA6-16E6-BA07-FE9016C308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5220" y="1454331"/>
            <a:ext cx="5001180" cy="4902017"/>
          </a:xfrm>
        </p:spPr>
        <p:txBody>
          <a:bodyPr>
            <a:normAutofit/>
          </a:bodyPr>
          <a:lstStyle/>
          <a:p>
            <a:pPr rtl="0">
              <a:buNone/>
            </a:pPr>
            <a:br>
              <a:rPr lang="en-US" sz="1600" b="0" dirty="0">
                <a:effectLst/>
              </a:rPr>
            </a:b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Brand_Suite.xml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Tests related to brand filtering and validation</a:t>
            </a:r>
          </a:p>
          <a:p>
            <a:pPr rtl="0">
              <a:buNone/>
            </a:pP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Cart_Suite.xml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Covers adding/removing products and updating cart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sz="1600" b="0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Category_Suite.xml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Tests category-wise product browsing</a:t>
            </a:r>
          </a:p>
          <a:p>
            <a:pPr rtl="0">
              <a:buNone/>
            </a:pPr>
            <a:endParaRPr lang="en-US" b="1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Checkout_Suite.xml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Handles checkout flow including billing &amp; payment</a:t>
            </a:r>
            <a:endParaRPr lang="en-US" sz="160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endParaRPr lang="en-US" sz="1600" b="1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ContactUs_Suite.xml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Validates contact form submission and alerts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rtl="0">
              <a:buNone/>
            </a:pPr>
            <a:endParaRPr lang="en-US" b="1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0BE6D-7709-DC19-E09B-28CA1B152B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1A6F890-FE8D-B4F3-818B-B27A171F6898}"/>
              </a:ext>
            </a:extLst>
          </p:cNvPr>
          <p:cNvSpPr txBox="1">
            <a:spLocks/>
          </p:cNvSpPr>
          <p:nvPr/>
        </p:nvSpPr>
        <p:spPr>
          <a:xfrm>
            <a:off x="5860869" y="1454332"/>
            <a:ext cx="5712822" cy="4772298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1600" dirty="0"/>
            </a:b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B66C1-B205-2975-3D30-2B6592931F64}"/>
              </a:ext>
            </a:extLst>
          </p:cNvPr>
          <p:cNvSpPr txBox="1"/>
          <p:nvPr/>
        </p:nvSpPr>
        <p:spPr>
          <a:xfrm>
            <a:off x="5961018" y="1679572"/>
            <a:ext cx="561267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Login_Suite.xml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Tests login scenarios (valid/invalid creds, edge cases)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sz="160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Newsletter_Suite.xml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Verifies email subscription functionality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Product_Suite.xml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Tests product page functionality and data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sz="160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Register_Suite.xml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Covers user registration with validations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sz="160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Search_Suite.xml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Verifies search feature and result accuracy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6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67D9-787D-E4E8-7134-6F8741A65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302-6593-3D11-A201-164EA712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2642" y="4494508"/>
            <a:ext cx="4617176" cy="998366"/>
          </a:xfrm>
        </p:spPr>
        <p:txBody>
          <a:bodyPr/>
          <a:lstStyle/>
          <a:p>
            <a:r>
              <a:rPr lang="en-US" dirty="0"/>
              <a:t>Api TESTING </a:t>
            </a:r>
          </a:p>
        </p:txBody>
      </p:sp>
    </p:spTree>
    <p:extLst>
      <p:ext uri="{BB962C8B-B14F-4D97-AF65-F5344CB8AC3E}">
        <p14:creationId xmlns:p14="http://schemas.microsoft.com/office/powerpoint/2010/main" val="365810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8CE7D-7F4B-B162-7BF8-C2D0E778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3390-A01D-1D2F-A80E-DC17E329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776669"/>
          </a:xfrm>
        </p:spPr>
        <p:txBody>
          <a:bodyPr>
            <a:normAutofit/>
          </a:bodyPr>
          <a:lstStyle/>
          <a:p>
            <a:r>
              <a:rPr lang="en-US" dirty="0"/>
              <a:t>What is the API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D87B-A65E-78D1-A80E-9A39F46CE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191987"/>
            <a:ext cx="7288282" cy="574820"/>
          </a:xfrm>
        </p:spPr>
        <p:txBody>
          <a:bodyPr/>
          <a:lstStyle/>
          <a:p>
            <a:r>
              <a:rPr lang="en-US" b="0" dirty="0"/>
              <a:t>API is </a:t>
            </a:r>
            <a:r>
              <a:rPr lang="en-US" b="1" dirty="0"/>
              <a:t>Application Programming Interface.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0C115-A786-6AB6-9B50-95CC2096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ADA135-096C-9FB0-761F-0B083572ECC8}"/>
              </a:ext>
            </a:extLst>
          </p:cNvPr>
          <p:cNvSpPr txBox="1">
            <a:spLocks/>
          </p:cNvSpPr>
          <p:nvPr/>
        </p:nvSpPr>
        <p:spPr>
          <a:xfrm>
            <a:off x="1322318" y="1836273"/>
            <a:ext cx="7288282" cy="77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of the used api: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B32701-DF3F-25BB-E44B-CA466D539D84}"/>
              </a:ext>
            </a:extLst>
          </p:cNvPr>
          <p:cNvSpPr txBox="1">
            <a:spLocks/>
          </p:cNvSpPr>
          <p:nvPr/>
        </p:nvSpPr>
        <p:spPr>
          <a:xfrm>
            <a:off x="1322317" y="2770230"/>
            <a:ext cx="9183757" cy="3819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GET /products:</a:t>
            </a:r>
          </a:p>
          <a:p>
            <a:r>
              <a:rPr lang="en-US" dirty="0"/>
              <a:t>	</a:t>
            </a:r>
            <a:r>
              <a:rPr lang="en-US" sz="1600" b="0" dirty="0"/>
              <a:t>*Returns a list of all available products.</a:t>
            </a:r>
          </a:p>
          <a:p>
            <a:r>
              <a:rPr lang="en-US" sz="1600" b="0" dirty="0"/>
              <a:t>	*Useful for verifying product data like name, price, and category</a:t>
            </a:r>
          </a:p>
          <a:p>
            <a:r>
              <a:rPr lang="en-US" dirty="0"/>
              <a:t>2. GET /products/</a:t>
            </a:r>
            <a:r>
              <a:rPr lang="en-US" dirty="0" err="1"/>
              <a:t>search?q</a:t>
            </a:r>
            <a:r>
              <a:rPr lang="en-US" dirty="0"/>
              <a:t>={</a:t>
            </a:r>
            <a:r>
              <a:rPr lang="en-US" dirty="0" err="1"/>
              <a:t>product_name</a:t>
            </a:r>
            <a:r>
              <a:rPr lang="en-US" dirty="0"/>
              <a:t>}:</a:t>
            </a:r>
          </a:p>
          <a:p>
            <a:r>
              <a:rPr lang="en-US" dirty="0"/>
              <a:t>	</a:t>
            </a:r>
            <a:r>
              <a:rPr lang="en-US" sz="1600" b="0" dirty="0"/>
              <a:t>*Searches for products by name</a:t>
            </a:r>
          </a:p>
          <a:p>
            <a:r>
              <a:rPr lang="en-US" sz="1600" b="0" dirty="0"/>
              <a:t>	*Supports testing search accuracy and response times</a:t>
            </a:r>
          </a:p>
          <a:p>
            <a:r>
              <a:rPr lang="en-US" dirty="0"/>
              <a:t>3. POST /login:</a:t>
            </a:r>
          </a:p>
          <a:p>
            <a:r>
              <a:rPr lang="en-US" sz="1600" b="0" dirty="0"/>
              <a:t>	*Accepts email and password to authenticate users</a:t>
            </a:r>
          </a:p>
          <a:p>
            <a:r>
              <a:rPr lang="en-US" sz="1600" b="0" dirty="0"/>
              <a:t>	*Used to test login functionality and error handling</a:t>
            </a:r>
          </a:p>
          <a:p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0544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7BBB-17D9-5472-6522-02EFC4CC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857250"/>
            <a:ext cx="7696200" cy="5619750"/>
          </a:xfrm>
        </p:spPr>
        <p:txBody>
          <a:bodyPr/>
          <a:lstStyle/>
          <a:p>
            <a:r>
              <a:rPr lang="en-US" dirty="0"/>
              <a:t>4. POST /signup:</a:t>
            </a:r>
          </a:p>
          <a:p>
            <a:r>
              <a:rPr lang="en-US" dirty="0"/>
              <a:t>	</a:t>
            </a:r>
            <a:r>
              <a:rPr lang="en-US" sz="1600" b="0" dirty="0"/>
              <a:t>*Allows new user registration with user details</a:t>
            </a:r>
          </a:p>
          <a:p>
            <a:r>
              <a:rPr lang="en-US" sz="1600" b="0" dirty="0"/>
              <a:t>	*Useful for validating response codes and duplicate checks</a:t>
            </a:r>
          </a:p>
          <a:p>
            <a:r>
              <a:rPr lang="en-US" dirty="0"/>
              <a:t>5. DELETE /</a:t>
            </a:r>
            <a:r>
              <a:rPr lang="en-US" dirty="0" err="1"/>
              <a:t>deleteAccount</a:t>
            </a:r>
            <a:r>
              <a:rPr lang="en-US" dirty="0"/>
              <a:t>:</a:t>
            </a:r>
          </a:p>
          <a:p>
            <a:r>
              <a:rPr lang="en-US" sz="1600" b="0" dirty="0"/>
              <a:t>	*Deletes a registered user account (after authentication)</a:t>
            </a:r>
          </a:p>
          <a:p>
            <a:r>
              <a:rPr lang="en-US" dirty="0"/>
              <a:t>6. POST /</a:t>
            </a:r>
            <a:r>
              <a:rPr lang="en-US" dirty="0" err="1"/>
              <a:t>verifyLogin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sz="1600" b="0" dirty="0"/>
              <a:t>*Confirms that a login was successful</a:t>
            </a:r>
          </a:p>
          <a:p>
            <a:r>
              <a:rPr lang="en-US" sz="1600" b="0" dirty="0"/>
              <a:t>	*Can be used in test scenarios after login</a:t>
            </a:r>
          </a:p>
          <a:p>
            <a:r>
              <a:rPr lang="en-US" dirty="0"/>
              <a:t>7. GET /categories:</a:t>
            </a:r>
          </a:p>
          <a:p>
            <a:r>
              <a:rPr lang="en-US" dirty="0"/>
              <a:t>	</a:t>
            </a:r>
            <a:r>
              <a:rPr lang="en-US" sz="1600" b="0" dirty="0"/>
              <a:t>*Retrieves product categories and sub-categories</a:t>
            </a:r>
          </a:p>
          <a:p>
            <a:r>
              <a:rPr lang="en-US" sz="1600" b="0" dirty="0"/>
              <a:t>	*Useful for validating navigation and filtering</a:t>
            </a:r>
          </a:p>
          <a:p>
            <a:r>
              <a:rPr lang="en-US" dirty="0"/>
              <a:t>8. POST /cart:</a:t>
            </a:r>
          </a:p>
          <a:p>
            <a:r>
              <a:rPr lang="en-US" dirty="0"/>
              <a:t>	</a:t>
            </a:r>
            <a:r>
              <a:rPr lang="en-US" sz="1600" dirty="0"/>
              <a:t>*Adds a product to the cart with product ID and quantity</a:t>
            </a:r>
          </a:p>
          <a:p>
            <a:r>
              <a:rPr lang="en-US" sz="1600" dirty="0"/>
              <a:t>	*Checks shopping cart API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DE862-FF93-F725-BCD9-7F15167E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2BDA-2DB4-7BB0-0325-E92C8DA5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571625"/>
            <a:ext cx="8420100" cy="778196"/>
          </a:xfrm>
        </p:spPr>
        <p:txBody>
          <a:bodyPr/>
          <a:lstStyle/>
          <a:p>
            <a:r>
              <a:rPr lang="en-US" b="1" dirty="0"/>
              <a:t>Challenges faces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634D-5D0C-3180-753D-092924858E6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667000"/>
            <a:ext cx="7724775" cy="38188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Dynamic elements and locators</a:t>
            </a:r>
          </a:p>
          <a:p>
            <a:endParaRPr lang="en-US" sz="2400" dirty="0"/>
          </a:p>
          <a:p>
            <a:r>
              <a:rPr lang="en-US" sz="2400" dirty="0"/>
              <a:t>2. API rate limiting and authorization</a:t>
            </a:r>
          </a:p>
          <a:p>
            <a:endParaRPr lang="en-US" sz="2400" dirty="0"/>
          </a:p>
          <a:p>
            <a:r>
              <a:rPr lang="en-US" sz="2400" dirty="0"/>
              <a:t>3. The final </a:t>
            </a:r>
            <a:r>
              <a:rPr lang="en-US" sz="2400" dirty="0" err="1"/>
              <a:t>examsss</a:t>
            </a:r>
            <a:r>
              <a:rPr lang="en-US" sz="2400" dirty="0"/>
              <a:t> which is started in this timing .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B71C-A473-2780-2242-B9447FE2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825"/>
            <a:ext cx="5655197" cy="1068234"/>
          </a:xfrm>
        </p:spPr>
        <p:txBody>
          <a:bodyPr anchor="b"/>
          <a:lstStyle/>
          <a:p>
            <a:r>
              <a:rPr lang="en-US" b="1" dirty="0"/>
              <a:t>Future Recommendations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705178"/>
            <a:ext cx="6353176" cy="3481722"/>
          </a:xfrm>
        </p:spPr>
        <p:txBody>
          <a:bodyPr>
            <a:noAutofit/>
          </a:bodyPr>
          <a:lstStyle/>
          <a:p>
            <a:r>
              <a:rPr lang="en-US" sz="2000"/>
              <a:t> Expand automation coverage</a:t>
            </a:r>
          </a:p>
          <a:p>
            <a:r>
              <a:rPr lang="en-US" sz="2000"/>
              <a:t> Suggest site enhancements to the developers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E73E9-495F-A103-ABD6-CFCCE0E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1" y="3115102"/>
            <a:ext cx="3499536" cy="35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73775-8970-5B7B-3D93-6F2F8631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BA5C-7738-DB64-34BD-C022A29D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6C485E-081A-A94B-992C-D0642A4CB36F}"/>
              </a:ext>
            </a:extLst>
          </p:cNvPr>
          <p:cNvSpPr txBox="1">
            <a:spLocks/>
          </p:cNvSpPr>
          <p:nvPr/>
        </p:nvSpPr>
        <p:spPr>
          <a:xfrm>
            <a:off x="1026226" y="1113462"/>
            <a:ext cx="7288282" cy="77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members: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C3470C-8565-2FD7-A98D-FD782C78D61C}"/>
              </a:ext>
            </a:extLst>
          </p:cNvPr>
          <p:cNvSpPr txBox="1">
            <a:spLocks/>
          </p:cNvSpPr>
          <p:nvPr/>
        </p:nvSpPr>
        <p:spPr>
          <a:xfrm>
            <a:off x="1322317" y="2770230"/>
            <a:ext cx="9183757" cy="3819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55475-24C8-2D52-8ABE-06EA025DF3B9}"/>
              </a:ext>
            </a:extLst>
          </p:cNvPr>
          <p:cNvSpPr txBox="1"/>
          <p:nvPr/>
        </p:nvSpPr>
        <p:spPr>
          <a:xfrm>
            <a:off x="1132114" y="2447109"/>
            <a:ext cx="4798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Shehab Hatem Soliman</a:t>
            </a:r>
            <a:r>
              <a:rPr lang="en-US" sz="2000" dirty="0"/>
              <a:t> 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Abdelrahman Mahmoud Shoukry</a:t>
            </a:r>
          </a:p>
          <a:p>
            <a:r>
              <a:rPr lang="en-US" sz="2000" dirty="0"/>
              <a:t> 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Abdelrhman Alaa Abdelmhsen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Maryam Mohamed Farouk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Shahd Wael Hassan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0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• Project Overview</a:t>
            </a:r>
          </a:p>
          <a:p>
            <a:r>
              <a:rPr lang="en-US" dirty="0"/>
              <a:t>• Manual Testing</a:t>
            </a:r>
          </a:p>
          <a:p>
            <a:r>
              <a:rPr lang="en-US" dirty="0"/>
              <a:t>• Automation Testing</a:t>
            </a:r>
          </a:p>
          <a:p>
            <a:r>
              <a:rPr lang="en-US" dirty="0"/>
              <a:t>• API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950" y="4181475"/>
            <a:ext cx="4779645" cy="9020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2642" y="2115520"/>
            <a:ext cx="4617176" cy="3377354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04" y="872518"/>
            <a:ext cx="7288282" cy="1005269"/>
          </a:xfrm>
        </p:spPr>
        <p:txBody>
          <a:bodyPr/>
          <a:lstStyle/>
          <a:p>
            <a:r>
              <a:rPr lang="en-US" dirty="0"/>
              <a:t>The tested website: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2704" y="2109935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https://automationexercise.com/</a:t>
            </a:r>
            <a:endParaRPr lang="en-US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8DEA-8DA5-CCAA-E20E-ED7B99925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03" y="2621807"/>
            <a:ext cx="8278699" cy="39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4CC1-9297-AD67-716F-DB8CC206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776669"/>
          </a:xfrm>
        </p:spPr>
        <p:txBody>
          <a:bodyPr>
            <a:normAutofit/>
          </a:bodyPr>
          <a:lstStyle/>
          <a:p>
            <a:r>
              <a:rPr lang="en-US" dirty="0"/>
              <a:t>What is the site features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BEA5-18B4-EA6B-C732-13B746C68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191987"/>
            <a:ext cx="7288282" cy="4805858"/>
          </a:xfrm>
        </p:spPr>
        <p:txBody>
          <a:bodyPr/>
          <a:lstStyle/>
          <a:p>
            <a:r>
              <a:rPr lang="en-US" dirty="0"/>
              <a:t>Full-fledged e-commerce platform:</a:t>
            </a:r>
          </a:p>
          <a:p>
            <a:r>
              <a:rPr lang="en-US" b="0" dirty="0"/>
              <a:t>	</a:t>
            </a:r>
            <a:r>
              <a:rPr lang="en-US" sz="1600" b="0" dirty="0"/>
              <a:t>It simulates a real online shopping experience with various functionalities to test.</a:t>
            </a:r>
          </a:p>
          <a:p>
            <a:r>
              <a:rPr lang="en-US" b="1" dirty="0"/>
              <a:t>Browse Products:</a:t>
            </a:r>
            <a:r>
              <a:rPr lang="en-US" dirty="0"/>
              <a:t> </a:t>
            </a:r>
            <a:r>
              <a:rPr lang="en-US" sz="1600" b="0" dirty="0"/>
              <a:t>View a catalog of simulated products</a:t>
            </a:r>
            <a:r>
              <a:rPr lang="en-US" b="0" dirty="0"/>
              <a:t>.</a:t>
            </a:r>
          </a:p>
          <a:p>
            <a:r>
              <a:rPr lang="en-US" b="1" dirty="0"/>
              <a:t>View Product Details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b="0" dirty="0"/>
              <a:t>Access information like name, price, and images for individual items</a:t>
            </a:r>
            <a:r>
              <a:rPr lang="en-US" dirty="0"/>
              <a:t>.</a:t>
            </a:r>
          </a:p>
          <a:p>
            <a:r>
              <a:rPr lang="en-US" b="1" dirty="0"/>
              <a:t>Add to Cart</a:t>
            </a:r>
            <a:r>
              <a:rPr lang="en-US" sz="1600" b="0" dirty="0"/>
              <a:t>: Place selected products into a virtual shopping cart</a:t>
            </a:r>
            <a:r>
              <a:rPr lang="en-US" dirty="0"/>
              <a:t>.</a:t>
            </a:r>
          </a:p>
          <a:p>
            <a:r>
              <a:rPr lang="en-US" b="1" dirty="0"/>
              <a:t>View Cart:</a:t>
            </a:r>
            <a:r>
              <a:rPr lang="en-US" dirty="0"/>
              <a:t> </a:t>
            </a:r>
            <a:r>
              <a:rPr lang="en-US" sz="1600" b="0" dirty="0"/>
              <a:t>See the items added to the cart, including quantities and prices.</a:t>
            </a:r>
          </a:p>
          <a:p>
            <a:r>
              <a:rPr lang="en-US" b="1" dirty="0"/>
              <a:t>Update Cart:</a:t>
            </a:r>
            <a:r>
              <a:rPr lang="en-US" dirty="0"/>
              <a:t> </a:t>
            </a:r>
            <a:r>
              <a:rPr lang="en-US" sz="1600" b="0" dirty="0"/>
              <a:t>Modify quantities or remove items from the cart.</a:t>
            </a:r>
          </a:p>
          <a:p>
            <a:r>
              <a:rPr lang="en-US" sz="1600" b="1" dirty="0"/>
              <a:t>Proceed to Checkout (Simulated):</a:t>
            </a:r>
            <a:r>
              <a:rPr lang="en-US" sz="1600" dirty="0"/>
              <a:t> </a:t>
            </a:r>
            <a:r>
              <a:rPr lang="en-US" sz="1600" b="0" dirty="0"/>
              <a:t>Go through the steps of a typical checkout process (filling in details).</a:t>
            </a:r>
          </a:p>
          <a:p>
            <a:r>
              <a:rPr lang="en-US" b="1" dirty="0"/>
              <a:t>User Registration/Login:</a:t>
            </a:r>
            <a:r>
              <a:rPr lang="en-US" dirty="0"/>
              <a:t> </a:t>
            </a:r>
            <a:r>
              <a:rPr lang="en-US" sz="1600" b="0" dirty="0"/>
              <a:t>Create and access user accounts.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C62C0-1ACB-22A2-CC34-9034AA4C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3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D952-AB28-0AED-1C34-3BF4DE9E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0380" y="1104759"/>
            <a:ext cx="7835685" cy="4226658"/>
          </a:xfrm>
        </p:spPr>
        <p:txBody>
          <a:bodyPr/>
          <a:lstStyle/>
          <a:p>
            <a:r>
              <a:rPr lang="en-US" sz="2400" dirty="0"/>
              <a:t>We use this website to exercise on :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The Manual Testing Skills. (Excel)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Automation Testing Skills. 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API testing. (Postman)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9DAB5-AB4F-976C-8BC5-FB6FC9BB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50268-F189-A004-43C4-534EDBA70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47E8-4977-7F87-A3F2-9601C524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2642" y="2115520"/>
            <a:ext cx="4617176" cy="3377354"/>
          </a:xfrm>
        </p:spPr>
        <p:txBody>
          <a:bodyPr/>
          <a:lstStyle/>
          <a:p>
            <a:r>
              <a:rPr lang="en-US" dirty="0"/>
              <a:t>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0337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The main manual testing points :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915" y="2634712"/>
            <a:ext cx="3394129" cy="677449"/>
          </a:xfrm>
        </p:spPr>
        <p:txBody>
          <a:bodyPr>
            <a:normAutofit/>
          </a:bodyPr>
          <a:lstStyle/>
          <a:p>
            <a:r>
              <a:rPr lang="en-US" dirty="0"/>
              <a:t> Authentication &amp; 	Authorization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4915" y="3312161"/>
            <a:ext cx="3394128" cy="2267229"/>
          </a:xfrm>
        </p:spPr>
        <p:txBody>
          <a:bodyPr>
            <a:normAutofit/>
          </a:bodyPr>
          <a:lstStyle/>
          <a:p>
            <a:r>
              <a:rPr lang="en-US" sz="1600" dirty="0"/>
              <a:t>Register a new user (valid and invalid inputs)</a:t>
            </a:r>
          </a:p>
          <a:p>
            <a:r>
              <a:rPr lang="en-US" sz="1600" dirty="0"/>
              <a:t>Login with valid and invalid credentials</a:t>
            </a:r>
          </a:p>
          <a:p>
            <a:r>
              <a:rPr lang="en-US" sz="1600" dirty="0"/>
              <a:t>Forgot Password functionality</a:t>
            </a:r>
          </a:p>
          <a:p>
            <a:r>
              <a:rPr lang="en-US" sz="1600" dirty="0"/>
              <a:t>Logout functionality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79010" y="2797794"/>
            <a:ext cx="3177154" cy="351284"/>
          </a:xfrm>
        </p:spPr>
        <p:txBody>
          <a:bodyPr/>
          <a:lstStyle/>
          <a:p>
            <a:r>
              <a:rPr lang="en-US" dirty="0"/>
              <a:t>Product Search &amp; Filtering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9268" y="3149079"/>
            <a:ext cx="3394129" cy="24303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Search products using the search bar (valid and invalid queries)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product categories &amp; brand filters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Sorting products (price low to high, high to low)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708B2D2-A1BE-19D6-B439-D86122AE55C5}"/>
              </a:ext>
            </a:extLst>
          </p:cNvPr>
          <p:cNvSpPr txBox="1">
            <a:spLocks/>
          </p:cNvSpPr>
          <p:nvPr/>
        </p:nvSpPr>
        <p:spPr>
          <a:xfrm>
            <a:off x="8366502" y="2619564"/>
            <a:ext cx="3177154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Cart &amp; Checkout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9216E4EB-114F-3E1B-2978-88B501014CBB}"/>
              </a:ext>
            </a:extLst>
          </p:cNvPr>
          <p:cNvSpPr txBox="1">
            <a:spLocks/>
          </p:cNvSpPr>
          <p:nvPr/>
        </p:nvSpPr>
        <p:spPr>
          <a:xfrm>
            <a:off x="8113363" y="3012866"/>
            <a:ext cx="3394129" cy="2791249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/>
              <a:t>Add/remove products from the cart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Increase/decrease product quantity in the cart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Proceed to checkout (with and without login)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Apply discount coupons (if available)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Payment process simulation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774-FEBE-8D76-FC7B-3CE02AF5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654927" cy="1316494"/>
          </a:xfrm>
        </p:spPr>
        <p:txBody>
          <a:bodyPr/>
          <a:lstStyle/>
          <a:p>
            <a:r>
              <a:rPr lang="en-US" dirty="0"/>
              <a:t>The main manual testing points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7937-7E59-411C-FE82-3DB3D59A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889" y="2424435"/>
            <a:ext cx="2722880" cy="351284"/>
          </a:xfrm>
        </p:spPr>
        <p:txBody>
          <a:bodyPr/>
          <a:lstStyle/>
          <a:p>
            <a:r>
              <a:rPr lang="en-US" dirty="0"/>
              <a:t>4. User Profile &amp; Orders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14AC3-65EF-994D-CFE0-5356D14B392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62888" y="2960877"/>
            <a:ext cx="3192135" cy="2727001"/>
          </a:xfrm>
        </p:spPr>
        <p:txBody>
          <a:bodyPr/>
          <a:lstStyle/>
          <a:p>
            <a:r>
              <a:rPr lang="en-US" dirty="0"/>
              <a:t>Update personal details (name, email, password)</a:t>
            </a:r>
          </a:p>
          <a:p>
            <a:r>
              <a:rPr lang="en-US" dirty="0"/>
              <a:t>View order history</a:t>
            </a:r>
          </a:p>
          <a:p>
            <a:r>
              <a:rPr lang="en-US" dirty="0"/>
              <a:t>Cancel an order</a:t>
            </a:r>
          </a:p>
          <a:p>
            <a:r>
              <a:rPr lang="en-US" dirty="0"/>
              <a:t>Download invoice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EF715-AB02-13FA-B19A-8A4DB1F1095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44721" y="2456132"/>
            <a:ext cx="5516880" cy="351284"/>
          </a:xfrm>
        </p:spPr>
        <p:txBody>
          <a:bodyPr/>
          <a:lstStyle/>
          <a:p>
            <a:r>
              <a:rPr lang="en-US" dirty="0"/>
              <a:t>5. Contact Form &amp; Newsletter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2A42-19C6-1B18-4922-39D1E999B84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2922832"/>
            <a:ext cx="4203139" cy="303148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Submit a message using the contact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Subscribe/unsubscribe to the </a:t>
            </a:r>
            <a:r>
              <a:rPr lang="en-US" dirty="0" err="1"/>
              <a:t>newslette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FE3AA-102A-99D0-26BF-22353796E1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83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{C237BC80-21D1-4479-AF3E-39C8F4FF4929}tf67328976_win32</Template>
  <TotalTime>91</TotalTime>
  <Words>918</Words>
  <Application>Microsoft Office PowerPoint</Application>
  <PresentationFormat>Widescreen</PresentationFormat>
  <Paragraphs>176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Custom</vt:lpstr>
      <vt:lpstr>Graduation project</vt:lpstr>
      <vt:lpstr>AGENDA</vt:lpstr>
      <vt:lpstr>Project overview </vt:lpstr>
      <vt:lpstr>The tested website:</vt:lpstr>
      <vt:lpstr>What is the site features :</vt:lpstr>
      <vt:lpstr>PowerPoint Presentation</vt:lpstr>
      <vt:lpstr>Manual testing</vt:lpstr>
      <vt:lpstr>The main manual testing points : </vt:lpstr>
      <vt:lpstr>The main manual testing points :</vt:lpstr>
      <vt:lpstr>Automation testing</vt:lpstr>
      <vt:lpstr>The main automation testing points : </vt:lpstr>
      <vt:lpstr>Positive and negative scenarios : </vt:lpstr>
      <vt:lpstr>Test Suite Files Summary</vt:lpstr>
      <vt:lpstr>Api TESTING </vt:lpstr>
      <vt:lpstr>What is the API :</vt:lpstr>
      <vt:lpstr>PowerPoint Presentation</vt:lpstr>
      <vt:lpstr>Challenges faces :</vt:lpstr>
      <vt:lpstr>Future Recommendations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Shahd Wael Hassan</dc:creator>
  <cp:lastModifiedBy>Shahd Wael Hassan</cp:lastModifiedBy>
  <cp:revision>4</cp:revision>
  <dcterms:created xsi:type="dcterms:W3CDTF">2025-05-09T22:03:35Z</dcterms:created>
  <dcterms:modified xsi:type="dcterms:W3CDTF">2025-05-11T11:30:32Z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