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57" r:id="rId6"/>
    <p:sldId id="278" r:id="rId7"/>
    <p:sldId id="258" r:id="rId8"/>
    <p:sldId id="286" r:id="rId9"/>
    <p:sldId id="287" r:id="rId10"/>
    <p:sldId id="288" r:id="rId11"/>
    <p:sldId id="282" r:id="rId12"/>
    <p:sldId id="289" r:id="rId13"/>
    <p:sldId id="290" r:id="rId14"/>
    <p:sldId id="296" r:id="rId15"/>
    <p:sldId id="297" r:id="rId16"/>
    <p:sldId id="298" r:id="rId17"/>
    <p:sldId id="291" r:id="rId18"/>
    <p:sldId id="292" r:id="rId19"/>
    <p:sldId id="293" r:id="rId20"/>
    <p:sldId id="295" r:id="rId21"/>
    <p:sldId id="284" r:id="rId22"/>
    <p:sldId id="299" r:id="rId23"/>
    <p:sldId id="27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0655" autoAdjust="0"/>
  </p:normalViewPr>
  <p:slideViewPr>
    <p:cSldViewPr snapToGrid="0">
      <p:cViewPr varScale="1">
        <p:scale>
          <a:sx n="88" d="100"/>
          <a:sy n="88" d="100"/>
        </p:scale>
        <p:origin x="451" y="67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12/05/2025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12/05/2025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65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9FC598-BD7E-598D-A215-1011C44217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824158-DB31-0C80-0D06-167D3135B6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BE9CA5-199D-13D2-E071-7C34B4B26B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D55A19-F513-6DF9-0FC4-DE95FAA91A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196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5F16AE-26C0-B820-1F6D-6622E7C338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4D2D45-55F6-AE86-6F8E-DA3EFA9C2C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0DCE96-7A08-6A0D-3AC1-D181EE1965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596460-A238-C820-C07F-D3DEC045CE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4030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BB9804-8245-1EF4-B027-FF37E1F32F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4B0223-08CC-F368-C776-175EA83608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C6E06F-055D-1513-C1BE-285240E594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3638F8-4A33-9C83-4F6C-1A1345E900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298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CFB514-D5B4-3A3F-B191-DA050759A0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A3A88DA-5865-BD47-EB97-2E3ABABCC0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D1E0DF-55A4-2DCF-78A9-CC95346062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057F3-A175-BFA7-67FF-738800A739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957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getpostman.com/join-team?invite_code=1847ad4d1bc238dcf560301944c37d5c5837191838712eb16f8c7001824deb69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ehab-Badran/Graduation-Project-Testing-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utomationexercise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5288528" cy="3200400"/>
          </a:xfrm>
        </p:spPr>
        <p:txBody>
          <a:bodyPr anchor="ctr"/>
          <a:lstStyle/>
          <a:p>
            <a:r>
              <a:rPr lang="en-US" dirty="0"/>
              <a:t>Graduation project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A239FA-081F-E8B7-BCB8-93688E04D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4AE74-5CD9-0AFA-C8A7-55D2D2FCF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0543" y="4114800"/>
            <a:ext cx="5432155" cy="1092630"/>
          </a:xfrm>
        </p:spPr>
        <p:txBody>
          <a:bodyPr/>
          <a:lstStyle/>
          <a:p>
            <a:r>
              <a:rPr lang="en-US" dirty="0"/>
              <a:t>Automation testing</a:t>
            </a:r>
          </a:p>
        </p:txBody>
      </p:sp>
    </p:spTree>
    <p:extLst>
      <p:ext uri="{BB962C8B-B14F-4D97-AF65-F5344CB8AC3E}">
        <p14:creationId xmlns:p14="http://schemas.microsoft.com/office/powerpoint/2010/main" val="3627770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281986-9435-8B9F-0BEA-C5BF9A290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44A23-0040-F0BC-4FEB-BDFC4C1FE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042" y="724172"/>
            <a:ext cx="9953308" cy="1060993"/>
          </a:xfrm>
        </p:spPr>
        <p:txBody>
          <a:bodyPr/>
          <a:lstStyle/>
          <a:p>
            <a:r>
              <a:rPr lang="en-US" dirty="0"/>
              <a:t>The main automation testing points :</a:t>
            </a:r>
            <a:br>
              <a:rPr lang="en-US" dirty="0"/>
            </a:br>
            <a:endParaRPr lang="en-US" dirty="0"/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8C91A3B7-06EE-F7FE-FDEE-95BA3C302E8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234C099-76D1-0977-84E2-EA1C197D6525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1497873" y="1785165"/>
            <a:ext cx="7550333" cy="4571184"/>
          </a:xfrm>
        </p:spPr>
        <p:txBody>
          <a:bodyPr>
            <a:normAutofit fontScale="62500" lnSpcReduction="20000"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2900" b="0" i="0" u="none" strike="noStrike" dirty="0">
                <a:solidFill>
                  <a:srgbClr val="000000"/>
                </a:solidFill>
                <a:effectLst/>
              </a:rPr>
              <a:t>BrandPage.java</a:t>
            </a:r>
            <a:endParaRPr lang="en-US" sz="2900" b="0" dirty="0">
              <a:effectLst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2900" b="0" i="0" u="none" strike="noStrike" dirty="0">
                <a:solidFill>
                  <a:srgbClr val="000000"/>
                </a:solidFill>
                <a:effectLst/>
              </a:rPr>
              <a:t>CartPage.java</a:t>
            </a:r>
            <a:endParaRPr lang="en-US" sz="2900" b="0" dirty="0">
              <a:effectLst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2900" b="0" i="0" u="none" strike="noStrike" dirty="0">
                <a:solidFill>
                  <a:srgbClr val="000000"/>
                </a:solidFill>
                <a:effectLst/>
              </a:rPr>
              <a:t>CategoryPage.java</a:t>
            </a:r>
            <a:endParaRPr lang="en-US" sz="2900" b="0" dirty="0">
              <a:effectLst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2900" b="0" i="0" u="none" strike="noStrike" dirty="0">
                <a:solidFill>
                  <a:srgbClr val="000000"/>
                </a:solidFill>
                <a:effectLst/>
              </a:rPr>
              <a:t>CheckoutPage.java</a:t>
            </a:r>
            <a:endParaRPr lang="en-US" sz="2900" b="0" dirty="0">
              <a:effectLst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2900" b="0" i="0" u="none" strike="noStrike" dirty="0">
                <a:solidFill>
                  <a:srgbClr val="000000"/>
                </a:solidFill>
                <a:effectLst/>
              </a:rPr>
              <a:t>ContactUsPage.java</a:t>
            </a:r>
            <a:endParaRPr lang="en-US" sz="2900" b="0" dirty="0">
              <a:effectLst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2900" b="0" i="0" u="none" strike="noStrike" dirty="0">
                <a:solidFill>
                  <a:srgbClr val="000000"/>
                </a:solidFill>
                <a:effectLst/>
              </a:rPr>
              <a:t>HomePage.java</a:t>
            </a:r>
            <a:endParaRPr lang="en-US" sz="2900" b="0" dirty="0">
              <a:effectLst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2900" b="0" i="0" u="none" strike="noStrike" dirty="0">
                <a:solidFill>
                  <a:srgbClr val="000000"/>
                </a:solidFill>
                <a:effectLst/>
              </a:rPr>
              <a:t>LoginPage.java</a:t>
            </a:r>
            <a:endParaRPr lang="en-US" sz="2900" b="0" dirty="0">
              <a:effectLst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2900" b="0" i="0" u="none" strike="noStrike" dirty="0">
                <a:solidFill>
                  <a:srgbClr val="000000"/>
                </a:solidFill>
                <a:effectLst/>
              </a:rPr>
              <a:t>NewsletterPage.java</a:t>
            </a:r>
            <a:endParaRPr lang="en-US" sz="2900" b="0" dirty="0">
              <a:effectLst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2900" b="0" i="0" u="none" strike="noStrike" dirty="0">
                <a:solidFill>
                  <a:srgbClr val="000000"/>
                </a:solidFill>
                <a:effectLst/>
              </a:rPr>
              <a:t>PageBase.java</a:t>
            </a:r>
            <a:endParaRPr lang="en-US" sz="2900" b="0" dirty="0">
              <a:effectLst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2900" b="0" i="0" u="none" strike="noStrike" dirty="0">
                <a:solidFill>
                  <a:srgbClr val="000000"/>
                </a:solidFill>
                <a:effectLst/>
              </a:rPr>
              <a:t>ProductPage.java</a:t>
            </a:r>
            <a:endParaRPr lang="en-US" sz="2900" b="0" dirty="0">
              <a:effectLst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2900" b="0" i="0" u="none" strike="noStrike" dirty="0">
                <a:solidFill>
                  <a:srgbClr val="000000"/>
                </a:solidFill>
                <a:effectLst/>
              </a:rPr>
              <a:t>RegisterPage.java</a:t>
            </a:r>
            <a:endParaRPr lang="en-US" sz="2900" b="0" dirty="0">
              <a:effectLst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2900" b="0" i="0" u="none" strike="noStrike" dirty="0">
                <a:solidFill>
                  <a:srgbClr val="000000"/>
                </a:solidFill>
                <a:effectLst/>
              </a:rPr>
              <a:t>SearchPage.java</a:t>
            </a:r>
            <a:endParaRPr lang="en-US" sz="2900" b="0" dirty="0">
              <a:effectLst/>
            </a:endParaRPr>
          </a:p>
          <a:p>
            <a:pPr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580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F063E-6BAF-FA50-D42C-107EE69C4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894" y="1046481"/>
            <a:ext cx="9953308" cy="956490"/>
          </a:xfrm>
        </p:spPr>
        <p:txBody>
          <a:bodyPr/>
          <a:lstStyle/>
          <a:p>
            <a:r>
              <a:rPr lang="en-US" dirty="0"/>
              <a:t>Positive and negative scenarios :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0C6A0C-B1A1-F968-FB1E-64B645A6768E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87981" y="2002972"/>
            <a:ext cx="4424248" cy="4353377"/>
          </a:xfrm>
        </p:spPr>
        <p:txBody>
          <a:bodyPr>
            <a:norm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BrandTests_happyScenario.java</a:t>
            </a:r>
            <a:endParaRPr lang="en-US" b="0" dirty="0">
              <a:effectLst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BrandTests_negativeScenario.java</a:t>
            </a:r>
            <a:endParaRPr lang="en-US" b="0" dirty="0">
              <a:effectLst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CartTest_happyScenario.java</a:t>
            </a:r>
            <a:endParaRPr lang="en-US" b="0" dirty="0">
              <a:effectLst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CartTest_negativeScenario.java</a:t>
            </a:r>
            <a:endParaRPr lang="en-US" b="0" dirty="0">
              <a:effectLst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CategoryTests_happyScenario.java</a:t>
            </a:r>
            <a:endParaRPr lang="en-US" b="0" dirty="0">
              <a:effectLst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CategoryTests_negativeScenario.java</a:t>
            </a:r>
            <a:endParaRPr lang="en-US" b="0" dirty="0">
              <a:effectLst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CheckoutTests_happyScenario.java</a:t>
            </a:r>
            <a:endParaRPr lang="en-US" b="0" dirty="0">
              <a:effectLst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CheckoutTests_negativeScenario.java</a:t>
            </a:r>
            <a:endParaRPr lang="en-US" b="0" dirty="0">
              <a:effectLst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ContactUsTests.java</a:t>
            </a:r>
            <a:endParaRPr lang="en-US" b="0" dirty="0">
              <a:effectLst/>
            </a:endParaRPr>
          </a:p>
          <a:p>
            <a:pPr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8F135E-37E2-E35F-190F-949B47B16A2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87C96D6A-D79E-AA66-48A9-39515F1F204B}"/>
              </a:ext>
            </a:extLst>
          </p:cNvPr>
          <p:cNvSpPr txBox="1">
            <a:spLocks/>
          </p:cNvSpPr>
          <p:nvPr/>
        </p:nvSpPr>
        <p:spPr>
          <a:xfrm>
            <a:off x="5682917" y="2002971"/>
            <a:ext cx="4424248" cy="4353377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br>
              <a:rPr lang="en-US" dirty="0"/>
            </a:b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EDA5E8-6E66-2900-572D-AB6CFEEDCC25}"/>
              </a:ext>
            </a:extLst>
          </p:cNvPr>
          <p:cNvSpPr txBox="1"/>
          <p:nvPr/>
        </p:nvSpPr>
        <p:spPr>
          <a:xfrm>
            <a:off x="6348548" y="2002971"/>
            <a:ext cx="440565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Login_NegativeScenario.java</a:t>
            </a:r>
            <a:endParaRPr lang="en-US" b="0" dirty="0">
              <a:effectLst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LoginTests_happyScenario.java</a:t>
            </a:r>
            <a:endParaRPr lang="en-US" b="0" dirty="0">
              <a:effectLst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NewsletterTest_happyScenario.java</a:t>
            </a:r>
            <a:endParaRPr lang="en-US" b="0" dirty="0">
              <a:effectLst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NewsletterTest_negativeScenario.java</a:t>
            </a:r>
            <a:endParaRPr lang="en-US" b="0" dirty="0">
              <a:effectLst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ProductTests_happyScenario.java</a:t>
            </a:r>
            <a:endParaRPr lang="en-US" b="0" dirty="0">
              <a:effectLst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RegisterTests_happyScenario.java</a:t>
            </a:r>
            <a:endParaRPr lang="en-US" b="0" dirty="0">
              <a:effectLst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RegisterTests_negativeScenario.java</a:t>
            </a:r>
            <a:endParaRPr lang="en-US" b="0" dirty="0">
              <a:effectLst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SearchTests_happyScenario.java</a:t>
            </a:r>
            <a:endParaRPr lang="en-US" b="0" dirty="0">
              <a:effectLst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SearchTests_negativeScenario.java</a:t>
            </a:r>
            <a:endParaRPr lang="en-US" b="0" dirty="0">
              <a:effectLst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TestBase.java</a:t>
            </a:r>
            <a:endParaRPr lang="en-US" b="0" dirty="0">
              <a:effectLst/>
            </a:endParaRPr>
          </a:p>
          <a:p>
            <a:pPr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881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96D0B-854B-2F35-2361-E66B09411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219" y="254688"/>
            <a:ext cx="10022682" cy="947782"/>
          </a:xfrm>
        </p:spPr>
        <p:txBody>
          <a:bodyPr/>
          <a:lstStyle/>
          <a:p>
            <a:r>
              <a:rPr lang="en-US" dirty="0"/>
              <a:t>Test Suite Files Summary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1102D3-DEA6-16E6-BA07-FE9016C3085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85220" y="1454331"/>
            <a:ext cx="5001180" cy="4902017"/>
          </a:xfrm>
        </p:spPr>
        <p:txBody>
          <a:bodyPr>
            <a:normAutofit/>
          </a:bodyPr>
          <a:lstStyle/>
          <a:p>
            <a:pPr rtl="0">
              <a:buNone/>
            </a:pPr>
            <a:br>
              <a:rPr lang="en-US" sz="1600" b="0" dirty="0">
                <a:effectLst/>
              </a:rPr>
            </a:br>
            <a:r>
              <a:rPr lang="en-US" b="1" i="0" u="none" strike="noStrike" dirty="0">
                <a:solidFill>
                  <a:schemeClr val="bg2">
                    <a:lumMod val="25000"/>
                  </a:schemeClr>
                </a:solidFill>
                <a:effectLst/>
              </a:rPr>
              <a:t>Brand_Suite.xml</a:t>
            </a:r>
            <a:r>
              <a:rPr lang="en-US" sz="1600" b="0" i="0" u="none" strike="noStrike" dirty="0">
                <a:solidFill>
                  <a:schemeClr val="bg2">
                    <a:lumMod val="25000"/>
                  </a:schemeClr>
                </a:solidFill>
                <a:effectLst/>
              </a:rPr>
              <a:t>: Tests related to brand filtering and validation</a:t>
            </a:r>
          </a:p>
          <a:p>
            <a:pPr rtl="0">
              <a:buNone/>
            </a:pPr>
            <a:br>
              <a:rPr lang="en-US" sz="1600" b="0" i="0" u="none" strike="noStrike" dirty="0">
                <a:solidFill>
                  <a:schemeClr val="bg2">
                    <a:lumMod val="25000"/>
                  </a:schemeClr>
                </a:solidFill>
                <a:effectLst/>
              </a:rPr>
            </a:br>
            <a:r>
              <a:rPr lang="en-US" b="1" i="0" u="none" strike="noStrike" dirty="0">
                <a:solidFill>
                  <a:schemeClr val="bg2">
                    <a:lumMod val="25000"/>
                  </a:schemeClr>
                </a:solidFill>
                <a:effectLst/>
              </a:rPr>
              <a:t>Cart_Suite.xml</a:t>
            </a:r>
            <a:r>
              <a:rPr lang="en-US" b="0" i="0" u="none" strike="noStrike" dirty="0">
                <a:solidFill>
                  <a:schemeClr val="bg2">
                    <a:lumMod val="25000"/>
                  </a:schemeClr>
                </a:solidFill>
                <a:effectLst/>
              </a:rPr>
              <a:t>: </a:t>
            </a:r>
            <a:r>
              <a:rPr lang="en-US" sz="1600" b="0" i="0" u="none" strike="noStrike" dirty="0">
                <a:solidFill>
                  <a:schemeClr val="bg2">
                    <a:lumMod val="25000"/>
                  </a:schemeClr>
                </a:solidFill>
                <a:effectLst/>
              </a:rPr>
              <a:t>Covers adding/removing products and updating cart</a:t>
            </a:r>
            <a:br>
              <a:rPr lang="en-US" sz="1600" b="0" i="0" u="none" strike="noStrike" dirty="0">
                <a:solidFill>
                  <a:schemeClr val="bg2">
                    <a:lumMod val="25000"/>
                  </a:schemeClr>
                </a:solidFill>
                <a:effectLst/>
              </a:rPr>
            </a:br>
            <a:endParaRPr lang="en-US" sz="1600" b="0" i="0" u="none" strike="noStrike" dirty="0">
              <a:solidFill>
                <a:schemeClr val="bg2">
                  <a:lumMod val="25000"/>
                </a:schemeClr>
              </a:solidFill>
              <a:effectLst/>
            </a:endParaRPr>
          </a:p>
          <a:p>
            <a:pPr rtl="0">
              <a:buNone/>
            </a:pPr>
            <a:r>
              <a:rPr lang="en-US" b="1" i="0" u="none" strike="noStrike" dirty="0">
                <a:solidFill>
                  <a:schemeClr val="bg2">
                    <a:lumMod val="25000"/>
                  </a:schemeClr>
                </a:solidFill>
                <a:effectLst/>
              </a:rPr>
              <a:t>Category_Suite.xml</a:t>
            </a:r>
            <a:r>
              <a:rPr lang="en-US" b="0" i="0" u="none" strike="noStrike" dirty="0">
                <a:solidFill>
                  <a:schemeClr val="bg2">
                    <a:lumMod val="25000"/>
                  </a:schemeClr>
                </a:solidFill>
                <a:effectLst/>
              </a:rPr>
              <a:t>: </a:t>
            </a:r>
            <a:r>
              <a:rPr lang="en-US" sz="1600" b="0" i="0" u="none" strike="noStrike" dirty="0">
                <a:solidFill>
                  <a:schemeClr val="bg2">
                    <a:lumMod val="25000"/>
                  </a:schemeClr>
                </a:solidFill>
                <a:effectLst/>
              </a:rPr>
              <a:t>Tests category-wise product browsing</a:t>
            </a:r>
          </a:p>
          <a:p>
            <a:pPr rtl="0">
              <a:buNone/>
            </a:pPr>
            <a:endParaRPr lang="en-US" b="1" i="0" u="none" strike="noStrike" dirty="0">
              <a:solidFill>
                <a:schemeClr val="bg2">
                  <a:lumMod val="25000"/>
                </a:schemeClr>
              </a:solidFill>
              <a:effectLst/>
            </a:endParaRPr>
          </a:p>
          <a:p>
            <a:pPr rtl="0">
              <a:buNone/>
            </a:pPr>
            <a:r>
              <a:rPr lang="en-US" b="1" i="0" u="none" strike="noStrike" dirty="0">
                <a:solidFill>
                  <a:schemeClr val="bg2">
                    <a:lumMod val="25000"/>
                  </a:schemeClr>
                </a:solidFill>
                <a:effectLst/>
              </a:rPr>
              <a:t>Checkout_Suite.xml</a:t>
            </a:r>
            <a:r>
              <a:rPr lang="en-US" b="0" i="0" u="none" strike="noStrike" dirty="0">
                <a:solidFill>
                  <a:schemeClr val="bg2">
                    <a:lumMod val="25000"/>
                  </a:schemeClr>
                </a:solidFill>
                <a:effectLst/>
              </a:rPr>
              <a:t>: </a:t>
            </a:r>
            <a:r>
              <a:rPr lang="en-US" sz="1600" b="0" i="0" u="none" strike="noStrike" dirty="0">
                <a:solidFill>
                  <a:schemeClr val="bg2">
                    <a:lumMod val="25000"/>
                  </a:schemeClr>
                </a:solidFill>
                <a:effectLst/>
              </a:rPr>
              <a:t>Handles checkout flow including billing &amp; payment</a:t>
            </a:r>
            <a:endParaRPr lang="en-US" sz="1600" b="0" dirty="0">
              <a:solidFill>
                <a:schemeClr val="bg2">
                  <a:lumMod val="25000"/>
                </a:schemeClr>
              </a:solidFill>
              <a:effectLst/>
            </a:endParaRPr>
          </a:p>
          <a:p>
            <a:pPr rtl="0">
              <a:buNone/>
            </a:pPr>
            <a:endParaRPr lang="en-US" sz="1600" b="1" i="0" u="none" strike="noStrike" dirty="0">
              <a:solidFill>
                <a:schemeClr val="bg2">
                  <a:lumMod val="25000"/>
                </a:schemeClr>
              </a:solidFill>
              <a:effectLst/>
            </a:endParaRPr>
          </a:p>
          <a:p>
            <a:pPr rtl="0">
              <a:buNone/>
            </a:pPr>
            <a:r>
              <a:rPr lang="en-US" b="1" i="0" u="none" strike="noStrike" dirty="0">
                <a:solidFill>
                  <a:schemeClr val="bg2">
                    <a:lumMod val="25000"/>
                  </a:schemeClr>
                </a:solidFill>
                <a:effectLst/>
              </a:rPr>
              <a:t>ContactUs_Suite.xml</a:t>
            </a:r>
            <a:r>
              <a:rPr lang="en-US" b="0" i="0" u="none" strike="noStrike" dirty="0">
                <a:solidFill>
                  <a:schemeClr val="bg2">
                    <a:lumMod val="25000"/>
                  </a:schemeClr>
                </a:solidFill>
                <a:effectLst/>
              </a:rPr>
              <a:t>: </a:t>
            </a:r>
            <a:r>
              <a:rPr lang="en-US" sz="1600" b="0" i="0" u="none" strike="noStrike" dirty="0">
                <a:solidFill>
                  <a:schemeClr val="bg2">
                    <a:lumMod val="25000"/>
                  </a:schemeClr>
                </a:solidFill>
                <a:effectLst/>
              </a:rPr>
              <a:t>Validates contact form submission and alerts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pPr rtl="0">
              <a:buNone/>
            </a:pPr>
            <a:endParaRPr lang="en-US" b="1" i="0" u="none" strike="noStrike" dirty="0">
              <a:solidFill>
                <a:schemeClr val="bg2">
                  <a:lumMod val="25000"/>
                </a:schemeClr>
              </a:solidFill>
              <a:effectLst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0BE6D-7709-DC19-E09B-28CA1B152B8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21A6F890-FE8D-B4F3-818B-B27A171F6898}"/>
              </a:ext>
            </a:extLst>
          </p:cNvPr>
          <p:cNvSpPr txBox="1">
            <a:spLocks/>
          </p:cNvSpPr>
          <p:nvPr/>
        </p:nvSpPr>
        <p:spPr>
          <a:xfrm>
            <a:off x="5860869" y="1454332"/>
            <a:ext cx="5712822" cy="4772298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br>
              <a:rPr lang="en-US" sz="1600" dirty="0"/>
            </a:b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BB66C1-B205-2975-3D30-2B6592931F64}"/>
              </a:ext>
            </a:extLst>
          </p:cNvPr>
          <p:cNvSpPr txBox="1"/>
          <p:nvPr/>
        </p:nvSpPr>
        <p:spPr>
          <a:xfrm>
            <a:off x="5961018" y="1679572"/>
            <a:ext cx="5612673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buNone/>
            </a:pPr>
            <a:r>
              <a:rPr lang="en-US" b="1" i="0" u="none" strike="noStrike" dirty="0">
                <a:solidFill>
                  <a:schemeClr val="bg2">
                    <a:lumMod val="25000"/>
                  </a:schemeClr>
                </a:solidFill>
                <a:effectLst/>
              </a:rPr>
              <a:t>Login_Suite.xml</a:t>
            </a:r>
            <a:r>
              <a:rPr lang="en-US" b="0" i="0" u="none" strike="noStrike" dirty="0">
                <a:solidFill>
                  <a:schemeClr val="bg2">
                    <a:lumMod val="25000"/>
                  </a:schemeClr>
                </a:solidFill>
                <a:effectLst/>
              </a:rPr>
              <a:t>: </a:t>
            </a:r>
            <a:r>
              <a:rPr lang="en-US" sz="1600" b="0" i="0" u="none" strike="noStrike" dirty="0">
                <a:solidFill>
                  <a:schemeClr val="bg2">
                    <a:lumMod val="25000"/>
                  </a:schemeClr>
                </a:solidFill>
                <a:effectLst/>
              </a:rPr>
              <a:t>Tests login scenarios (valid/invalid creds, edge cases)</a:t>
            </a:r>
            <a:br>
              <a:rPr lang="en-US" sz="1600" b="0" i="0" u="none" strike="noStrike" dirty="0">
                <a:solidFill>
                  <a:schemeClr val="bg2">
                    <a:lumMod val="25000"/>
                  </a:schemeClr>
                </a:solidFill>
                <a:effectLst/>
              </a:rPr>
            </a:br>
            <a:endParaRPr lang="en-US" sz="1600" b="0" dirty="0">
              <a:solidFill>
                <a:schemeClr val="bg2">
                  <a:lumMod val="25000"/>
                </a:schemeClr>
              </a:solidFill>
              <a:effectLst/>
            </a:endParaRPr>
          </a:p>
          <a:p>
            <a:pPr rtl="0">
              <a:buNone/>
            </a:pPr>
            <a:r>
              <a:rPr lang="en-US" b="1" i="0" u="none" strike="noStrike" dirty="0">
                <a:solidFill>
                  <a:schemeClr val="bg2">
                    <a:lumMod val="25000"/>
                  </a:schemeClr>
                </a:solidFill>
                <a:effectLst/>
              </a:rPr>
              <a:t>Newsletter_Suite.xml</a:t>
            </a:r>
            <a:r>
              <a:rPr lang="en-US" b="0" i="0" u="none" strike="noStrike" dirty="0">
                <a:solidFill>
                  <a:schemeClr val="bg2">
                    <a:lumMod val="25000"/>
                  </a:schemeClr>
                </a:solidFill>
                <a:effectLst/>
              </a:rPr>
              <a:t>: </a:t>
            </a:r>
            <a:r>
              <a:rPr lang="en-US" sz="1600" b="0" i="0" u="none" strike="noStrike" dirty="0">
                <a:solidFill>
                  <a:schemeClr val="bg2">
                    <a:lumMod val="25000"/>
                  </a:schemeClr>
                </a:solidFill>
                <a:effectLst/>
              </a:rPr>
              <a:t>Verifies email subscription functionality</a:t>
            </a:r>
            <a:br>
              <a:rPr lang="en-US" sz="1600" b="0" i="0" u="none" strike="noStrike" dirty="0">
                <a:solidFill>
                  <a:schemeClr val="bg2">
                    <a:lumMod val="25000"/>
                  </a:schemeClr>
                </a:solidFill>
                <a:effectLst/>
              </a:rPr>
            </a:br>
            <a:endParaRPr lang="en-US" b="0" dirty="0">
              <a:solidFill>
                <a:schemeClr val="bg2">
                  <a:lumMod val="25000"/>
                </a:schemeClr>
              </a:solidFill>
              <a:effectLst/>
            </a:endParaRPr>
          </a:p>
          <a:p>
            <a:pPr rtl="0">
              <a:buNone/>
            </a:pPr>
            <a:r>
              <a:rPr lang="en-US" b="1" i="0" u="none" strike="noStrike" dirty="0">
                <a:solidFill>
                  <a:schemeClr val="bg2">
                    <a:lumMod val="25000"/>
                  </a:schemeClr>
                </a:solidFill>
                <a:effectLst/>
              </a:rPr>
              <a:t>Product_Suite.xml</a:t>
            </a:r>
            <a:r>
              <a:rPr lang="en-US" b="0" i="0" u="none" strike="noStrike" dirty="0">
                <a:solidFill>
                  <a:schemeClr val="bg2">
                    <a:lumMod val="25000"/>
                  </a:schemeClr>
                </a:solidFill>
                <a:effectLst/>
              </a:rPr>
              <a:t>: </a:t>
            </a:r>
            <a:r>
              <a:rPr lang="en-US" sz="1600" b="0" i="0" u="none" strike="noStrike" dirty="0">
                <a:solidFill>
                  <a:schemeClr val="bg2">
                    <a:lumMod val="25000"/>
                  </a:schemeClr>
                </a:solidFill>
                <a:effectLst/>
              </a:rPr>
              <a:t>Tests product page functionality and data</a:t>
            </a:r>
            <a:br>
              <a:rPr lang="en-US" sz="1600" b="0" i="0" u="none" strike="noStrike" dirty="0">
                <a:solidFill>
                  <a:schemeClr val="bg2">
                    <a:lumMod val="25000"/>
                  </a:schemeClr>
                </a:solidFill>
                <a:effectLst/>
              </a:rPr>
            </a:br>
            <a:endParaRPr lang="en-US" sz="1600" b="0" dirty="0">
              <a:solidFill>
                <a:schemeClr val="bg2">
                  <a:lumMod val="25000"/>
                </a:schemeClr>
              </a:solidFill>
              <a:effectLst/>
            </a:endParaRPr>
          </a:p>
          <a:p>
            <a:pPr rtl="0">
              <a:buNone/>
            </a:pPr>
            <a:r>
              <a:rPr lang="en-US" b="1" i="0" u="none" strike="noStrike" dirty="0">
                <a:solidFill>
                  <a:schemeClr val="bg2">
                    <a:lumMod val="25000"/>
                  </a:schemeClr>
                </a:solidFill>
                <a:effectLst/>
              </a:rPr>
              <a:t>Register_Suite.xml</a:t>
            </a:r>
            <a:r>
              <a:rPr lang="en-US" b="0" i="0" u="none" strike="noStrike" dirty="0">
                <a:solidFill>
                  <a:schemeClr val="bg2">
                    <a:lumMod val="25000"/>
                  </a:schemeClr>
                </a:solidFill>
                <a:effectLst/>
              </a:rPr>
              <a:t>: </a:t>
            </a:r>
            <a:r>
              <a:rPr lang="en-US" sz="1600" b="0" i="0" u="none" strike="noStrike" dirty="0">
                <a:solidFill>
                  <a:schemeClr val="bg2">
                    <a:lumMod val="25000"/>
                  </a:schemeClr>
                </a:solidFill>
                <a:effectLst/>
              </a:rPr>
              <a:t>Covers user registration with validations</a:t>
            </a:r>
            <a:br>
              <a:rPr lang="en-US" sz="1600" b="0" i="0" u="none" strike="noStrike" dirty="0">
                <a:solidFill>
                  <a:schemeClr val="bg2">
                    <a:lumMod val="25000"/>
                  </a:schemeClr>
                </a:solidFill>
                <a:effectLst/>
              </a:rPr>
            </a:br>
            <a:endParaRPr lang="en-US" sz="1600" b="0" dirty="0">
              <a:solidFill>
                <a:schemeClr val="bg2">
                  <a:lumMod val="25000"/>
                </a:schemeClr>
              </a:solidFill>
              <a:effectLst/>
            </a:endParaRPr>
          </a:p>
          <a:p>
            <a:pPr>
              <a:buNone/>
            </a:pPr>
            <a:r>
              <a:rPr lang="en-US" b="1" i="0" u="none" strike="noStrike" dirty="0">
                <a:solidFill>
                  <a:schemeClr val="bg2">
                    <a:lumMod val="25000"/>
                  </a:schemeClr>
                </a:solidFill>
                <a:effectLst/>
              </a:rPr>
              <a:t>Search_Suite.xml</a:t>
            </a:r>
            <a:r>
              <a:rPr lang="en-US" b="0" i="0" u="none" strike="noStrike" dirty="0">
                <a:solidFill>
                  <a:schemeClr val="bg2">
                    <a:lumMod val="25000"/>
                  </a:schemeClr>
                </a:solidFill>
                <a:effectLst/>
              </a:rPr>
              <a:t>: </a:t>
            </a:r>
            <a:r>
              <a:rPr lang="en-US" sz="1600" b="0" i="0" u="none" strike="noStrike" dirty="0">
                <a:solidFill>
                  <a:schemeClr val="bg2">
                    <a:lumMod val="25000"/>
                  </a:schemeClr>
                </a:solidFill>
                <a:effectLst/>
              </a:rPr>
              <a:t>Verifies search feature and result accuracy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468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3667D9-787D-E4E8-7134-6F8741A65A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E4302-6593-3D11-A201-164EA712C1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3943" y="4352108"/>
            <a:ext cx="4617176" cy="998366"/>
          </a:xfrm>
        </p:spPr>
        <p:txBody>
          <a:bodyPr/>
          <a:lstStyle/>
          <a:p>
            <a:r>
              <a:rPr lang="en-US" dirty="0"/>
              <a:t>Api TESTING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CE544-E3E2-31CC-1C6F-E10511E6F727}"/>
              </a:ext>
            </a:extLst>
          </p:cNvPr>
          <p:cNvSpPr txBox="1"/>
          <p:nvPr/>
        </p:nvSpPr>
        <p:spPr>
          <a:xfrm>
            <a:off x="7053943" y="5463614"/>
            <a:ext cx="49551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https://app.getpostman.com/join-team?invite_code=1847ad4d1bc238dcf560301944c37d5c5837191838712eb16f8c7001824deb69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105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D8CE7D-7F4B-B162-7BF8-C2D0E7783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43390-A01D-1D2F-A80E-DC17E3294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776669"/>
          </a:xfrm>
        </p:spPr>
        <p:txBody>
          <a:bodyPr>
            <a:normAutofit/>
          </a:bodyPr>
          <a:lstStyle/>
          <a:p>
            <a:r>
              <a:rPr lang="en-US" dirty="0"/>
              <a:t>What is the API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BD87B-A65E-78D1-A80E-9A39F46CE5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18" y="1191987"/>
            <a:ext cx="7288282" cy="574820"/>
          </a:xfrm>
        </p:spPr>
        <p:txBody>
          <a:bodyPr/>
          <a:lstStyle/>
          <a:p>
            <a:r>
              <a:rPr lang="en-US" b="0" dirty="0"/>
              <a:t>API is </a:t>
            </a:r>
            <a:r>
              <a:rPr lang="en-US" b="1" dirty="0"/>
              <a:t>Application Programming Interface.</a:t>
            </a:r>
          </a:p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0C115-A786-6AB6-9B50-95CC20965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8ADA135-096C-9FB0-761F-0B083572ECC8}"/>
              </a:ext>
            </a:extLst>
          </p:cNvPr>
          <p:cNvSpPr txBox="1">
            <a:spLocks/>
          </p:cNvSpPr>
          <p:nvPr/>
        </p:nvSpPr>
        <p:spPr>
          <a:xfrm>
            <a:off x="1322318" y="1836273"/>
            <a:ext cx="7288282" cy="776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Some of the used api: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8B32701-DF3F-25BB-E44B-CA466D539D84}"/>
              </a:ext>
            </a:extLst>
          </p:cNvPr>
          <p:cNvSpPr txBox="1">
            <a:spLocks/>
          </p:cNvSpPr>
          <p:nvPr/>
        </p:nvSpPr>
        <p:spPr>
          <a:xfrm>
            <a:off x="1322317" y="2770230"/>
            <a:ext cx="9183757" cy="3819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dirty="0"/>
              <a:t>GET /products:</a:t>
            </a:r>
          </a:p>
          <a:p>
            <a:r>
              <a:rPr lang="en-US" dirty="0"/>
              <a:t>	</a:t>
            </a:r>
            <a:r>
              <a:rPr lang="en-US" sz="1600" b="0" dirty="0"/>
              <a:t>*Returns a list of all available products.</a:t>
            </a:r>
          </a:p>
          <a:p>
            <a:r>
              <a:rPr lang="en-US" sz="1600" b="0" dirty="0"/>
              <a:t>	*Useful for verifying product data like name, price, and category</a:t>
            </a:r>
          </a:p>
          <a:p>
            <a:r>
              <a:rPr lang="en-US" dirty="0"/>
              <a:t>2. GET /products/</a:t>
            </a:r>
            <a:r>
              <a:rPr lang="en-US" dirty="0" err="1"/>
              <a:t>search?q</a:t>
            </a:r>
            <a:r>
              <a:rPr lang="en-US" dirty="0"/>
              <a:t>={</a:t>
            </a:r>
            <a:r>
              <a:rPr lang="en-US" dirty="0" err="1"/>
              <a:t>product_name</a:t>
            </a:r>
            <a:r>
              <a:rPr lang="en-US" dirty="0"/>
              <a:t>}:</a:t>
            </a:r>
          </a:p>
          <a:p>
            <a:r>
              <a:rPr lang="en-US" dirty="0"/>
              <a:t>	</a:t>
            </a:r>
            <a:r>
              <a:rPr lang="en-US" sz="1600" b="0" dirty="0"/>
              <a:t>*Searches for products by name</a:t>
            </a:r>
          </a:p>
          <a:p>
            <a:r>
              <a:rPr lang="en-US" sz="1600" b="0" dirty="0"/>
              <a:t>	*Supports testing search accuracy and response times</a:t>
            </a:r>
          </a:p>
          <a:p>
            <a:r>
              <a:rPr lang="en-US" dirty="0"/>
              <a:t>3. POST /login:</a:t>
            </a:r>
          </a:p>
          <a:p>
            <a:r>
              <a:rPr lang="en-US" sz="1600" b="0" dirty="0"/>
              <a:t>	*Accepts email and password to authenticate users</a:t>
            </a:r>
          </a:p>
          <a:p>
            <a:r>
              <a:rPr lang="en-US" sz="1600" b="0" dirty="0"/>
              <a:t>	*Used to test login functionality and error handling</a:t>
            </a:r>
          </a:p>
          <a:p>
            <a:endParaRPr lang="en-US" sz="1600" b="0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505446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67BBB-17D9-5472-6522-02EFC4CC4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857250"/>
            <a:ext cx="7696200" cy="5619750"/>
          </a:xfrm>
        </p:spPr>
        <p:txBody>
          <a:bodyPr/>
          <a:lstStyle/>
          <a:p>
            <a:r>
              <a:rPr lang="en-US" dirty="0"/>
              <a:t>4. POST /signup:</a:t>
            </a:r>
          </a:p>
          <a:p>
            <a:r>
              <a:rPr lang="en-US" dirty="0"/>
              <a:t>	</a:t>
            </a:r>
            <a:r>
              <a:rPr lang="en-US" sz="1600" b="0" dirty="0"/>
              <a:t>*Allows new user registration with user details</a:t>
            </a:r>
          </a:p>
          <a:p>
            <a:r>
              <a:rPr lang="en-US" sz="1600" b="0" dirty="0"/>
              <a:t>	*Useful for validating response codes and duplicate checks</a:t>
            </a:r>
          </a:p>
          <a:p>
            <a:r>
              <a:rPr lang="en-US" dirty="0"/>
              <a:t>5. DELETE /</a:t>
            </a:r>
            <a:r>
              <a:rPr lang="en-US" dirty="0" err="1"/>
              <a:t>deleteAccount</a:t>
            </a:r>
            <a:r>
              <a:rPr lang="en-US" dirty="0"/>
              <a:t>:</a:t>
            </a:r>
          </a:p>
          <a:p>
            <a:r>
              <a:rPr lang="en-US" sz="1600" b="0" dirty="0"/>
              <a:t>	*Deletes a registered user account (after authentication)</a:t>
            </a:r>
          </a:p>
          <a:p>
            <a:r>
              <a:rPr lang="en-US" dirty="0"/>
              <a:t>6. POST /</a:t>
            </a:r>
            <a:r>
              <a:rPr lang="en-US" dirty="0" err="1"/>
              <a:t>verifyLogin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sz="1600" b="0" dirty="0"/>
              <a:t>*Confirms that a login was successful</a:t>
            </a:r>
          </a:p>
          <a:p>
            <a:r>
              <a:rPr lang="en-US" sz="1600" b="0" dirty="0"/>
              <a:t>	*Can be used in test scenarios after login</a:t>
            </a:r>
          </a:p>
          <a:p>
            <a:r>
              <a:rPr lang="en-US" dirty="0"/>
              <a:t>7. GET /categories:</a:t>
            </a:r>
          </a:p>
          <a:p>
            <a:r>
              <a:rPr lang="en-US" dirty="0"/>
              <a:t>	</a:t>
            </a:r>
            <a:r>
              <a:rPr lang="en-US" sz="1600" b="0" dirty="0"/>
              <a:t>*Retrieves product categories and sub-categories</a:t>
            </a:r>
          </a:p>
          <a:p>
            <a:r>
              <a:rPr lang="en-US" sz="1600" b="0" dirty="0"/>
              <a:t>	*Useful for validating navigation and filtering</a:t>
            </a:r>
          </a:p>
          <a:p>
            <a:r>
              <a:rPr lang="en-US" dirty="0"/>
              <a:t>8. POST /cart:</a:t>
            </a:r>
          </a:p>
          <a:p>
            <a:r>
              <a:rPr lang="en-US" dirty="0"/>
              <a:t>	</a:t>
            </a:r>
            <a:r>
              <a:rPr lang="en-US" sz="1600" dirty="0"/>
              <a:t>*Adds a product to the cart with product ID and quantity</a:t>
            </a:r>
          </a:p>
          <a:p>
            <a:r>
              <a:rPr lang="en-US" sz="1600" dirty="0"/>
              <a:t>	*Checks shopping cart API integration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6DE862-FF93-F725-BCD9-7F15167EE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1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72BDA-2DB4-7BB0-0325-E92C8DA5D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1571625"/>
            <a:ext cx="8420100" cy="778196"/>
          </a:xfrm>
        </p:spPr>
        <p:txBody>
          <a:bodyPr/>
          <a:lstStyle/>
          <a:p>
            <a:r>
              <a:rPr lang="en-US" b="1" dirty="0"/>
              <a:t>Challenges faces :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B5634D-5D0C-3180-753D-092924858E6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933700" y="2667000"/>
            <a:ext cx="7724775" cy="381886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Dynamic elements and locators</a:t>
            </a:r>
          </a:p>
          <a:p>
            <a:endParaRPr lang="en-US" sz="2400" dirty="0"/>
          </a:p>
          <a:p>
            <a:r>
              <a:rPr lang="en-US" sz="2400" dirty="0"/>
              <a:t>2. API rate limiting and authorization</a:t>
            </a:r>
          </a:p>
          <a:p>
            <a:endParaRPr lang="en-US" sz="2400" dirty="0"/>
          </a:p>
          <a:p>
            <a:r>
              <a:rPr lang="en-US" sz="2400" dirty="0"/>
              <a:t>3. The final </a:t>
            </a:r>
            <a:r>
              <a:rPr lang="en-US" sz="2400" dirty="0" err="1"/>
              <a:t>examsss</a:t>
            </a:r>
            <a:r>
              <a:rPr lang="en-US" sz="2400" dirty="0"/>
              <a:t> which is started in this timing . 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64B71C-A473-2780-2242-B9447FE2A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317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6825"/>
            <a:ext cx="5655197" cy="1068234"/>
          </a:xfrm>
        </p:spPr>
        <p:txBody>
          <a:bodyPr anchor="b"/>
          <a:lstStyle/>
          <a:p>
            <a:r>
              <a:rPr lang="en-US" b="1" dirty="0"/>
              <a:t>Future Recommendations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9" y="2705178"/>
            <a:ext cx="6353176" cy="3481722"/>
          </a:xfrm>
        </p:spPr>
        <p:txBody>
          <a:bodyPr>
            <a:noAutofit/>
          </a:bodyPr>
          <a:lstStyle/>
          <a:p>
            <a:r>
              <a:rPr lang="en-US" sz="2000"/>
              <a:t> Expand automation coverage</a:t>
            </a:r>
          </a:p>
          <a:p>
            <a:r>
              <a:rPr lang="en-US" sz="2000"/>
              <a:t> Suggest site enhancements to the developers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FE73E9-495F-A103-ABD6-CFCCE0E92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1" y="3115102"/>
            <a:ext cx="3499536" cy="352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577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F73775-8970-5B7B-3D93-6F2F863190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6BA5C-7738-DB64-34BD-C022A29D4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46C485E-081A-A94B-992C-D0642A4CB36F}"/>
              </a:ext>
            </a:extLst>
          </p:cNvPr>
          <p:cNvSpPr txBox="1">
            <a:spLocks/>
          </p:cNvSpPr>
          <p:nvPr/>
        </p:nvSpPr>
        <p:spPr>
          <a:xfrm>
            <a:off x="1026226" y="1113462"/>
            <a:ext cx="7288282" cy="776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Team members: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6C3470C-8565-2FD7-A98D-FD782C78D61C}"/>
              </a:ext>
            </a:extLst>
          </p:cNvPr>
          <p:cNvSpPr txBox="1">
            <a:spLocks/>
          </p:cNvSpPr>
          <p:nvPr/>
        </p:nvSpPr>
        <p:spPr>
          <a:xfrm>
            <a:off x="1322317" y="2770230"/>
            <a:ext cx="9183757" cy="3819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b="0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n-US" b="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C55475-24C8-2D52-8ABE-06EA025DF3B9}"/>
              </a:ext>
            </a:extLst>
          </p:cNvPr>
          <p:cNvSpPr txBox="1"/>
          <p:nvPr/>
        </p:nvSpPr>
        <p:spPr>
          <a:xfrm>
            <a:off x="1132114" y="2447109"/>
            <a:ext cx="47984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Shehab Hatem Soliman</a:t>
            </a:r>
            <a:r>
              <a:rPr lang="en-US" sz="2000" dirty="0"/>
              <a:t> </a:t>
            </a:r>
            <a:endParaRPr lang="en-US" sz="2000" b="0" i="0" u="none" strike="noStrike" dirty="0">
              <a:solidFill>
                <a:srgbClr val="000000"/>
              </a:solidFill>
              <a:effectLst/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Abdelrahman Mahmoud Shoukry</a:t>
            </a:r>
          </a:p>
          <a:p>
            <a:r>
              <a:rPr lang="en-US" sz="2000" dirty="0"/>
              <a:t> </a:t>
            </a:r>
          </a:p>
          <a:p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Abdelrhman Alaa Abdelmhsen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Maryam Mohamed Farouk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Shahd Wael Hassan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8028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/>
          <a:p>
            <a:r>
              <a:rPr lang="en-US" dirty="0"/>
              <a:t>• Project Overview</a:t>
            </a:r>
          </a:p>
          <a:p>
            <a:r>
              <a:rPr lang="en-US" dirty="0"/>
              <a:t>• Manual Testing</a:t>
            </a:r>
          </a:p>
          <a:p>
            <a:r>
              <a:rPr lang="en-US" dirty="0"/>
              <a:t>• Automation Testing</a:t>
            </a:r>
          </a:p>
          <a:p>
            <a:r>
              <a:rPr lang="en-US" dirty="0"/>
              <a:t>• API Testing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52950" y="4181475"/>
            <a:ext cx="4779645" cy="902096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82642" y="3535680"/>
            <a:ext cx="4617176" cy="1132114"/>
          </a:xfrm>
        </p:spPr>
        <p:txBody>
          <a:bodyPr/>
          <a:lstStyle/>
          <a:p>
            <a:r>
              <a:rPr lang="en-US" dirty="0"/>
              <a:t>Project overview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8C017A-FC6C-4E57-AC44-52207BFE1C6E}"/>
              </a:ext>
            </a:extLst>
          </p:cNvPr>
          <p:cNvSpPr txBox="1"/>
          <p:nvPr/>
        </p:nvSpPr>
        <p:spPr>
          <a:xfrm>
            <a:off x="6235338" y="478536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https://github.com/Shehab-Badran/Graduation-Project-Testing-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704" y="872518"/>
            <a:ext cx="7288282" cy="1005269"/>
          </a:xfrm>
        </p:spPr>
        <p:txBody>
          <a:bodyPr/>
          <a:lstStyle/>
          <a:p>
            <a:r>
              <a:rPr lang="en-US" dirty="0"/>
              <a:t>The tested website: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2704" y="2109935"/>
            <a:ext cx="7288212" cy="3407051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https://automationexercise.com/</a:t>
            </a:r>
            <a:endParaRPr lang="en-US" dirty="0"/>
          </a:p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518DEA-8DA5-CCAA-E20E-ED7B999256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703" y="2621807"/>
            <a:ext cx="8278699" cy="391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54CC1-9297-AD67-716F-DB8CC206F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776669"/>
          </a:xfrm>
        </p:spPr>
        <p:txBody>
          <a:bodyPr>
            <a:normAutofit/>
          </a:bodyPr>
          <a:lstStyle/>
          <a:p>
            <a:r>
              <a:rPr lang="en-US" dirty="0"/>
              <a:t>What is the site features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7BEA5-18B4-EA6B-C732-13B746C68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18" y="1191987"/>
            <a:ext cx="7288282" cy="4805858"/>
          </a:xfrm>
        </p:spPr>
        <p:txBody>
          <a:bodyPr/>
          <a:lstStyle/>
          <a:p>
            <a:r>
              <a:rPr lang="en-US" dirty="0"/>
              <a:t>Full-fledged e-commerce platform:</a:t>
            </a:r>
          </a:p>
          <a:p>
            <a:r>
              <a:rPr lang="en-US" b="0" dirty="0"/>
              <a:t>	</a:t>
            </a:r>
            <a:r>
              <a:rPr lang="en-US" sz="1600" b="0" dirty="0"/>
              <a:t>It simulates a real online shopping experience with various functionalities to test.</a:t>
            </a:r>
          </a:p>
          <a:p>
            <a:r>
              <a:rPr lang="en-US" b="1" dirty="0"/>
              <a:t>Browse Products:</a:t>
            </a:r>
            <a:r>
              <a:rPr lang="en-US" dirty="0"/>
              <a:t> </a:t>
            </a:r>
            <a:r>
              <a:rPr lang="en-US" sz="1600" b="0" dirty="0"/>
              <a:t>View a catalog of simulated products</a:t>
            </a:r>
            <a:r>
              <a:rPr lang="en-US" b="0" dirty="0"/>
              <a:t>.</a:t>
            </a:r>
          </a:p>
          <a:p>
            <a:r>
              <a:rPr lang="en-US" b="1" dirty="0"/>
              <a:t>View Product Details</a:t>
            </a:r>
            <a:r>
              <a:rPr lang="en-US" sz="1600" b="1" dirty="0"/>
              <a:t>:</a:t>
            </a:r>
            <a:r>
              <a:rPr lang="en-US" sz="1600" dirty="0"/>
              <a:t> </a:t>
            </a:r>
            <a:r>
              <a:rPr lang="en-US" sz="1600" b="0" dirty="0"/>
              <a:t>Access information like name, price, and images for individual items</a:t>
            </a:r>
            <a:r>
              <a:rPr lang="en-US" dirty="0"/>
              <a:t>.</a:t>
            </a:r>
          </a:p>
          <a:p>
            <a:r>
              <a:rPr lang="en-US" b="1" dirty="0"/>
              <a:t>Add to Cart</a:t>
            </a:r>
            <a:r>
              <a:rPr lang="en-US" sz="1600" b="0" dirty="0"/>
              <a:t>: Place selected products into a virtual shopping cart</a:t>
            </a:r>
            <a:r>
              <a:rPr lang="en-US" dirty="0"/>
              <a:t>.</a:t>
            </a:r>
          </a:p>
          <a:p>
            <a:r>
              <a:rPr lang="en-US" b="1" dirty="0"/>
              <a:t>View Cart:</a:t>
            </a:r>
            <a:r>
              <a:rPr lang="en-US" dirty="0"/>
              <a:t> </a:t>
            </a:r>
            <a:r>
              <a:rPr lang="en-US" sz="1600" b="0" dirty="0"/>
              <a:t>See the items added to the cart, including quantities and prices.</a:t>
            </a:r>
          </a:p>
          <a:p>
            <a:r>
              <a:rPr lang="en-US" b="1" dirty="0"/>
              <a:t>Update Cart:</a:t>
            </a:r>
            <a:r>
              <a:rPr lang="en-US" dirty="0"/>
              <a:t> </a:t>
            </a:r>
            <a:r>
              <a:rPr lang="en-US" sz="1600" b="0" dirty="0"/>
              <a:t>Modify quantities or remove items from the cart.</a:t>
            </a:r>
          </a:p>
          <a:p>
            <a:r>
              <a:rPr lang="en-US" sz="1600" b="1" dirty="0"/>
              <a:t>Proceed to Checkout (Simulated):</a:t>
            </a:r>
            <a:r>
              <a:rPr lang="en-US" sz="1600" dirty="0"/>
              <a:t> </a:t>
            </a:r>
            <a:r>
              <a:rPr lang="en-US" sz="1600" b="0" dirty="0"/>
              <a:t>Go through the steps of a typical checkout process (filling in details).</a:t>
            </a:r>
          </a:p>
          <a:p>
            <a:r>
              <a:rPr lang="en-US" b="1" dirty="0"/>
              <a:t>User Registration/Login:</a:t>
            </a:r>
            <a:r>
              <a:rPr lang="en-US" dirty="0"/>
              <a:t> </a:t>
            </a:r>
            <a:r>
              <a:rPr lang="en-US" sz="1600" b="0" dirty="0"/>
              <a:t>Create and access user accounts.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C62C0-1ACB-22A2-CC34-9034AA4CD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835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AD952-AB28-0AED-1C34-3BF4DE9EE8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0380" y="1104759"/>
            <a:ext cx="7835685" cy="4226658"/>
          </a:xfrm>
        </p:spPr>
        <p:txBody>
          <a:bodyPr/>
          <a:lstStyle/>
          <a:p>
            <a:r>
              <a:rPr lang="en-US" sz="2400" dirty="0"/>
              <a:t>We use this website to exercise on :</a:t>
            </a:r>
          </a:p>
          <a:p>
            <a:r>
              <a:rPr lang="en-US" sz="20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dirty="0"/>
              <a:t>The Manual Testing Skills. (Excel)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dirty="0"/>
              <a:t>Automation Testing Skills. (…)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dirty="0"/>
              <a:t>API testing. (Postman)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9DAB5-AB4F-976C-8BC5-FB6FC9BB2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07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150268-F189-A004-43C4-534EDBA709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47E8-4977-7F87-A3F2-9601C5241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82642" y="2115520"/>
            <a:ext cx="4617176" cy="3377354"/>
          </a:xfrm>
        </p:spPr>
        <p:txBody>
          <a:bodyPr/>
          <a:lstStyle/>
          <a:p>
            <a:r>
              <a:rPr lang="en-US" dirty="0"/>
              <a:t>Manual testing</a:t>
            </a:r>
          </a:p>
        </p:txBody>
      </p:sp>
    </p:spTree>
    <p:extLst>
      <p:ext uri="{BB962C8B-B14F-4D97-AF65-F5344CB8AC3E}">
        <p14:creationId xmlns:p14="http://schemas.microsoft.com/office/powerpoint/2010/main" val="2033735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1780860"/>
          </a:xfrm>
        </p:spPr>
        <p:txBody>
          <a:bodyPr/>
          <a:lstStyle/>
          <a:p>
            <a:r>
              <a:rPr lang="en-US" dirty="0"/>
              <a:t>The main manual testing points :</a:t>
            </a:r>
            <a:br>
              <a:rPr lang="en-US" dirty="0"/>
            </a:b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E5B6E40-3A7D-ACF7-AA38-25977D322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4915" y="2634712"/>
            <a:ext cx="3394129" cy="677449"/>
          </a:xfrm>
        </p:spPr>
        <p:txBody>
          <a:bodyPr>
            <a:normAutofit/>
          </a:bodyPr>
          <a:lstStyle/>
          <a:p>
            <a:r>
              <a:rPr lang="en-US" dirty="0"/>
              <a:t> Authentication &amp; 	Authorization</a:t>
            </a:r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E71298F0-74F1-FECA-0F02-495F9A2EBA7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774915" y="3312161"/>
            <a:ext cx="3394128" cy="2267229"/>
          </a:xfrm>
        </p:spPr>
        <p:txBody>
          <a:bodyPr>
            <a:normAutofit/>
          </a:bodyPr>
          <a:lstStyle/>
          <a:p>
            <a:r>
              <a:rPr lang="en-US" sz="1600" dirty="0"/>
              <a:t>Register a new user (valid and invalid inputs)</a:t>
            </a:r>
          </a:p>
          <a:p>
            <a:r>
              <a:rPr lang="en-US" sz="1600" dirty="0"/>
              <a:t>Login with valid and invalid credentials</a:t>
            </a:r>
          </a:p>
          <a:p>
            <a:r>
              <a:rPr lang="en-US" sz="1600" dirty="0"/>
              <a:t>Forgot Password functionality</a:t>
            </a:r>
          </a:p>
          <a:p>
            <a:r>
              <a:rPr lang="en-US" sz="1600" dirty="0"/>
              <a:t>Logout functionality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536BD54-EFA1-25A2-9F04-4F22C36E2A5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479010" y="2797794"/>
            <a:ext cx="3177154" cy="351284"/>
          </a:xfrm>
        </p:spPr>
        <p:txBody>
          <a:bodyPr/>
          <a:lstStyle/>
          <a:p>
            <a:r>
              <a:rPr lang="en-US" dirty="0"/>
              <a:t>Product Search &amp; Filtering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112969F-EB84-49D5-7100-1FB28870FB3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409268" y="3149079"/>
            <a:ext cx="3394129" cy="243031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Search products using the search bar (valid and invalid queries)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Use product categories &amp; brand filters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Sorting products (price low to high, high to low)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ext Placeholder 14">
            <a:extLst>
              <a:ext uri="{FF2B5EF4-FFF2-40B4-BE49-F238E27FC236}">
                <a16:creationId xmlns:a16="http://schemas.microsoft.com/office/drawing/2014/main" id="{4708B2D2-A1BE-19D6-B439-D86122AE55C5}"/>
              </a:ext>
            </a:extLst>
          </p:cNvPr>
          <p:cNvSpPr txBox="1">
            <a:spLocks/>
          </p:cNvSpPr>
          <p:nvPr/>
        </p:nvSpPr>
        <p:spPr>
          <a:xfrm>
            <a:off x="8366502" y="2619564"/>
            <a:ext cx="3177154" cy="3512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3. Cart &amp; Checkout</a:t>
            </a:r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9216E4EB-114F-3E1B-2978-88B501014CBB}"/>
              </a:ext>
            </a:extLst>
          </p:cNvPr>
          <p:cNvSpPr txBox="1">
            <a:spLocks/>
          </p:cNvSpPr>
          <p:nvPr/>
        </p:nvSpPr>
        <p:spPr>
          <a:xfrm>
            <a:off x="8113363" y="3012866"/>
            <a:ext cx="3394129" cy="2791249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sz="1600" dirty="0"/>
              <a:t>Add/remove products from the cart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Increase/decrease product quantity in the cart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Proceed to checkout (with and without login)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Apply discount coupons (if available)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Payment process simulation</a:t>
            </a:r>
          </a:p>
        </p:txBody>
      </p:sp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49774-FEBE-8D76-FC7B-3CE02AF59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654927" cy="1316494"/>
          </a:xfrm>
        </p:spPr>
        <p:txBody>
          <a:bodyPr/>
          <a:lstStyle/>
          <a:p>
            <a:r>
              <a:rPr lang="en-US" dirty="0"/>
              <a:t>The main manual testing points 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67937-7E59-411C-FE82-3DB3D59A4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2889" y="2424435"/>
            <a:ext cx="2722880" cy="351284"/>
          </a:xfrm>
        </p:spPr>
        <p:txBody>
          <a:bodyPr/>
          <a:lstStyle/>
          <a:p>
            <a:r>
              <a:rPr lang="en-US" dirty="0"/>
              <a:t>4. User Profile &amp; Orders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B14AC3-65EF-994D-CFE0-5356D14B392F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162888" y="2960877"/>
            <a:ext cx="3192135" cy="2727001"/>
          </a:xfrm>
        </p:spPr>
        <p:txBody>
          <a:bodyPr/>
          <a:lstStyle/>
          <a:p>
            <a:r>
              <a:rPr lang="en-US" dirty="0"/>
              <a:t>Update personal details (name, email, password)</a:t>
            </a:r>
          </a:p>
          <a:p>
            <a:r>
              <a:rPr lang="en-US" dirty="0"/>
              <a:t>View order history</a:t>
            </a:r>
          </a:p>
          <a:p>
            <a:r>
              <a:rPr lang="en-US" dirty="0"/>
              <a:t>Cancel an order</a:t>
            </a:r>
          </a:p>
          <a:p>
            <a:r>
              <a:rPr lang="en-US" dirty="0"/>
              <a:t>Download invoice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9EF715-AB02-13FA-B19A-8A4DB1F1095B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744721" y="2456132"/>
            <a:ext cx="5516880" cy="351284"/>
          </a:xfrm>
        </p:spPr>
        <p:txBody>
          <a:bodyPr/>
          <a:lstStyle/>
          <a:p>
            <a:r>
              <a:rPr lang="en-US" dirty="0"/>
              <a:t>5. Contact Form &amp; Newsletter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E62A42-19C6-1B18-4922-39D1E999B84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754881" y="2922832"/>
            <a:ext cx="4203139" cy="3031489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Submit a message using the contact form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Subscribe/unsubscribe to the </a:t>
            </a:r>
            <a:r>
              <a:rPr lang="en-US" dirty="0" err="1"/>
              <a:t>newslette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FE3AA-102A-99D0-26BF-22353796E16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23834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{C237BC80-21D1-4479-AF3E-39C8F4FF4929}tf67328976_win32</Template>
  <TotalTime>93</TotalTime>
  <Words>942</Words>
  <Application>Microsoft Office PowerPoint</Application>
  <PresentationFormat>Widescreen</PresentationFormat>
  <Paragraphs>178</Paragraphs>
  <Slides>20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Tenorite</vt:lpstr>
      <vt:lpstr>Custom</vt:lpstr>
      <vt:lpstr>Graduation project</vt:lpstr>
      <vt:lpstr>AGENDA</vt:lpstr>
      <vt:lpstr>Project overview </vt:lpstr>
      <vt:lpstr>The tested website:</vt:lpstr>
      <vt:lpstr>What is the site features :</vt:lpstr>
      <vt:lpstr>PowerPoint Presentation</vt:lpstr>
      <vt:lpstr>Manual testing</vt:lpstr>
      <vt:lpstr>The main manual testing points : </vt:lpstr>
      <vt:lpstr>The main manual testing points :</vt:lpstr>
      <vt:lpstr>Automation testing</vt:lpstr>
      <vt:lpstr>The main automation testing points : </vt:lpstr>
      <vt:lpstr>Positive and negative scenarios : </vt:lpstr>
      <vt:lpstr>Test Suite Files Summary</vt:lpstr>
      <vt:lpstr>Api TESTING </vt:lpstr>
      <vt:lpstr>What is the API :</vt:lpstr>
      <vt:lpstr>PowerPoint Presentation</vt:lpstr>
      <vt:lpstr>Challenges faces :</vt:lpstr>
      <vt:lpstr>Future Recommendations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Shahd Wael Hassan</dc:creator>
  <cp:lastModifiedBy>Shahd Wael Hassan</cp:lastModifiedBy>
  <cp:revision>6</cp:revision>
  <dcterms:created xsi:type="dcterms:W3CDTF">2025-05-09T22:03:35Z</dcterms:created>
  <dcterms:modified xsi:type="dcterms:W3CDTF">2025-05-12T14:29:07Z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