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0cf5d8b3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0cf5d8b3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0c80aab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0c80aab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0c80aab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0c80aab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0c80aab5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0c80aab5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0c80aab5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0c80aab5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0c80aab5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0c80aab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0c80aab5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0c80aab5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0c80aab5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0c80aab5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0c80aab5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0c80aab5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0c3801c1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0c3801c1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0c3801c1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0c3801c1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0c3801c1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0c3801c1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0c3801c1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0c3801c1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0c80aab5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0c80aab5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0c3801c1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0c3801c1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0c80aab5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0c80aab5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0c80aab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0c80aab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0c3801c1c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0c3801c1c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tutorialspoint.com/digital_communication/digital_communication_quadrature_phase_shift_keying.htm"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240813" y="492325"/>
            <a:ext cx="6582900" cy="1491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1</a:t>
            </a:r>
            <a:endParaRPr>
              <a:solidFill>
                <a:srgbClr val="FFFFFF"/>
              </a:solidFill>
              <a:latin typeface="Verdana"/>
              <a:ea typeface="Verdana"/>
              <a:cs typeface="Verdana"/>
              <a:sym typeface="Verdana"/>
            </a:endParaRPr>
          </a:p>
        </p:txBody>
      </p:sp>
      <p:sp>
        <p:nvSpPr>
          <p:cNvPr id="56" name="Google Shape;56;p13"/>
          <p:cNvSpPr txBox="1"/>
          <p:nvPr/>
        </p:nvSpPr>
        <p:spPr>
          <a:xfrm>
            <a:off x="1240800" y="710553"/>
            <a:ext cx="6662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Verdana"/>
                <a:ea typeface="Verdana"/>
                <a:cs typeface="Verdana"/>
                <a:sym typeface="Verdana"/>
              </a:rPr>
              <a:t>Quadrature</a:t>
            </a:r>
            <a:r>
              <a:rPr b="1" lang="en" sz="2800">
                <a:solidFill>
                  <a:schemeClr val="lt1"/>
                </a:solidFill>
                <a:latin typeface="Verdana"/>
                <a:ea typeface="Verdana"/>
                <a:cs typeface="Verdana"/>
                <a:sym typeface="Verdana"/>
              </a:rPr>
              <a:t> Phase Shift Keying (QPSK)</a:t>
            </a:r>
            <a:endParaRPr b="1" sz="2800">
              <a:solidFill>
                <a:srgbClr val="FFFFFF"/>
              </a:solidFill>
              <a:latin typeface="Verdana"/>
              <a:ea typeface="Verdana"/>
              <a:cs typeface="Verdana"/>
              <a:sym typeface="Verdana"/>
            </a:endParaRPr>
          </a:p>
        </p:txBody>
      </p:sp>
      <p:sp>
        <p:nvSpPr>
          <p:cNvPr id="57" name="Google Shape;57;p13"/>
          <p:cNvSpPr txBox="1"/>
          <p:nvPr/>
        </p:nvSpPr>
        <p:spPr>
          <a:xfrm>
            <a:off x="2686825" y="2335651"/>
            <a:ext cx="4416000" cy="1227600"/>
          </a:xfrm>
          <a:prstGeom prst="rect">
            <a:avLst/>
          </a:prstGeom>
          <a:noFill/>
          <a:ln>
            <a:noFill/>
          </a:ln>
        </p:spPr>
        <p:txBody>
          <a:bodyPr anchorCtr="0" anchor="t" bIns="91425" lIns="91425" spcFirstLastPara="1" rIns="91425" wrap="square" tIns="91425">
            <a:spAutoFit/>
          </a:bodyPr>
          <a:lstStyle/>
          <a:p>
            <a:pPr indent="457200" lvl="0" marL="457200" rtl="0" algn="just">
              <a:lnSpc>
                <a:spcPct val="115000"/>
              </a:lnSpc>
              <a:spcBef>
                <a:spcPts val="0"/>
              </a:spcBef>
              <a:spcAft>
                <a:spcPts val="0"/>
              </a:spcAft>
              <a:buNone/>
            </a:pPr>
            <a:r>
              <a:rPr b="1" i="1" lang="en" sz="1300">
                <a:latin typeface="Verdana"/>
                <a:ea typeface="Verdana"/>
                <a:cs typeface="Verdana"/>
                <a:sym typeface="Verdana"/>
              </a:rPr>
              <a:t>     Prepared By:</a:t>
            </a:r>
            <a:r>
              <a:rPr lang="en" sz="1300">
                <a:latin typeface="Verdana"/>
                <a:ea typeface="Verdana"/>
                <a:cs typeface="Verdana"/>
                <a:sym typeface="Verdana"/>
              </a:rPr>
              <a:t> </a:t>
            </a:r>
            <a:r>
              <a:rPr b="1" lang="en" sz="1300">
                <a:latin typeface="Verdana"/>
                <a:ea typeface="Verdana"/>
                <a:cs typeface="Verdana"/>
                <a:sym typeface="Verdana"/>
              </a:rPr>
              <a:t>  </a:t>
            </a:r>
            <a:endParaRPr b="1" sz="1300">
              <a:latin typeface="Verdana"/>
              <a:ea typeface="Verdana"/>
              <a:cs typeface="Verdana"/>
              <a:sym typeface="Verdana"/>
            </a:endParaRPr>
          </a:p>
          <a:p>
            <a:pPr indent="0" lvl="0" marL="0" rtl="0" algn="just">
              <a:lnSpc>
                <a:spcPct val="115000"/>
              </a:lnSpc>
              <a:spcBef>
                <a:spcPts val="0"/>
              </a:spcBef>
              <a:spcAft>
                <a:spcPts val="0"/>
              </a:spcAft>
              <a:buNone/>
            </a:pPr>
            <a:r>
              <a:rPr b="1" lang="en" sz="1600">
                <a:latin typeface="Verdana"/>
                <a:ea typeface="Verdana"/>
                <a:cs typeface="Verdana"/>
                <a:sym typeface="Verdana"/>
              </a:rPr>
              <a:t>Shehab Bahaa             201700313	</a:t>
            </a:r>
            <a:endParaRPr b="1" sz="1600">
              <a:latin typeface="Verdana"/>
              <a:ea typeface="Verdana"/>
              <a:cs typeface="Verdana"/>
              <a:sym typeface="Verdana"/>
            </a:endParaRPr>
          </a:p>
          <a:p>
            <a:pPr indent="0" lvl="0" marL="0" rtl="0" algn="just">
              <a:lnSpc>
                <a:spcPct val="115000"/>
              </a:lnSpc>
              <a:spcBef>
                <a:spcPts val="0"/>
              </a:spcBef>
              <a:spcAft>
                <a:spcPts val="0"/>
              </a:spcAft>
              <a:buNone/>
            </a:pPr>
            <a:r>
              <a:rPr b="1" lang="en" sz="1600">
                <a:latin typeface="Verdana"/>
                <a:ea typeface="Verdana"/>
                <a:cs typeface="Verdana"/>
                <a:sym typeface="Verdana"/>
              </a:rPr>
              <a:t>Ahmed Hashem	    	   201700988</a:t>
            </a:r>
            <a:endParaRPr b="1" sz="1600">
              <a:latin typeface="Verdana"/>
              <a:ea typeface="Verdana"/>
              <a:cs typeface="Verdana"/>
              <a:sym typeface="Verdana"/>
            </a:endParaRPr>
          </a:p>
          <a:p>
            <a:pPr indent="0" lvl="0" marL="0" rtl="0" algn="just">
              <a:lnSpc>
                <a:spcPct val="115000"/>
              </a:lnSpc>
              <a:spcBef>
                <a:spcPts val="0"/>
              </a:spcBef>
              <a:spcAft>
                <a:spcPts val="0"/>
              </a:spcAft>
              <a:buNone/>
            </a:pPr>
            <a:r>
              <a:rPr b="1" lang="en" sz="1600">
                <a:latin typeface="Verdana"/>
                <a:ea typeface="Verdana"/>
                <a:cs typeface="Verdana"/>
                <a:sym typeface="Verdana"/>
              </a:rPr>
              <a:t>Mohamed Roshdy	   </a:t>
            </a:r>
            <a:r>
              <a:rPr b="1" lang="en" sz="1600">
                <a:latin typeface="Verdana"/>
                <a:ea typeface="Verdana"/>
                <a:cs typeface="Verdana"/>
                <a:sym typeface="Verdana"/>
              </a:rPr>
              <a:t>201701098</a:t>
            </a:r>
            <a:endParaRPr b="1" sz="1600">
              <a:latin typeface="Verdana"/>
              <a:ea typeface="Verdana"/>
              <a:cs typeface="Verdana"/>
              <a:sym typeface="Verdana"/>
            </a:endParaRPr>
          </a:p>
        </p:txBody>
      </p:sp>
      <p:sp>
        <p:nvSpPr>
          <p:cNvPr id="58" name="Google Shape;58;p13"/>
          <p:cNvSpPr txBox="1"/>
          <p:nvPr/>
        </p:nvSpPr>
        <p:spPr>
          <a:xfrm>
            <a:off x="3359053" y="3563256"/>
            <a:ext cx="4881000" cy="3849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b="1" i="1" lang="en" sz="1300">
                <a:solidFill>
                  <a:schemeClr val="dk1"/>
                </a:solidFill>
                <a:latin typeface="Verdana"/>
                <a:ea typeface="Verdana"/>
                <a:cs typeface="Verdana"/>
                <a:sym typeface="Verdana"/>
              </a:rPr>
              <a:t>Supervised By:	</a:t>
            </a:r>
            <a:endParaRPr b="1" sz="1300">
              <a:solidFill>
                <a:schemeClr val="dk1"/>
              </a:solidFill>
              <a:latin typeface="Verdana"/>
              <a:ea typeface="Verdana"/>
              <a:cs typeface="Verdana"/>
              <a:sym typeface="Verdana"/>
            </a:endParaRPr>
          </a:p>
        </p:txBody>
      </p:sp>
      <p:cxnSp>
        <p:nvCxnSpPr>
          <p:cNvPr id="59" name="Google Shape;59;p13"/>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60" name="Google Shape;60;p13"/>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a:t>
            </a:r>
            <a:r>
              <a:rPr i="1" lang="en" sz="1000">
                <a:latin typeface="Verdana"/>
                <a:ea typeface="Verdana"/>
                <a:cs typeface="Verdana"/>
                <a:sym typeface="Verdana"/>
              </a:rPr>
              <a:t> - Spring 2021</a:t>
            </a:r>
            <a:endParaRPr i="1" sz="1000">
              <a:latin typeface="Verdana"/>
              <a:ea typeface="Verdana"/>
              <a:cs typeface="Verdana"/>
              <a:sym typeface="Verdana"/>
            </a:endParaRPr>
          </a:p>
        </p:txBody>
      </p:sp>
      <p:sp>
        <p:nvSpPr>
          <p:cNvPr id="61" name="Google Shape;61;p13"/>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pic>
        <p:nvPicPr>
          <p:cNvPr id="62" name="Google Shape;62;p13"/>
          <p:cNvPicPr preferRelativeResize="0"/>
          <p:nvPr/>
        </p:nvPicPr>
        <p:blipFill rotWithShape="1">
          <a:blip r:embed="rId3">
            <a:alphaModFix/>
          </a:blip>
          <a:srcRect b="13138" l="0" r="58967" t="37670"/>
          <a:stretch/>
        </p:blipFill>
        <p:spPr>
          <a:xfrm>
            <a:off x="6779700" y="4661825"/>
            <a:ext cx="1945675" cy="350400"/>
          </a:xfrm>
          <a:prstGeom prst="rect">
            <a:avLst/>
          </a:prstGeom>
          <a:noFill/>
          <a:ln>
            <a:noFill/>
          </a:ln>
        </p:spPr>
      </p:pic>
      <p:sp>
        <p:nvSpPr>
          <p:cNvPr id="63" name="Google Shape;63;p13"/>
          <p:cNvSpPr txBox="1"/>
          <p:nvPr/>
        </p:nvSpPr>
        <p:spPr>
          <a:xfrm>
            <a:off x="2213675" y="3801032"/>
            <a:ext cx="4881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600">
                <a:solidFill>
                  <a:schemeClr val="dk1"/>
                </a:solidFill>
                <a:latin typeface="Verdana"/>
                <a:ea typeface="Verdana"/>
                <a:cs typeface="Verdana"/>
                <a:sym typeface="Verdana"/>
              </a:rPr>
              <a:t>Dr. Ahmed Eltrass</a:t>
            </a:r>
            <a:endParaRPr b="1" sz="1600">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cxnSp>
        <p:nvCxnSpPr>
          <p:cNvPr id="167" name="Google Shape;167;p22"/>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168" name="Google Shape;168;p22"/>
          <p:cNvSpPr txBox="1"/>
          <p:nvPr/>
        </p:nvSpPr>
        <p:spPr>
          <a:xfrm>
            <a:off x="2439500" y="1836400"/>
            <a:ext cx="4151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073763"/>
                </a:solidFill>
              </a:rPr>
              <a:t>MATLAB Simulation</a:t>
            </a:r>
            <a:endParaRPr b="1" sz="3000">
              <a:solidFill>
                <a:srgbClr val="073763"/>
              </a:solidFill>
            </a:endParaRPr>
          </a:p>
        </p:txBody>
      </p:sp>
      <p:pic>
        <p:nvPicPr>
          <p:cNvPr id="169" name="Google Shape;169;p22"/>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170" name="Google Shape;170;p22"/>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171" name="Google Shape;171;p22"/>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177" name="Google Shape;177;p23"/>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8</a:t>
            </a:r>
            <a:endParaRPr>
              <a:solidFill>
                <a:srgbClr val="FFFFFF"/>
              </a:solidFill>
              <a:latin typeface="Verdana"/>
              <a:ea typeface="Verdana"/>
              <a:cs typeface="Verdana"/>
              <a:sym typeface="Verdana"/>
            </a:endParaRPr>
          </a:p>
        </p:txBody>
      </p:sp>
      <p:cxnSp>
        <p:nvCxnSpPr>
          <p:cNvPr id="178" name="Google Shape;178;p23"/>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179" name="Google Shape;179;p23"/>
          <p:cNvSpPr txBox="1"/>
          <p:nvPr/>
        </p:nvSpPr>
        <p:spPr>
          <a:xfrm>
            <a:off x="781025" y="190475"/>
            <a:ext cx="6860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2400">
                <a:solidFill>
                  <a:srgbClr val="073763"/>
                </a:solidFill>
              </a:rPr>
              <a:t>Constellation Diagram before channel</a:t>
            </a:r>
            <a:endParaRPr b="1" sz="2400">
              <a:solidFill>
                <a:srgbClr val="073763"/>
              </a:solidFill>
            </a:endParaRPr>
          </a:p>
        </p:txBody>
      </p:sp>
      <p:pic>
        <p:nvPicPr>
          <p:cNvPr id="180" name="Google Shape;180;p23"/>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181" name="Google Shape;181;p23"/>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182" name="Google Shape;182;p23"/>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pic>
        <p:nvPicPr>
          <p:cNvPr id="183" name="Google Shape;183;p23"/>
          <p:cNvPicPr preferRelativeResize="0"/>
          <p:nvPr/>
        </p:nvPicPr>
        <p:blipFill>
          <a:blip r:embed="rId4">
            <a:alphaModFix/>
          </a:blip>
          <a:stretch>
            <a:fillRect/>
          </a:stretch>
        </p:blipFill>
        <p:spPr>
          <a:xfrm>
            <a:off x="1865875" y="816150"/>
            <a:ext cx="4806306" cy="360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189" name="Google Shape;189;p24"/>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4</a:t>
            </a:r>
            <a:endParaRPr>
              <a:solidFill>
                <a:srgbClr val="FFFFFF"/>
              </a:solidFill>
              <a:latin typeface="Verdana"/>
              <a:ea typeface="Verdana"/>
              <a:cs typeface="Verdana"/>
              <a:sym typeface="Verdana"/>
            </a:endParaRPr>
          </a:p>
        </p:txBody>
      </p:sp>
      <p:cxnSp>
        <p:nvCxnSpPr>
          <p:cNvPr id="190" name="Google Shape;190;p24"/>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191" name="Google Shape;191;p24"/>
          <p:cNvSpPr txBox="1"/>
          <p:nvPr/>
        </p:nvSpPr>
        <p:spPr>
          <a:xfrm>
            <a:off x="781025" y="190475"/>
            <a:ext cx="6860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2400">
                <a:solidFill>
                  <a:srgbClr val="073763"/>
                </a:solidFill>
              </a:rPr>
              <a:t>Constellation with awgn noise, SNR=10</a:t>
            </a:r>
            <a:endParaRPr b="1" sz="2400">
              <a:solidFill>
                <a:srgbClr val="073763"/>
              </a:solidFill>
            </a:endParaRPr>
          </a:p>
        </p:txBody>
      </p:sp>
      <p:pic>
        <p:nvPicPr>
          <p:cNvPr id="192" name="Google Shape;192;p24"/>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193" name="Google Shape;193;p24"/>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194" name="Google Shape;194;p24"/>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pic>
        <p:nvPicPr>
          <p:cNvPr id="195" name="Google Shape;195;p24"/>
          <p:cNvPicPr preferRelativeResize="0"/>
          <p:nvPr/>
        </p:nvPicPr>
        <p:blipFill>
          <a:blip r:embed="rId4">
            <a:alphaModFix/>
          </a:blip>
          <a:stretch>
            <a:fillRect/>
          </a:stretch>
        </p:blipFill>
        <p:spPr>
          <a:xfrm>
            <a:off x="1774725" y="770250"/>
            <a:ext cx="4779838" cy="360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201" name="Google Shape;201;p25"/>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9</a:t>
            </a:r>
            <a:endParaRPr>
              <a:solidFill>
                <a:srgbClr val="FFFFFF"/>
              </a:solidFill>
              <a:latin typeface="Verdana"/>
              <a:ea typeface="Verdana"/>
              <a:cs typeface="Verdana"/>
              <a:sym typeface="Verdana"/>
            </a:endParaRPr>
          </a:p>
        </p:txBody>
      </p:sp>
      <p:cxnSp>
        <p:nvCxnSpPr>
          <p:cNvPr id="202" name="Google Shape;202;p25"/>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203" name="Google Shape;203;p25"/>
          <p:cNvSpPr txBox="1"/>
          <p:nvPr/>
        </p:nvSpPr>
        <p:spPr>
          <a:xfrm>
            <a:off x="781025" y="190475"/>
            <a:ext cx="7808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2400">
                <a:solidFill>
                  <a:srgbClr val="073763"/>
                </a:solidFill>
              </a:rPr>
              <a:t>BER vs SNR curve with only noise in the channel</a:t>
            </a:r>
            <a:endParaRPr b="1" sz="2400">
              <a:solidFill>
                <a:srgbClr val="073763"/>
              </a:solidFill>
            </a:endParaRPr>
          </a:p>
        </p:txBody>
      </p:sp>
      <p:pic>
        <p:nvPicPr>
          <p:cNvPr id="204" name="Google Shape;204;p25"/>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205" name="Google Shape;205;p25"/>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206" name="Google Shape;206;p25"/>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pic>
        <p:nvPicPr>
          <p:cNvPr id="207" name="Google Shape;207;p25"/>
          <p:cNvPicPr preferRelativeResize="0"/>
          <p:nvPr/>
        </p:nvPicPr>
        <p:blipFill>
          <a:blip r:embed="rId4">
            <a:alphaModFix/>
          </a:blip>
          <a:stretch>
            <a:fillRect/>
          </a:stretch>
        </p:blipFill>
        <p:spPr>
          <a:xfrm>
            <a:off x="1932262" y="896975"/>
            <a:ext cx="4558214" cy="360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213" name="Google Shape;213;p26"/>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10</a:t>
            </a:r>
            <a:endParaRPr>
              <a:solidFill>
                <a:srgbClr val="FFFFFF"/>
              </a:solidFill>
              <a:latin typeface="Verdana"/>
              <a:ea typeface="Verdana"/>
              <a:cs typeface="Verdana"/>
              <a:sym typeface="Verdana"/>
            </a:endParaRPr>
          </a:p>
        </p:txBody>
      </p:sp>
      <p:cxnSp>
        <p:nvCxnSpPr>
          <p:cNvPr id="214" name="Google Shape;214;p26"/>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215" name="Google Shape;215;p26"/>
          <p:cNvSpPr txBox="1"/>
          <p:nvPr/>
        </p:nvSpPr>
        <p:spPr>
          <a:xfrm>
            <a:off x="781025" y="190475"/>
            <a:ext cx="7808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2400">
                <a:solidFill>
                  <a:srgbClr val="073763"/>
                </a:solidFill>
              </a:rPr>
              <a:t>Constellation Diagram for Rayleigh Fading Channel</a:t>
            </a:r>
            <a:endParaRPr b="1" sz="2400">
              <a:solidFill>
                <a:srgbClr val="073763"/>
              </a:solidFill>
            </a:endParaRPr>
          </a:p>
        </p:txBody>
      </p:sp>
      <p:pic>
        <p:nvPicPr>
          <p:cNvPr id="216" name="Google Shape;216;p26"/>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217" name="Google Shape;217;p26"/>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218" name="Google Shape;218;p26"/>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pic>
        <p:nvPicPr>
          <p:cNvPr id="219" name="Google Shape;219;p26"/>
          <p:cNvPicPr preferRelativeResize="0"/>
          <p:nvPr/>
        </p:nvPicPr>
        <p:blipFill>
          <a:blip r:embed="rId4">
            <a:alphaModFix/>
          </a:blip>
          <a:stretch>
            <a:fillRect/>
          </a:stretch>
        </p:blipFill>
        <p:spPr>
          <a:xfrm>
            <a:off x="2127100" y="770250"/>
            <a:ext cx="4588850" cy="376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225" name="Google Shape;225;p27"/>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11</a:t>
            </a:r>
            <a:endParaRPr>
              <a:solidFill>
                <a:srgbClr val="FFFFFF"/>
              </a:solidFill>
              <a:latin typeface="Verdana"/>
              <a:ea typeface="Verdana"/>
              <a:cs typeface="Verdana"/>
              <a:sym typeface="Verdana"/>
            </a:endParaRPr>
          </a:p>
        </p:txBody>
      </p:sp>
      <p:cxnSp>
        <p:nvCxnSpPr>
          <p:cNvPr id="226" name="Google Shape;226;p27"/>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227" name="Google Shape;227;p27"/>
          <p:cNvSpPr txBox="1"/>
          <p:nvPr/>
        </p:nvSpPr>
        <p:spPr>
          <a:xfrm>
            <a:off x="781025" y="190475"/>
            <a:ext cx="7808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2400">
                <a:solidFill>
                  <a:srgbClr val="073763"/>
                </a:solidFill>
              </a:rPr>
              <a:t>BER vs SNR curve with Rayleigh and no noise</a:t>
            </a:r>
            <a:endParaRPr b="1" sz="2400">
              <a:solidFill>
                <a:srgbClr val="073763"/>
              </a:solidFill>
            </a:endParaRPr>
          </a:p>
        </p:txBody>
      </p:sp>
      <p:pic>
        <p:nvPicPr>
          <p:cNvPr id="228" name="Google Shape;228;p27"/>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229" name="Google Shape;229;p27"/>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230" name="Google Shape;230;p27"/>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pic>
        <p:nvPicPr>
          <p:cNvPr id="231" name="Google Shape;231;p27"/>
          <p:cNvPicPr preferRelativeResize="0"/>
          <p:nvPr/>
        </p:nvPicPr>
        <p:blipFill>
          <a:blip r:embed="rId4">
            <a:alphaModFix/>
          </a:blip>
          <a:stretch>
            <a:fillRect/>
          </a:stretch>
        </p:blipFill>
        <p:spPr>
          <a:xfrm>
            <a:off x="2308700" y="770250"/>
            <a:ext cx="4280849" cy="374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237" name="Google Shape;237;p28"/>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12</a:t>
            </a:r>
            <a:endParaRPr>
              <a:solidFill>
                <a:srgbClr val="FFFFFF"/>
              </a:solidFill>
              <a:latin typeface="Verdana"/>
              <a:ea typeface="Verdana"/>
              <a:cs typeface="Verdana"/>
              <a:sym typeface="Verdana"/>
            </a:endParaRPr>
          </a:p>
        </p:txBody>
      </p:sp>
      <p:cxnSp>
        <p:nvCxnSpPr>
          <p:cNvPr id="238" name="Google Shape;238;p28"/>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239" name="Google Shape;239;p28"/>
          <p:cNvSpPr txBox="1"/>
          <p:nvPr/>
        </p:nvSpPr>
        <p:spPr>
          <a:xfrm>
            <a:off x="781025" y="190475"/>
            <a:ext cx="7808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2400">
                <a:solidFill>
                  <a:srgbClr val="073763"/>
                </a:solidFill>
              </a:rPr>
              <a:t>Constellation Diagram for Rayleigh Fading Channel</a:t>
            </a:r>
            <a:endParaRPr b="1" sz="2400">
              <a:solidFill>
                <a:srgbClr val="073763"/>
              </a:solidFill>
            </a:endParaRPr>
          </a:p>
        </p:txBody>
      </p:sp>
      <p:pic>
        <p:nvPicPr>
          <p:cNvPr id="240" name="Google Shape;240;p28"/>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241" name="Google Shape;241;p28"/>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242" name="Google Shape;242;p28"/>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pic>
        <p:nvPicPr>
          <p:cNvPr id="243" name="Google Shape;243;p28"/>
          <p:cNvPicPr preferRelativeResize="0"/>
          <p:nvPr/>
        </p:nvPicPr>
        <p:blipFill>
          <a:blip r:embed="rId4">
            <a:alphaModFix/>
          </a:blip>
          <a:stretch>
            <a:fillRect/>
          </a:stretch>
        </p:blipFill>
        <p:spPr>
          <a:xfrm>
            <a:off x="2026125" y="744575"/>
            <a:ext cx="4998451" cy="3903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249" name="Google Shape;249;p29"/>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13</a:t>
            </a:r>
            <a:endParaRPr>
              <a:solidFill>
                <a:srgbClr val="FFFFFF"/>
              </a:solidFill>
              <a:latin typeface="Verdana"/>
              <a:ea typeface="Verdana"/>
              <a:cs typeface="Verdana"/>
              <a:sym typeface="Verdana"/>
            </a:endParaRPr>
          </a:p>
        </p:txBody>
      </p:sp>
      <p:cxnSp>
        <p:nvCxnSpPr>
          <p:cNvPr id="250" name="Google Shape;250;p29"/>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251" name="Google Shape;251;p29"/>
          <p:cNvSpPr txBox="1"/>
          <p:nvPr/>
        </p:nvSpPr>
        <p:spPr>
          <a:xfrm>
            <a:off x="781025" y="190475"/>
            <a:ext cx="7808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2400">
                <a:solidFill>
                  <a:srgbClr val="073763"/>
                </a:solidFill>
              </a:rPr>
              <a:t>BER vs SNR curve with only noise in the channel</a:t>
            </a:r>
            <a:endParaRPr b="1" sz="2400">
              <a:solidFill>
                <a:srgbClr val="073763"/>
              </a:solidFill>
            </a:endParaRPr>
          </a:p>
        </p:txBody>
      </p:sp>
      <p:pic>
        <p:nvPicPr>
          <p:cNvPr id="252" name="Google Shape;252;p29"/>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253" name="Google Shape;253;p29"/>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254" name="Google Shape;254;p29"/>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pic>
        <p:nvPicPr>
          <p:cNvPr id="255" name="Google Shape;255;p29"/>
          <p:cNvPicPr preferRelativeResize="0"/>
          <p:nvPr/>
        </p:nvPicPr>
        <p:blipFill>
          <a:blip r:embed="rId4">
            <a:alphaModFix/>
          </a:blip>
          <a:stretch>
            <a:fillRect/>
          </a:stretch>
        </p:blipFill>
        <p:spPr>
          <a:xfrm>
            <a:off x="2192925" y="895575"/>
            <a:ext cx="4758161" cy="360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261" name="Google Shape;261;p30"/>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14</a:t>
            </a:r>
            <a:endParaRPr>
              <a:solidFill>
                <a:srgbClr val="FFFFFF"/>
              </a:solidFill>
              <a:latin typeface="Verdana"/>
              <a:ea typeface="Verdana"/>
              <a:cs typeface="Verdana"/>
              <a:sym typeface="Verdana"/>
            </a:endParaRPr>
          </a:p>
        </p:txBody>
      </p:sp>
      <p:cxnSp>
        <p:nvCxnSpPr>
          <p:cNvPr id="262" name="Google Shape;262;p30"/>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263" name="Google Shape;263;p30"/>
          <p:cNvSpPr txBox="1"/>
          <p:nvPr/>
        </p:nvSpPr>
        <p:spPr>
          <a:xfrm>
            <a:off x="781025" y="190475"/>
            <a:ext cx="333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73763"/>
                </a:solidFill>
              </a:rPr>
              <a:t>References</a:t>
            </a:r>
            <a:endParaRPr b="1" sz="2400">
              <a:solidFill>
                <a:srgbClr val="073763"/>
              </a:solidFill>
            </a:endParaRPr>
          </a:p>
        </p:txBody>
      </p:sp>
      <p:sp>
        <p:nvSpPr>
          <p:cNvPr id="264" name="Google Shape;264;p30"/>
          <p:cNvSpPr txBox="1"/>
          <p:nvPr/>
        </p:nvSpPr>
        <p:spPr>
          <a:xfrm>
            <a:off x="596125" y="1041800"/>
            <a:ext cx="78396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rgbClr val="FFFFFF"/>
                </a:highlight>
                <a:latin typeface="Verdana"/>
                <a:ea typeface="Verdana"/>
                <a:cs typeface="Verdana"/>
                <a:sym typeface="Verdana"/>
              </a:rPr>
              <a:t>[1] </a:t>
            </a:r>
            <a:r>
              <a:rPr lang="en" sz="1300">
                <a:solidFill>
                  <a:srgbClr val="333333"/>
                </a:solidFill>
                <a:latin typeface="Verdana"/>
                <a:ea typeface="Verdana"/>
                <a:cs typeface="Verdana"/>
                <a:sym typeface="Verdana"/>
              </a:rPr>
              <a:t>Quadrature Phase Shift Keying </a:t>
            </a:r>
            <a:r>
              <a:rPr lang="en" sz="1300">
                <a:solidFill>
                  <a:srgbClr val="00799E"/>
                </a:solidFill>
                <a:uFill>
                  <a:noFill/>
                </a:uFill>
                <a:latin typeface="Verdana"/>
                <a:ea typeface="Verdana"/>
                <a:cs typeface="Verdana"/>
                <a:sym typeface="Verdana"/>
                <a:hlinkClick r:id="rId3">
                  <a:extLst>
                    <a:ext uri="{A12FA001-AC4F-418D-AE19-62706E023703}">
                      <ahyp:hlinkClr val="tx"/>
                    </a:ext>
                  </a:extLst>
                </a:hlinkClick>
              </a:rPr>
              <a:t>https://www.tutorialspoint.com/digital_communication/digital_communication_quadrature_phase_shift_keying.htm</a:t>
            </a:r>
            <a:endParaRPr sz="1300">
              <a:solidFill>
                <a:srgbClr val="00799E"/>
              </a:solidFill>
              <a:latin typeface="Verdana"/>
              <a:ea typeface="Verdana"/>
              <a:cs typeface="Verdana"/>
              <a:sym typeface="Verdana"/>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32323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solidFill>
                <a:srgbClr val="32323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solidFill>
                <a:srgbClr val="323232"/>
              </a:solidFill>
              <a:highlight>
                <a:srgbClr val="FFFFFF"/>
              </a:highlight>
              <a:latin typeface="Verdana"/>
              <a:ea typeface="Verdana"/>
              <a:cs typeface="Verdana"/>
              <a:sym typeface="Verdana"/>
            </a:endParaRPr>
          </a:p>
        </p:txBody>
      </p:sp>
      <p:pic>
        <p:nvPicPr>
          <p:cNvPr id="265" name="Google Shape;265;p30"/>
          <p:cNvPicPr preferRelativeResize="0"/>
          <p:nvPr/>
        </p:nvPicPr>
        <p:blipFill rotWithShape="1">
          <a:blip r:embed="rId4">
            <a:alphaModFix/>
          </a:blip>
          <a:srcRect b="13138" l="0" r="58967" t="37670"/>
          <a:stretch/>
        </p:blipFill>
        <p:spPr>
          <a:xfrm>
            <a:off x="6517850" y="4649576"/>
            <a:ext cx="2172250" cy="391200"/>
          </a:xfrm>
          <a:prstGeom prst="rect">
            <a:avLst/>
          </a:prstGeom>
          <a:noFill/>
          <a:ln>
            <a:noFill/>
          </a:ln>
        </p:spPr>
      </p:pic>
      <p:sp>
        <p:nvSpPr>
          <p:cNvPr id="266" name="Google Shape;266;p30"/>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267" name="Google Shape;267;p30"/>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69" name="Google Shape;69;p14"/>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1</a:t>
            </a:r>
            <a:endParaRPr>
              <a:solidFill>
                <a:srgbClr val="FFFFFF"/>
              </a:solidFill>
              <a:latin typeface="Verdana"/>
              <a:ea typeface="Verdana"/>
              <a:cs typeface="Verdana"/>
              <a:sym typeface="Verdana"/>
            </a:endParaRPr>
          </a:p>
        </p:txBody>
      </p:sp>
      <p:cxnSp>
        <p:nvCxnSpPr>
          <p:cNvPr id="70" name="Google Shape;70;p14"/>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71" name="Google Shape;71;p14"/>
          <p:cNvSpPr txBox="1"/>
          <p:nvPr/>
        </p:nvSpPr>
        <p:spPr>
          <a:xfrm>
            <a:off x="781025" y="190475"/>
            <a:ext cx="497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73763"/>
                </a:solidFill>
              </a:rPr>
              <a:t>Introduction</a:t>
            </a:r>
            <a:endParaRPr b="1" sz="2400">
              <a:solidFill>
                <a:srgbClr val="073763"/>
              </a:solidFill>
            </a:endParaRPr>
          </a:p>
        </p:txBody>
      </p:sp>
      <p:pic>
        <p:nvPicPr>
          <p:cNvPr id="72" name="Google Shape;72;p14"/>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73" name="Google Shape;73;p14"/>
          <p:cNvSpPr txBox="1"/>
          <p:nvPr/>
        </p:nvSpPr>
        <p:spPr>
          <a:xfrm>
            <a:off x="88575" y="1071650"/>
            <a:ext cx="4175100" cy="3070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Quadratic phase shift </a:t>
            </a:r>
            <a:r>
              <a:rPr lang="en" sz="1500">
                <a:latin typeface="Times New Roman"/>
                <a:ea typeface="Times New Roman"/>
                <a:cs typeface="Times New Roman"/>
                <a:sym typeface="Times New Roman"/>
              </a:rPr>
              <a:t>keying</a:t>
            </a:r>
            <a:r>
              <a:rPr lang="en" sz="1500">
                <a:latin typeface="Times New Roman"/>
                <a:ea typeface="Times New Roman"/>
                <a:cs typeface="Times New Roman"/>
                <a:sym typeface="Times New Roman"/>
              </a:rPr>
              <a:t> (QPSK) </a:t>
            </a:r>
            <a:r>
              <a:rPr lang="en" sz="1500">
                <a:latin typeface="Times New Roman"/>
                <a:ea typeface="Times New Roman"/>
                <a:cs typeface="Times New Roman"/>
                <a:sym typeface="Times New Roman"/>
              </a:rPr>
              <a:t>Modulation</a:t>
            </a:r>
            <a:r>
              <a:rPr lang="en" sz="1500">
                <a:latin typeface="Times New Roman"/>
                <a:ea typeface="Times New Roman"/>
                <a:cs typeface="Times New Roman"/>
                <a:sym typeface="Times New Roman"/>
              </a:rPr>
              <a:t> technique transmits </a:t>
            </a:r>
            <a:r>
              <a:rPr lang="en" sz="1500">
                <a:solidFill>
                  <a:schemeClr val="dk1"/>
                </a:solidFill>
                <a:highlight>
                  <a:srgbClr val="FFFFFF"/>
                </a:highlight>
                <a:latin typeface="Times New Roman"/>
                <a:ea typeface="Times New Roman"/>
                <a:cs typeface="Times New Roman"/>
                <a:sym typeface="Times New Roman"/>
              </a:rPr>
              <a:t> two bits per symbol. A QPSK symbol represents 00, 01, 10, or 11.</a:t>
            </a:r>
            <a:endParaRPr sz="1500">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carrier varies in terms of phase, </a:t>
            </a:r>
            <a:r>
              <a:rPr lang="en" sz="1500">
                <a:solidFill>
                  <a:schemeClr val="dk1"/>
                </a:solidFill>
                <a:highlight>
                  <a:srgbClr val="FFFFFF"/>
                </a:highlight>
                <a:latin typeface="Times New Roman"/>
                <a:ea typeface="Times New Roman"/>
                <a:cs typeface="Times New Roman"/>
                <a:sym typeface="Times New Roman"/>
              </a:rPr>
              <a:t>and it is depending on</a:t>
            </a:r>
            <a:r>
              <a:rPr lang="en" sz="1500">
                <a:solidFill>
                  <a:schemeClr val="dk1"/>
                </a:solidFill>
                <a:highlight>
                  <a:srgbClr val="FFFFFF"/>
                </a:highlight>
                <a:latin typeface="Times New Roman"/>
                <a:ea typeface="Times New Roman"/>
                <a:cs typeface="Times New Roman"/>
                <a:sym typeface="Times New Roman"/>
              </a:rPr>
              <a:t> </a:t>
            </a:r>
            <a:r>
              <a:rPr i="1" lang="en" sz="1500">
                <a:solidFill>
                  <a:schemeClr val="dk1"/>
                </a:solidFill>
                <a:highlight>
                  <a:srgbClr val="FFFFFF"/>
                </a:highlight>
                <a:latin typeface="Times New Roman"/>
                <a:ea typeface="Times New Roman"/>
                <a:cs typeface="Times New Roman"/>
                <a:sym typeface="Times New Roman"/>
              </a:rPr>
              <a:t>four</a:t>
            </a:r>
            <a:r>
              <a:rPr lang="en" sz="1500">
                <a:solidFill>
                  <a:schemeClr val="dk1"/>
                </a:solidFill>
                <a:highlight>
                  <a:srgbClr val="FFFFFF"/>
                </a:highlight>
                <a:latin typeface="Times New Roman"/>
                <a:ea typeface="Times New Roman"/>
                <a:cs typeface="Times New Roman"/>
                <a:sym typeface="Times New Roman"/>
              </a:rPr>
              <a:t> possible phase shifts, Basically we are working with 0, 90, 180, 270 in </a:t>
            </a:r>
            <a:r>
              <a:rPr lang="en" sz="1500">
                <a:solidFill>
                  <a:schemeClr val="dk1"/>
                </a:solidFill>
                <a:highlight>
                  <a:srgbClr val="FFFFFF"/>
                </a:highlight>
                <a:latin typeface="Times New Roman"/>
                <a:ea typeface="Times New Roman"/>
                <a:cs typeface="Times New Roman"/>
                <a:sym typeface="Times New Roman"/>
              </a:rPr>
              <a:t>degrees</a:t>
            </a:r>
            <a:r>
              <a:rPr lang="en" sz="1500">
                <a:solidFill>
                  <a:schemeClr val="dk1"/>
                </a:solidFill>
                <a:highlight>
                  <a:srgbClr val="FFFFFF"/>
                </a:highlight>
                <a:latin typeface="Times New Roman"/>
                <a:ea typeface="Times New Roman"/>
                <a:cs typeface="Times New Roman"/>
                <a:sym typeface="Times New Roman"/>
              </a:rPr>
              <a:t>   </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waveform of QPSK is as follows, which shows the modulated result for different instances of binary inputs [5]:</a:t>
            </a:r>
            <a:endParaRPr sz="1500">
              <a:solidFill>
                <a:schemeClr val="dk1"/>
              </a:solidFill>
              <a:highlight>
                <a:srgbClr val="FFFFFF"/>
              </a:highlight>
              <a:latin typeface="Times New Roman"/>
              <a:ea typeface="Times New Roman"/>
              <a:cs typeface="Times New Roman"/>
              <a:sym typeface="Times New Roman"/>
            </a:endParaRPr>
          </a:p>
        </p:txBody>
      </p:sp>
      <p:sp>
        <p:nvSpPr>
          <p:cNvPr id="74" name="Google Shape;74;p14"/>
          <p:cNvSpPr txBox="1"/>
          <p:nvPr/>
        </p:nvSpPr>
        <p:spPr>
          <a:xfrm>
            <a:off x="5127625" y="4065013"/>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1C1D1E"/>
                </a:solidFill>
                <a:highlight>
                  <a:srgbClr val="FFFFFF"/>
                </a:highlight>
                <a:latin typeface="Verdana"/>
                <a:ea typeface="Verdana"/>
                <a:cs typeface="Verdana"/>
                <a:sym typeface="Verdana"/>
              </a:rPr>
              <a:t>Figure (1)</a:t>
            </a:r>
            <a:endParaRPr>
              <a:latin typeface="Verdana"/>
              <a:ea typeface="Verdana"/>
              <a:cs typeface="Verdana"/>
              <a:sym typeface="Verdana"/>
            </a:endParaRPr>
          </a:p>
        </p:txBody>
      </p:sp>
      <p:pic>
        <p:nvPicPr>
          <p:cNvPr id="75" name="Google Shape;75;p14"/>
          <p:cNvPicPr preferRelativeResize="0"/>
          <p:nvPr/>
        </p:nvPicPr>
        <p:blipFill>
          <a:blip r:embed="rId4">
            <a:alphaModFix/>
          </a:blip>
          <a:stretch>
            <a:fillRect/>
          </a:stretch>
        </p:blipFill>
        <p:spPr>
          <a:xfrm>
            <a:off x="4263675" y="896975"/>
            <a:ext cx="4727924" cy="3015650"/>
          </a:xfrm>
          <a:prstGeom prst="rect">
            <a:avLst/>
          </a:prstGeom>
          <a:noFill/>
          <a:ln>
            <a:noFill/>
          </a:ln>
        </p:spPr>
      </p:pic>
      <p:sp>
        <p:nvSpPr>
          <p:cNvPr id="76" name="Google Shape;76;p14"/>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77" name="Google Shape;77;p14"/>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3" name="Google Shape;83;p15"/>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2</a:t>
            </a:r>
            <a:endParaRPr>
              <a:solidFill>
                <a:srgbClr val="FFFFFF"/>
              </a:solidFill>
              <a:latin typeface="Verdana"/>
              <a:ea typeface="Verdana"/>
              <a:cs typeface="Verdana"/>
              <a:sym typeface="Verdana"/>
            </a:endParaRPr>
          </a:p>
        </p:txBody>
      </p:sp>
      <p:cxnSp>
        <p:nvCxnSpPr>
          <p:cNvPr id="84" name="Google Shape;84;p15"/>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85" name="Google Shape;85;p15"/>
          <p:cNvSpPr txBox="1"/>
          <p:nvPr/>
        </p:nvSpPr>
        <p:spPr>
          <a:xfrm>
            <a:off x="781025" y="190475"/>
            <a:ext cx="497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73763"/>
                </a:solidFill>
              </a:rPr>
              <a:t>Applications </a:t>
            </a:r>
            <a:endParaRPr b="1" sz="2400">
              <a:solidFill>
                <a:srgbClr val="073763"/>
              </a:solidFill>
            </a:endParaRPr>
          </a:p>
        </p:txBody>
      </p:sp>
      <p:pic>
        <p:nvPicPr>
          <p:cNvPr id="86" name="Google Shape;86;p15"/>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87" name="Google Shape;87;p15"/>
          <p:cNvSpPr txBox="1"/>
          <p:nvPr/>
        </p:nvSpPr>
        <p:spPr>
          <a:xfrm>
            <a:off x="88575" y="1071650"/>
            <a:ext cx="8487900" cy="1736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Due to its performance on bandwidth efficiency and bit rate error so it is used in wireless communication asd </a:t>
            </a:r>
            <a:r>
              <a:rPr lang="en" sz="1800">
                <a:latin typeface="Times New Roman"/>
                <a:ea typeface="Times New Roman"/>
                <a:cs typeface="Times New Roman"/>
                <a:sym typeface="Times New Roman"/>
              </a:rPr>
              <a:t>satellite</a:t>
            </a:r>
            <a:r>
              <a:rPr lang="en" sz="1800">
                <a:latin typeface="Times New Roman"/>
                <a:ea typeface="Times New Roman"/>
                <a:cs typeface="Times New Roman"/>
                <a:sym typeface="Times New Roman"/>
              </a:rPr>
              <a:t> transmission.</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QPSK allow the signal to carry twice as much as the ordinary BPSK Technique.</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Video conferencing.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Cable modems.</a:t>
            </a:r>
            <a:endParaRPr sz="1800">
              <a:latin typeface="Times New Roman"/>
              <a:ea typeface="Times New Roman"/>
              <a:cs typeface="Times New Roman"/>
              <a:sym typeface="Times New Roman"/>
            </a:endParaRPr>
          </a:p>
        </p:txBody>
      </p:sp>
      <p:sp>
        <p:nvSpPr>
          <p:cNvPr id="88" name="Google Shape;88;p15"/>
          <p:cNvSpPr txBox="1"/>
          <p:nvPr/>
        </p:nvSpPr>
        <p:spPr>
          <a:xfrm>
            <a:off x="5918325" y="4061138"/>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1C1D1E"/>
                </a:solidFill>
                <a:highlight>
                  <a:srgbClr val="FFFFFF"/>
                </a:highlight>
                <a:latin typeface="Verdana"/>
                <a:ea typeface="Verdana"/>
                <a:cs typeface="Verdana"/>
                <a:sym typeface="Verdana"/>
              </a:rPr>
              <a:t>Figure (1)</a:t>
            </a:r>
            <a:endParaRPr>
              <a:latin typeface="Verdana"/>
              <a:ea typeface="Verdana"/>
              <a:cs typeface="Verdana"/>
              <a:sym typeface="Verdana"/>
            </a:endParaRPr>
          </a:p>
        </p:txBody>
      </p:sp>
      <p:sp>
        <p:nvSpPr>
          <p:cNvPr id="89" name="Google Shape;89;p15"/>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90" name="Google Shape;90;p15"/>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96" name="Google Shape;96;p16"/>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3</a:t>
            </a:r>
            <a:endParaRPr>
              <a:solidFill>
                <a:srgbClr val="FFFFFF"/>
              </a:solidFill>
              <a:latin typeface="Verdana"/>
              <a:ea typeface="Verdana"/>
              <a:cs typeface="Verdana"/>
              <a:sym typeface="Verdana"/>
            </a:endParaRPr>
          </a:p>
        </p:txBody>
      </p:sp>
      <p:cxnSp>
        <p:nvCxnSpPr>
          <p:cNvPr id="97" name="Google Shape;97;p16"/>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98" name="Google Shape;98;p16"/>
          <p:cNvSpPr txBox="1"/>
          <p:nvPr/>
        </p:nvSpPr>
        <p:spPr>
          <a:xfrm>
            <a:off x="781025" y="190475"/>
            <a:ext cx="49752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lang="en" sz="1750">
                <a:solidFill>
                  <a:schemeClr val="dk1"/>
                </a:solidFill>
              </a:rPr>
              <a:t>QPSK Modulator</a:t>
            </a:r>
            <a:endParaRPr b="1" sz="2400">
              <a:solidFill>
                <a:srgbClr val="073763"/>
              </a:solidFill>
            </a:endParaRPr>
          </a:p>
        </p:txBody>
      </p:sp>
      <p:pic>
        <p:nvPicPr>
          <p:cNvPr id="99" name="Google Shape;99;p16"/>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100" name="Google Shape;100;p16"/>
          <p:cNvSpPr txBox="1"/>
          <p:nvPr/>
        </p:nvSpPr>
        <p:spPr>
          <a:xfrm>
            <a:off x="88575" y="1071650"/>
            <a:ext cx="3000000" cy="1280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In the following diagram [5] we can find the QPSK Modulator circuit block which consists of :</a:t>
            </a:r>
            <a:endParaRPr sz="1600">
              <a:latin typeface="Times New Roman"/>
              <a:ea typeface="Times New Roman"/>
              <a:cs typeface="Times New Roman"/>
              <a:sym typeface="Times New Roman"/>
            </a:endParaRPr>
          </a:p>
        </p:txBody>
      </p:sp>
      <p:sp>
        <p:nvSpPr>
          <p:cNvPr id="101" name="Google Shape;101;p16"/>
          <p:cNvSpPr txBox="1"/>
          <p:nvPr/>
        </p:nvSpPr>
        <p:spPr>
          <a:xfrm>
            <a:off x="4716125" y="3961988"/>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1C1D1E"/>
                </a:solidFill>
                <a:highlight>
                  <a:srgbClr val="FFFFFF"/>
                </a:highlight>
                <a:latin typeface="Verdana"/>
                <a:ea typeface="Verdana"/>
                <a:cs typeface="Verdana"/>
                <a:sym typeface="Verdana"/>
              </a:rPr>
              <a:t>Figure (2)</a:t>
            </a:r>
            <a:endParaRPr>
              <a:latin typeface="Verdana"/>
              <a:ea typeface="Verdana"/>
              <a:cs typeface="Verdana"/>
              <a:sym typeface="Verdana"/>
            </a:endParaRPr>
          </a:p>
        </p:txBody>
      </p:sp>
      <p:pic>
        <p:nvPicPr>
          <p:cNvPr id="102" name="Google Shape;102;p16"/>
          <p:cNvPicPr preferRelativeResize="0"/>
          <p:nvPr/>
        </p:nvPicPr>
        <p:blipFill>
          <a:blip r:embed="rId4">
            <a:alphaModFix/>
          </a:blip>
          <a:stretch>
            <a:fillRect/>
          </a:stretch>
        </p:blipFill>
        <p:spPr>
          <a:xfrm>
            <a:off x="3408350" y="644375"/>
            <a:ext cx="5354050" cy="3228550"/>
          </a:xfrm>
          <a:prstGeom prst="rect">
            <a:avLst/>
          </a:prstGeom>
          <a:noFill/>
          <a:ln>
            <a:noFill/>
          </a:ln>
        </p:spPr>
      </p:pic>
      <p:sp>
        <p:nvSpPr>
          <p:cNvPr id="103" name="Google Shape;103;p16"/>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104" name="Google Shape;104;p16"/>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10" name="Google Shape;11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116" name="Google Shape;116;p18"/>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4</a:t>
            </a:r>
            <a:endParaRPr>
              <a:solidFill>
                <a:srgbClr val="FFFFFF"/>
              </a:solidFill>
              <a:latin typeface="Verdana"/>
              <a:ea typeface="Verdana"/>
              <a:cs typeface="Verdana"/>
              <a:sym typeface="Verdana"/>
            </a:endParaRPr>
          </a:p>
        </p:txBody>
      </p:sp>
      <p:cxnSp>
        <p:nvCxnSpPr>
          <p:cNvPr id="117" name="Google Shape;117;p18"/>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118" name="Google Shape;118;p18"/>
          <p:cNvSpPr txBox="1"/>
          <p:nvPr/>
        </p:nvSpPr>
        <p:spPr>
          <a:xfrm>
            <a:off x="781025" y="190475"/>
            <a:ext cx="49752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lang="en" sz="1750">
                <a:solidFill>
                  <a:schemeClr val="dk1"/>
                </a:solidFill>
              </a:rPr>
              <a:t>QPSK Modulator (The Actual Hardware)</a:t>
            </a:r>
            <a:endParaRPr b="1" sz="2400">
              <a:solidFill>
                <a:srgbClr val="073763"/>
              </a:solidFill>
            </a:endParaRPr>
          </a:p>
        </p:txBody>
      </p:sp>
      <p:pic>
        <p:nvPicPr>
          <p:cNvPr id="119" name="Google Shape;119;p18"/>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120" name="Google Shape;120;p18"/>
          <p:cNvSpPr txBox="1"/>
          <p:nvPr/>
        </p:nvSpPr>
        <p:spPr>
          <a:xfrm>
            <a:off x="88525" y="1154425"/>
            <a:ext cx="8720400" cy="3099300"/>
          </a:xfrm>
          <a:prstGeom prst="rect">
            <a:avLst/>
          </a:prstGeom>
          <a:noFill/>
          <a:ln>
            <a:noFill/>
          </a:ln>
        </p:spPr>
        <p:txBody>
          <a:bodyPr anchorCtr="0" anchor="t" bIns="91425" lIns="91425" spcFirstLastPara="1" rIns="91425" wrap="square" tIns="91425">
            <a:spAutoFit/>
          </a:bodyPr>
          <a:lstStyle/>
          <a:p>
            <a:pPr indent="-374650" lvl="0" marL="457200" rtl="0" algn="just">
              <a:lnSpc>
                <a:spcPct val="115000"/>
              </a:lnSpc>
              <a:spcBef>
                <a:spcPts val="0"/>
              </a:spcBef>
              <a:spcAft>
                <a:spcPts val="0"/>
              </a:spcAft>
              <a:buSzPts val="2300"/>
              <a:buFont typeface="Times New Roman"/>
              <a:buChar char="●"/>
            </a:pPr>
            <a:r>
              <a:rPr lang="en" sz="1800">
                <a:solidFill>
                  <a:schemeClr val="dk1"/>
                </a:solidFill>
                <a:highlight>
                  <a:srgbClr val="FFFFFF"/>
                </a:highlight>
                <a:latin typeface="Times New Roman"/>
                <a:ea typeface="Times New Roman"/>
                <a:cs typeface="Times New Roman"/>
                <a:sym typeface="Times New Roman"/>
              </a:rPr>
              <a:t>Proposed designs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For Bit-splitter we used </a:t>
            </a:r>
            <a:r>
              <a:rPr lang="en" sz="1800">
                <a:solidFill>
                  <a:schemeClr val="dk1"/>
                </a:solidFill>
                <a:highlight>
                  <a:srgbClr val="FFFFFF"/>
                </a:highlight>
                <a:latin typeface="Times New Roman"/>
                <a:ea typeface="Times New Roman"/>
                <a:cs typeface="Times New Roman"/>
                <a:sym typeface="Times New Roman"/>
              </a:rPr>
              <a:t>serial</a:t>
            </a:r>
            <a:r>
              <a:rPr lang="en" sz="1800">
                <a:solidFill>
                  <a:schemeClr val="dk1"/>
                </a:solidFill>
                <a:highlight>
                  <a:srgbClr val="FFFFFF"/>
                </a:highlight>
                <a:latin typeface="Times New Roman"/>
                <a:ea typeface="Times New Roman"/>
                <a:cs typeface="Times New Roman"/>
                <a:sym typeface="Times New Roman"/>
              </a:rPr>
              <a:t> to parallel converter then we obtain the phase shifts from 2 possible ways the first was by RC configurations, and was replaced to phase shifted signals from function generator due to noise added to the signal.</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4 connected diodes used to </a:t>
            </a:r>
            <a:r>
              <a:rPr lang="en" sz="1800">
                <a:solidFill>
                  <a:schemeClr val="dk1"/>
                </a:solidFill>
                <a:highlight>
                  <a:srgbClr val="FFFFFF"/>
                </a:highlight>
                <a:latin typeface="Times New Roman"/>
                <a:ea typeface="Times New Roman"/>
                <a:cs typeface="Times New Roman"/>
                <a:sym typeface="Times New Roman"/>
              </a:rPr>
              <a:t>obtain</a:t>
            </a:r>
            <a:r>
              <a:rPr lang="en" sz="1800">
                <a:solidFill>
                  <a:schemeClr val="dk1"/>
                </a:solidFill>
                <a:highlight>
                  <a:srgbClr val="FFFFFF"/>
                </a:highlight>
                <a:latin typeface="Times New Roman"/>
                <a:ea typeface="Times New Roman"/>
                <a:cs typeface="Times New Roman"/>
                <a:sym typeface="Times New Roman"/>
              </a:rPr>
              <a:t> multiplication between carrier signal and Bits.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Op-amp summing amplifier</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This procedure had a lot of difficulties, and the output was not as expected so we started to debug each output from each component. Finally, we could not figure out where the error came from, so we changed our methodology. </a:t>
            </a:r>
            <a:endParaRPr sz="1800">
              <a:solidFill>
                <a:schemeClr val="dk1"/>
              </a:solidFill>
              <a:highlight>
                <a:srgbClr val="FFFFFF"/>
              </a:highlight>
              <a:latin typeface="Times New Roman"/>
              <a:ea typeface="Times New Roman"/>
              <a:cs typeface="Times New Roman"/>
              <a:sym typeface="Times New Roman"/>
            </a:endParaRPr>
          </a:p>
        </p:txBody>
      </p:sp>
      <p:sp>
        <p:nvSpPr>
          <p:cNvPr id="121" name="Google Shape;121;p18"/>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122" name="Google Shape;122;p18"/>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128" name="Google Shape;128;p19"/>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5</a:t>
            </a:r>
            <a:endParaRPr>
              <a:solidFill>
                <a:srgbClr val="FFFFFF"/>
              </a:solidFill>
              <a:latin typeface="Verdana"/>
              <a:ea typeface="Verdana"/>
              <a:cs typeface="Verdana"/>
              <a:sym typeface="Verdana"/>
            </a:endParaRPr>
          </a:p>
        </p:txBody>
      </p:sp>
      <p:cxnSp>
        <p:nvCxnSpPr>
          <p:cNvPr id="129" name="Google Shape;129;p19"/>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130" name="Google Shape;130;p19"/>
          <p:cNvSpPr txBox="1"/>
          <p:nvPr/>
        </p:nvSpPr>
        <p:spPr>
          <a:xfrm>
            <a:off x="781025" y="190475"/>
            <a:ext cx="49752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lang="en" sz="1750">
                <a:solidFill>
                  <a:schemeClr val="dk1"/>
                </a:solidFill>
              </a:rPr>
              <a:t>QPSK Modulator (The Actual Hardware)</a:t>
            </a:r>
            <a:endParaRPr b="1" sz="2400">
              <a:solidFill>
                <a:srgbClr val="073763"/>
              </a:solidFill>
            </a:endParaRPr>
          </a:p>
        </p:txBody>
      </p:sp>
      <p:pic>
        <p:nvPicPr>
          <p:cNvPr id="131" name="Google Shape;131;p19"/>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132" name="Google Shape;132;p19"/>
          <p:cNvSpPr txBox="1"/>
          <p:nvPr/>
        </p:nvSpPr>
        <p:spPr>
          <a:xfrm>
            <a:off x="88525" y="1154425"/>
            <a:ext cx="8227200" cy="2462100"/>
          </a:xfrm>
          <a:prstGeom prst="rect">
            <a:avLst/>
          </a:prstGeom>
          <a:noFill/>
          <a:ln>
            <a:noFill/>
          </a:ln>
        </p:spPr>
        <p:txBody>
          <a:bodyPr anchorCtr="0" anchor="t" bIns="91425" lIns="91425" spcFirstLastPara="1" rIns="91425" wrap="square" tIns="91425">
            <a:spAutoFit/>
          </a:bodyPr>
          <a:lstStyle/>
          <a:p>
            <a:pPr indent="-374650" lvl="0" marL="457200" rtl="0" algn="just">
              <a:lnSpc>
                <a:spcPct val="115000"/>
              </a:lnSpc>
              <a:spcBef>
                <a:spcPts val="0"/>
              </a:spcBef>
              <a:spcAft>
                <a:spcPts val="0"/>
              </a:spcAft>
              <a:buSzPts val="2300"/>
              <a:buFont typeface="Times New Roman"/>
              <a:buChar char="●"/>
            </a:pPr>
            <a:r>
              <a:rPr lang="en" sz="1800">
                <a:solidFill>
                  <a:schemeClr val="dk1"/>
                </a:solidFill>
                <a:highlight>
                  <a:srgbClr val="FFFFFF"/>
                </a:highlight>
                <a:latin typeface="Times New Roman"/>
                <a:ea typeface="Times New Roman"/>
                <a:cs typeface="Times New Roman"/>
                <a:sym typeface="Times New Roman"/>
              </a:rPr>
              <a:t>Proposed designs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As before we used function generator </a:t>
            </a:r>
            <a:r>
              <a:rPr lang="en" sz="1800">
                <a:solidFill>
                  <a:schemeClr val="dk1"/>
                </a:solidFill>
                <a:highlight>
                  <a:srgbClr val="FFFFFF"/>
                </a:highlight>
                <a:latin typeface="Times New Roman"/>
                <a:ea typeface="Times New Roman"/>
                <a:cs typeface="Times New Roman"/>
                <a:sym typeface="Times New Roman"/>
              </a:rPr>
              <a:t>again</a:t>
            </a:r>
            <a:r>
              <a:rPr lang="en" sz="1800">
                <a:solidFill>
                  <a:schemeClr val="dk1"/>
                </a:solidFill>
                <a:highlight>
                  <a:srgbClr val="FFFFFF"/>
                </a:highlight>
                <a:latin typeface="Times New Roman"/>
                <a:ea typeface="Times New Roman"/>
                <a:cs typeface="Times New Roman"/>
                <a:sym typeface="Times New Roman"/>
              </a:rPr>
              <a:t> but now we stored shifted signals as input for 4-to-1 analog mux with the bits 00,01,11,10 as the select signal.</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This procedure was fine at the beginning, the output of the mux was shifted signals but the peak to peak was somewhat less than the generated. Also, we had a major problem with the </a:t>
            </a:r>
            <a:r>
              <a:rPr lang="en" sz="1800">
                <a:solidFill>
                  <a:schemeClr val="dk1"/>
                </a:solidFill>
                <a:highlight>
                  <a:srgbClr val="FFFFFF"/>
                </a:highlight>
                <a:latin typeface="Times New Roman"/>
                <a:ea typeface="Times New Roman"/>
                <a:cs typeface="Times New Roman"/>
                <a:sym typeface="Times New Roman"/>
              </a:rPr>
              <a:t>received</a:t>
            </a:r>
            <a:r>
              <a:rPr lang="en" sz="1800">
                <a:solidFill>
                  <a:schemeClr val="dk1"/>
                </a:solidFill>
                <a:highlight>
                  <a:srgbClr val="FFFFFF"/>
                </a:highlight>
                <a:latin typeface="Times New Roman"/>
                <a:ea typeface="Times New Roman"/>
                <a:cs typeface="Times New Roman"/>
                <a:sym typeface="Times New Roman"/>
              </a:rPr>
              <a:t> signal. Outputs from mux for a pattern of 1’s and 0’s somewhat differ and may alter the required pattern.</a:t>
            </a:r>
            <a:endParaRPr sz="1800">
              <a:solidFill>
                <a:schemeClr val="dk1"/>
              </a:solidFill>
              <a:highlight>
                <a:srgbClr val="FFFFFF"/>
              </a:highlight>
              <a:latin typeface="Times New Roman"/>
              <a:ea typeface="Times New Roman"/>
              <a:cs typeface="Times New Roman"/>
              <a:sym typeface="Times New Roman"/>
            </a:endParaRPr>
          </a:p>
        </p:txBody>
      </p:sp>
      <p:sp>
        <p:nvSpPr>
          <p:cNvPr id="133" name="Google Shape;133;p19"/>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134" name="Google Shape;134;p19"/>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140" name="Google Shape;140;p20"/>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6</a:t>
            </a:r>
            <a:endParaRPr>
              <a:solidFill>
                <a:srgbClr val="FFFFFF"/>
              </a:solidFill>
              <a:latin typeface="Verdana"/>
              <a:ea typeface="Verdana"/>
              <a:cs typeface="Verdana"/>
              <a:sym typeface="Verdana"/>
            </a:endParaRPr>
          </a:p>
        </p:txBody>
      </p:sp>
      <p:cxnSp>
        <p:nvCxnSpPr>
          <p:cNvPr id="141" name="Google Shape;141;p20"/>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142" name="Google Shape;142;p20"/>
          <p:cNvSpPr txBox="1"/>
          <p:nvPr/>
        </p:nvSpPr>
        <p:spPr>
          <a:xfrm>
            <a:off x="781025" y="190475"/>
            <a:ext cx="49752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lang="en" sz="1750">
                <a:solidFill>
                  <a:schemeClr val="dk1"/>
                </a:solidFill>
              </a:rPr>
              <a:t>QPSK Modulator (The Actual Hardware)</a:t>
            </a:r>
            <a:endParaRPr b="1" sz="2400">
              <a:solidFill>
                <a:srgbClr val="073763"/>
              </a:solidFill>
            </a:endParaRPr>
          </a:p>
        </p:txBody>
      </p:sp>
      <p:pic>
        <p:nvPicPr>
          <p:cNvPr id="143" name="Google Shape;143;p20"/>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144" name="Google Shape;144;p20"/>
          <p:cNvSpPr txBox="1"/>
          <p:nvPr/>
        </p:nvSpPr>
        <p:spPr>
          <a:xfrm>
            <a:off x="88525" y="1154425"/>
            <a:ext cx="4016100" cy="2462100"/>
          </a:xfrm>
          <a:prstGeom prst="rect">
            <a:avLst/>
          </a:prstGeom>
          <a:noFill/>
          <a:ln>
            <a:noFill/>
          </a:ln>
        </p:spPr>
        <p:txBody>
          <a:bodyPr anchorCtr="0" anchor="t" bIns="91425" lIns="91425" spcFirstLastPara="1" rIns="91425" wrap="square" tIns="91425">
            <a:spAutoFit/>
          </a:bodyPr>
          <a:lstStyle/>
          <a:p>
            <a:pPr indent="-374650" lvl="0" marL="457200" rtl="0" algn="just">
              <a:lnSpc>
                <a:spcPct val="115000"/>
              </a:lnSpc>
              <a:spcBef>
                <a:spcPts val="0"/>
              </a:spcBef>
              <a:spcAft>
                <a:spcPts val="0"/>
              </a:spcAft>
              <a:buSzPts val="2300"/>
              <a:buFont typeface="Times New Roman"/>
              <a:buChar char="●"/>
            </a:pPr>
            <a:r>
              <a:rPr lang="en" sz="1800">
                <a:solidFill>
                  <a:schemeClr val="dk1"/>
                </a:solidFill>
                <a:highlight>
                  <a:srgbClr val="FFFFFF"/>
                </a:highlight>
                <a:latin typeface="Times New Roman"/>
                <a:ea typeface="Times New Roman"/>
                <a:cs typeface="Times New Roman"/>
                <a:sym typeface="Times New Roman"/>
              </a:rPr>
              <a:t>In the following diagram, we can find the QPSK Modulator circuit block which consists of:</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two multipliers (each 4 Diodes)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A 8-bit serial to parallel converter (SIPO)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A summing Amplifier</a:t>
            </a:r>
            <a:endParaRPr sz="2300">
              <a:latin typeface="Times New Roman"/>
              <a:ea typeface="Times New Roman"/>
              <a:cs typeface="Times New Roman"/>
              <a:sym typeface="Times New Roman"/>
            </a:endParaRPr>
          </a:p>
        </p:txBody>
      </p:sp>
      <p:sp>
        <p:nvSpPr>
          <p:cNvPr id="145" name="Google Shape;145;p20"/>
          <p:cNvSpPr txBox="1"/>
          <p:nvPr/>
        </p:nvSpPr>
        <p:spPr>
          <a:xfrm>
            <a:off x="5918325" y="4061138"/>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1C1D1E"/>
                </a:solidFill>
                <a:highlight>
                  <a:srgbClr val="FFFFFF"/>
                </a:highlight>
                <a:latin typeface="Verdana"/>
                <a:ea typeface="Verdana"/>
                <a:cs typeface="Verdana"/>
                <a:sym typeface="Verdana"/>
              </a:rPr>
              <a:t>Figure (3)</a:t>
            </a:r>
            <a:endParaRPr>
              <a:latin typeface="Verdana"/>
              <a:ea typeface="Verdana"/>
              <a:cs typeface="Verdana"/>
              <a:sym typeface="Verdana"/>
            </a:endParaRPr>
          </a:p>
        </p:txBody>
      </p:sp>
      <p:pic>
        <p:nvPicPr>
          <p:cNvPr id="146" name="Google Shape;146;p20"/>
          <p:cNvPicPr preferRelativeResize="0"/>
          <p:nvPr/>
        </p:nvPicPr>
        <p:blipFill>
          <a:blip r:embed="rId4">
            <a:alphaModFix/>
          </a:blip>
          <a:stretch>
            <a:fillRect/>
          </a:stretch>
        </p:blipFill>
        <p:spPr>
          <a:xfrm>
            <a:off x="4104625" y="1154425"/>
            <a:ext cx="5039376" cy="2834651"/>
          </a:xfrm>
          <a:prstGeom prst="rect">
            <a:avLst/>
          </a:prstGeom>
          <a:noFill/>
          <a:ln>
            <a:noFill/>
          </a:ln>
        </p:spPr>
      </p:pic>
      <p:sp>
        <p:nvSpPr>
          <p:cNvPr id="147" name="Google Shape;147;p20"/>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148" name="Google Shape;148;p20"/>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p:nvPr/>
        </p:nvSpPr>
        <p:spPr>
          <a:xfrm>
            <a:off x="0" y="376625"/>
            <a:ext cx="780900" cy="231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154" name="Google Shape;154;p21"/>
          <p:cNvSpPr txBox="1"/>
          <p:nvPr/>
        </p:nvSpPr>
        <p:spPr>
          <a:xfrm>
            <a:off x="162025" y="292325"/>
            <a:ext cx="4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7</a:t>
            </a:r>
            <a:endParaRPr>
              <a:solidFill>
                <a:srgbClr val="FFFFFF"/>
              </a:solidFill>
              <a:latin typeface="Verdana"/>
              <a:ea typeface="Verdana"/>
              <a:cs typeface="Verdana"/>
              <a:sym typeface="Verdana"/>
            </a:endParaRPr>
          </a:p>
        </p:txBody>
      </p:sp>
      <p:cxnSp>
        <p:nvCxnSpPr>
          <p:cNvPr id="155" name="Google Shape;155;p21"/>
          <p:cNvCxnSpPr/>
          <p:nvPr/>
        </p:nvCxnSpPr>
        <p:spPr>
          <a:xfrm>
            <a:off x="462900" y="4722975"/>
            <a:ext cx="8227200" cy="0"/>
          </a:xfrm>
          <a:prstGeom prst="straightConnector1">
            <a:avLst/>
          </a:prstGeom>
          <a:noFill/>
          <a:ln cap="flat" cmpd="sng" w="19050">
            <a:solidFill>
              <a:schemeClr val="dk2"/>
            </a:solidFill>
            <a:prstDash val="solid"/>
            <a:round/>
            <a:headEnd len="med" w="med" type="none"/>
            <a:tailEnd len="med" w="med" type="none"/>
          </a:ln>
        </p:spPr>
      </p:cxnSp>
      <p:sp>
        <p:nvSpPr>
          <p:cNvPr id="156" name="Google Shape;156;p21"/>
          <p:cNvSpPr txBox="1"/>
          <p:nvPr/>
        </p:nvSpPr>
        <p:spPr>
          <a:xfrm>
            <a:off x="781025" y="190475"/>
            <a:ext cx="49752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lang="en" sz="1750">
                <a:solidFill>
                  <a:schemeClr val="dk1"/>
                </a:solidFill>
              </a:rPr>
              <a:t>QPSK Demodulator</a:t>
            </a:r>
            <a:endParaRPr b="1" sz="2400">
              <a:solidFill>
                <a:srgbClr val="073763"/>
              </a:solidFill>
            </a:endParaRPr>
          </a:p>
        </p:txBody>
      </p:sp>
      <p:pic>
        <p:nvPicPr>
          <p:cNvPr id="157" name="Google Shape;157;p21"/>
          <p:cNvPicPr preferRelativeResize="0"/>
          <p:nvPr/>
        </p:nvPicPr>
        <p:blipFill rotWithShape="1">
          <a:blip r:embed="rId3">
            <a:alphaModFix/>
          </a:blip>
          <a:srcRect b="13138" l="0" r="58967" t="37670"/>
          <a:stretch/>
        </p:blipFill>
        <p:spPr>
          <a:xfrm>
            <a:off x="6517850" y="4649576"/>
            <a:ext cx="2172250" cy="391200"/>
          </a:xfrm>
          <a:prstGeom prst="rect">
            <a:avLst/>
          </a:prstGeom>
          <a:noFill/>
          <a:ln>
            <a:noFill/>
          </a:ln>
        </p:spPr>
      </p:pic>
      <p:sp>
        <p:nvSpPr>
          <p:cNvPr id="158" name="Google Shape;158;p21"/>
          <p:cNvSpPr txBox="1"/>
          <p:nvPr/>
        </p:nvSpPr>
        <p:spPr>
          <a:xfrm>
            <a:off x="88575" y="1071650"/>
            <a:ext cx="4020600" cy="2413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In the following diagram, we can find the QPSK Modulator circuit block which consists of: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two multipliers (each 4 Diodes)</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A 2-bit serial to parallel converter (PISO)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T</a:t>
            </a:r>
            <a:r>
              <a:rPr lang="en" sz="1600">
                <a:solidFill>
                  <a:schemeClr val="dk1"/>
                </a:solidFill>
                <a:highlight>
                  <a:srgbClr val="FFFFFF"/>
                </a:highlight>
                <a:latin typeface="Times New Roman"/>
                <a:ea typeface="Times New Roman"/>
                <a:cs typeface="Times New Roman"/>
                <a:sym typeface="Times New Roman"/>
              </a:rPr>
              <a:t>wo band pass filters.</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Two integrator circuits.</a:t>
            </a:r>
            <a:endParaRPr sz="1600">
              <a:solidFill>
                <a:schemeClr val="dk1"/>
              </a:solidFill>
              <a:highlight>
                <a:srgbClr val="FFFFFF"/>
              </a:highlight>
              <a:latin typeface="Times New Roman"/>
              <a:ea typeface="Times New Roman"/>
              <a:cs typeface="Times New Roman"/>
              <a:sym typeface="Times New Roman"/>
            </a:endParaRPr>
          </a:p>
        </p:txBody>
      </p:sp>
      <p:sp>
        <p:nvSpPr>
          <p:cNvPr id="159" name="Google Shape;159;p21"/>
          <p:cNvSpPr txBox="1"/>
          <p:nvPr/>
        </p:nvSpPr>
        <p:spPr>
          <a:xfrm>
            <a:off x="5918325" y="4061138"/>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1C1D1E"/>
                </a:solidFill>
                <a:highlight>
                  <a:srgbClr val="FFFFFF"/>
                </a:highlight>
                <a:latin typeface="Verdana"/>
                <a:ea typeface="Verdana"/>
                <a:cs typeface="Verdana"/>
                <a:sym typeface="Verdana"/>
              </a:rPr>
              <a:t>Figure (4)</a:t>
            </a:r>
            <a:endParaRPr>
              <a:latin typeface="Verdana"/>
              <a:ea typeface="Verdana"/>
              <a:cs typeface="Verdana"/>
              <a:sym typeface="Verdana"/>
            </a:endParaRPr>
          </a:p>
        </p:txBody>
      </p:sp>
      <p:pic>
        <p:nvPicPr>
          <p:cNvPr id="160" name="Google Shape;160;p21"/>
          <p:cNvPicPr preferRelativeResize="0"/>
          <p:nvPr/>
        </p:nvPicPr>
        <p:blipFill>
          <a:blip r:embed="rId4">
            <a:alphaModFix/>
          </a:blip>
          <a:stretch>
            <a:fillRect/>
          </a:stretch>
        </p:blipFill>
        <p:spPr>
          <a:xfrm>
            <a:off x="4394700" y="796775"/>
            <a:ext cx="4596900" cy="3118750"/>
          </a:xfrm>
          <a:prstGeom prst="rect">
            <a:avLst/>
          </a:prstGeom>
          <a:noFill/>
          <a:ln>
            <a:noFill/>
          </a:ln>
        </p:spPr>
      </p:pic>
      <p:sp>
        <p:nvSpPr>
          <p:cNvPr id="161" name="Google Shape;161;p21"/>
          <p:cNvSpPr txBox="1"/>
          <p:nvPr/>
        </p:nvSpPr>
        <p:spPr>
          <a:xfrm>
            <a:off x="444125" y="4667675"/>
            <a:ext cx="2091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latin typeface="Verdana"/>
                <a:ea typeface="Verdana"/>
                <a:cs typeface="Verdana"/>
                <a:sym typeface="Verdana"/>
              </a:rPr>
              <a:t>NANENG 461 - Spring 2021</a:t>
            </a:r>
            <a:endParaRPr i="1" sz="1000">
              <a:latin typeface="Verdana"/>
              <a:ea typeface="Verdana"/>
              <a:cs typeface="Verdana"/>
              <a:sym typeface="Verdana"/>
            </a:endParaRPr>
          </a:p>
        </p:txBody>
      </p:sp>
      <p:sp>
        <p:nvSpPr>
          <p:cNvPr id="162" name="Google Shape;162;p21"/>
          <p:cNvSpPr txBox="1"/>
          <p:nvPr/>
        </p:nvSpPr>
        <p:spPr>
          <a:xfrm>
            <a:off x="3814150" y="4652375"/>
            <a:ext cx="2926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00">
                <a:latin typeface="Verdana"/>
                <a:ea typeface="Verdana"/>
                <a:cs typeface="Verdana"/>
                <a:sym typeface="Verdana"/>
              </a:rPr>
              <a:t>Final Project</a:t>
            </a:r>
            <a:endParaRPr i="1" sz="12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