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90204" charset="0"/>
      <p:regular r:id="rId17"/>
    </p:embeddedFont>
    <p:embeddedFont>
      <p:font typeface="Canva Sans Bold" panose="020B0604020202090204" charset="0"/>
      <p:regular r:id="rId18"/>
    </p:embeddedFont>
    <p:embeddedFont>
      <p:font typeface="Open Sauce" panose="020B060402020209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5195" y="4223314"/>
            <a:ext cx="10115723" cy="5185006"/>
          </a:xfrm>
          <a:custGeom>
            <a:avLst/>
            <a:gdLst/>
            <a:ahLst/>
            <a:cxnLst/>
            <a:rect l="l" t="t" r="r" b="b"/>
            <a:pathLst>
              <a:path w="10115723" h="5185006">
                <a:moveTo>
                  <a:pt x="0" y="0"/>
                </a:moveTo>
                <a:lnTo>
                  <a:pt x="10115723" y="0"/>
                </a:lnTo>
                <a:lnTo>
                  <a:pt x="10115723" y="5185006"/>
                </a:lnTo>
                <a:lnTo>
                  <a:pt x="0" y="518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1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43000" y="470433"/>
            <a:ext cx="1506634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AMIT Graduation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40730" y="2375243"/>
            <a:ext cx="660654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Smart Home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6452" y="4695359"/>
            <a:ext cx="2945921" cy="81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6"/>
              </a:lnSpc>
            </a:pPr>
            <a:r>
              <a:rPr lang="en-US" sz="4797">
                <a:solidFill>
                  <a:srgbClr val="000000"/>
                </a:solidFill>
                <a:latin typeface="Canva Sans"/>
              </a:rPr>
              <a:t>Members: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5877391"/>
            <a:ext cx="7668017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Abdelrahman Nasr Eldeen Aly.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Mohamed Mahmoud Onga.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Shehab Hesham Hussein.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Maryam Osama Abo Hashem.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Sara Mohamed Abdelftah.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4825" y="128816"/>
            <a:ext cx="9658350" cy="1620414"/>
            <a:chOff x="0" y="0"/>
            <a:chExt cx="2543763" cy="426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763" cy="426776"/>
            </a:xfrm>
            <a:custGeom>
              <a:avLst/>
              <a:gdLst/>
              <a:ahLst/>
              <a:cxnLst/>
              <a:rect l="l" t="t" r="r" b="b"/>
              <a:pathLst>
                <a:path w="2543763" h="426776">
                  <a:moveTo>
                    <a:pt x="40880" y="0"/>
                  </a:moveTo>
                  <a:lnTo>
                    <a:pt x="2502882" y="0"/>
                  </a:lnTo>
                  <a:cubicBezTo>
                    <a:pt x="2513725" y="0"/>
                    <a:pt x="2524123" y="4307"/>
                    <a:pt x="2531789" y="11974"/>
                  </a:cubicBezTo>
                  <a:cubicBezTo>
                    <a:pt x="2539456" y="19640"/>
                    <a:pt x="2543763" y="30038"/>
                    <a:pt x="2543763" y="40880"/>
                  </a:cubicBezTo>
                  <a:lnTo>
                    <a:pt x="2543763" y="385895"/>
                  </a:lnTo>
                  <a:cubicBezTo>
                    <a:pt x="2543763" y="396737"/>
                    <a:pt x="2539456" y="407136"/>
                    <a:pt x="2531789" y="414802"/>
                  </a:cubicBezTo>
                  <a:cubicBezTo>
                    <a:pt x="2524123" y="422469"/>
                    <a:pt x="2513725" y="426776"/>
                    <a:pt x="2502882" y="426776"/>
                  </a:cubicBezTo>
                  <a:lnTo>
                    <a:pt x="40880" y="426776"/>
                  </a:lnTo>
                  <a:cubicBezTo>
                    <a:pt x="30038" y="426776"/>
                    <a:pt x="19640" y="422469"/>
                    <a:pt x="11974" y="414802"/>
                  </a:cubicBezTo>
                  <a:cubicBezTo>
                    <a:pt x="4307" y="407136"/>
                    <a:pt x="0" y="396737"/>
                    <a:pt x="0" y="385895"/>
                  </a:cubicBezTo>
                  <a:lnTo>
                    <a:pt x="0" y="40880"/>
                  </a:lnTo>
                  <a:cubicBezTo>
                    <a:pt x="0" y="30038"/>
                    <a:pt x="4307" y="19640"/>
                    <a:pt x="11974" y="11974"/>
                  </a:cubicBezTo>
                  <a:cubicBezTo>
                    <a:pt x="19640" y="4307"/>
                    <a:pt x="30038" y="0"/>
                    <a:pt x="4088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543763" cy="5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020"/>
                </a:lnSpc>
                <a:spcBef>
                  <a:spcPct val="0"/>
                </a:spcBef>
              </a:pPr>
              <a:r>
                <a:rPr lang="en-US" sz="4300">
                  <a:solidFill>
                    <a:srgbClr val="FFFFFF"/>
                  </a:solidFill>
                  <a:latin typeface="Canva Sans"/>
                </a:rPr>
                <a:t>Complete simualation diagram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502966" y="2060090"/>
            <a:ext cx="11282068" cy="7815096"/>
          </a:xfrm>
          <a:custGeom>
            <a:avLst/>
            <a:gdLst/>
            <a:ahLst/>
            <a:cxnLst/>
            <a:rect l="l" t="t" r="r" b="b"/>
            <a:pathLst>
              <a:path w="11282068" h="7815096">
                <a:moveTo>
                  <a:pt x="0" y="0"/>
                </a:moveTo>
                <a:lnTo>
                  <a:pt x="11282068" y="0"/>
                </a:lnTo>
                <a:lnTo>
                  <a:pt x="11282068" y="7815095"/>
                </a:lnTo>
                <a:lnTo>
                  <a:pt x="0" y="7815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781" b="-4781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07542"/>
            <a:ext cx="154375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Controlling the AC system (DC Motor) using Timer_0 and ADC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268161"/>
            <a:ext cx="707928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Enter password using keypad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269640"/>
            <a:ext cx="144945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Controlling the door using servo motor(PWM Motor) using timer_1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278655"/>
            <a:ext cx="11858859" cy="58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022" lvl="1" indent="-374511" algn="ctr">
              <a:lnSpc>
                <a:spcPts val="4857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Canva Sans"/>
              </a:rPr>
              <a:t>LCD interface to display user and admin prompts.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5840031"/>
            <a:ext cx="16899459" cy="171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endParaRPr/>
          </a:p>
          <a:p>
            <a:pPr marL="725536" lvl="1" indent="-362768" algn="ctr">
              <a:lnSpc>
                <a:spcPts val="4704"/>
              </a:lnSpc>
              <a:buFont typeface="Arial"/>
              <a:buChar char="•"/>
            </a:pPr>
            <a:r>
              <a:rPr lang="en-US" sz="3360">
                <a:solidFill>
                  <a:srgbClr val="000000"/>
                </a:solidFill>
                <a:latin typeface="Canva Sans"/>
              </a:rPr>
              <a:t>UART communication protocol to send functions’ status and receive commands from users.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9614691"/>
            <a:ext cx="157804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5 LEDs and Dimmer LED (0%,25%,50%,75%,100%)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8763975"/>
            <a:ext cx="1133836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6" lvl="1" indent="-367033" algn="ctr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</a:rPr>
              <a:t>Password for users and admin saved in EEPROM.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7754959"/>
            <a:ext cx="101904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Buzzer system to indicate intruder presence.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4271" y="554002"/>
            <a:ext cx="16899459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000000"/>
                </a:solidFill>
                <a:latin typeface="Canva Sans Bold"/>
              </a:rPr>
              <a:t>Smart Home Features: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411451"/>
            <a:ext cx="18288000" cy="742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6680" lvl="1" indent="-458340">
              <a:lnSpc>
                <a:spcPts val="5944"/>
              </a:lnSpc>
              <a:buFont typeface="Arial"/>
              <a:buChar char="•"/>
            </a:pPr>
            <a:r>
              <a:rPr lang="en-US" sz="4245">
                <a:solidFill>
                  <a:srgbClr val="000000"/>
                </a:solidFill>
                <a:latin typeface="Canva Sans"/>
              </a:rPr>
              <a:t>The program starts by prompting the system's current state and for the users/admin to enter the password.</a:t>
            </a:r>
          </a:p>
          <a:p>
            <a:pPr marL="916680" lvl="1" indent="-458340">
              <a:lnSpc>
                <a:spcPts val="5944"/>
              </a:lnSpc>
              <a:buFont typeface="Arial"/>
              <a:buChar char="•"/>
            </a:pPr>
            <a:r>
              <a:rPr lang="en-US" sz="4245">
                <a:solidFill>
                  <a:srgbClr val="000000"/>
                </a:solidFill>
                <a:latin typeface="Canva Sans"/>
              </a:rPr>
              <a:t>The users/admin can attempt 3 tries to enter the password after which the system is blocked with all features disabled.</a:t>
            </a:r>
          </a:p>
          <a:p>
            <a:pPr marL="916680" lvl="1" indent="-458340">
              <a:lnSpc>
                <a:spcPts val="5944"/>
              </a:lnSpc>
              <a:buFont typeface="Arial"/>
              <a:buChar char="•"/>
            </a:pPr>
            <a:r>
              <a:rPr lang="en-US" sz="4245">
                <a:solidFill>
                  <a:srgbClr val="000000"/>
                </a:solidFill>
                <a:latin typeface="Canva Sans"/>
              </a:rPr>
              <a:t>The system could be reset using the reset button at any point during operation. </a:t>
            </a:r>
          </a:p>
          <a:p>
            <a:pPr marL="916680" lvl="1" indent="-458340">
              <a:lnSpc>
                <a:spcPts val="5944"/>
              </a:lnSpc>
              <a:buFont typeface="Arial"/>
              <a:buChar char="•"/>
            </a:pPr>
            <a:r>
              <a:rPr lang="en-US" sz="4245">
                <a:solidFill>
                  <a:srgbClr val="000000"/>
                </a:solidFill>
                <a:latin typeface="Canva Sans"/>
              </a:rPr>
              <a:t>Once login is successful the AC system is enabled to monitor the temperature and control the DC motor accordingly.</a:t>
            </a:r>
          </a:p>
          <a:p>
            <a:pPr marL="916680" lvl="1" indent="-458340">
              <a:lnSpc>
                <a:spcPts val="5944"/>
              </a:lnSpc>
              <a:buFont typeface="Arial"/>
              <a:buChar char="•"/>
            </a:pPr>
            <a:r>
              <a:rPr lang="en-US" sz="4245">
                <a:solidFill>
                  <a:srgbClr val="000000"/>
                </a:solidFill>
                <a:latin typeface="Canva Sans"/>
              </a:rPr>
              <a:t>Users/admin can enable several features (LEDs, Dimmer, Door [only admin]) by sending commands through UART.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9841" y="373380"/>
            <a:ext cx="16899459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000000"/>
                </a:solidFill>
                <a:latin typeface="Canva Sans Bold"/>
              </a:rPr>
              <a:t>System Overveiw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28033" y="467388"/>
            <a:ext cx="6631934" cy="1486973"/>
            <a:chOff x="0" y="0"/>
            <a:chExt cx="2203551" cy="494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03551" cy="494067"/>
            </a:xfrm>
            <a:custGeom>
              <a:avLst/>
              <a:gdLst/>
              <a:ahLst/>
              <a:cxnLst/>
              <a:rect l="l" t="t" r="r" b="b"/>
              <a:pathLst>
                <a:path w="2203551" h="494067">
                  <a:moveTo>
                    <a:pt x="35021" y="0"/>
                  </a:moveTo>
                  <a:lnTo>
                    <a:pt x="2168530" y="0"/>
                  </a:lnTo>
                  <a:cubicBezTo>
                    <a:pt x="2187871" y="0"/>
                    <a:pt x="2203551" y="15679"/>
                    <a:pt x="2203551" y="35021"/>
                  </a:cubicBezTo>
                  <a:lnTo>
                    <a:pt x="2203551" y="459046"/>
                  </a:lnTo>
                  <a:cubicBezTo>
                    <a:pt x="2203551" y="478388"/>
                    <a:pt x="2187871" y="494067"/>
                    <a:pt x="2168530" y="494067"/>
                  </a:cubicBezTo>
                  <a:lnTo>
                    <a:pt x="35021" y="494067"/>
                  </a:lnTo>
                  <a:cubicBezTo>
                    <a:pt x="25733" y="494067"/>
                    <a:pt x="16825" y="490377"/>
                    <a:pt x="10257" y="483810"/>
                  </a:cubicBezTo>
                  <a:cubicBezTo>
                    <a:pt x="3690" y="477242"/>
                    <a:pt x="0" y="468334"/>
                    <a:pt x="0" y="459046"/>
                  </a:cubicBezTo>
                  <a:lnTo>
                    <a:pt x="0" y="35021"/>
                  </a:lnTo>
                  <a:cubicBezTo>
                    <a:pt x="0" y="15679"/>
                    <a:pt x="15679" y="0"/>
                    <a:pt x="35021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203551" cy="4940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   Keypad Interface: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780567" y="2835589"/>
            <a:ext cx="6478733" cy="5708866"/>
          </a:xfrm>
          <a:custGeom>
            <a:avLst/>
            <a:gdLst/>
            <a:ahLst/>
            <a:cxnLst/>
            <a:rect l="l" t="t" r="r" b="b"/>
            <a:pathLst>
              <a:path w="6478733" h="5708866">
                <a:moveTo>
                  <a:pt x="0" y="0"/>
                </a:moveTo>
                <a:lnTo>
                  <a:pt x="6478733" y="0"/>
                </a:lnTo>
                <a:lnTo>
                  <a:pt x="6478733" y="5708866"/>
                </a:lnTo>
                <a:lnTo>
                  <a:pt x="0" y="5708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2569724"/>
            <a:ext cx="9895931" cy="155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3312" lvl="1" indent="-476656" algn="ctr">
              <a:lnSpc>
                <a:spcPts val="6181"/>
              </a:lnSpc>
              <a:buFont typeface="Arial"/>
              <a:buChar char="•"/>
            </a:pPr>
            <a:r>
              <a:rPr lang="en-US" sz="4415">
                <a:solidFill>
                  <a:srgbClr val="000000"/>
                </a:solidFill>
                <a:latin typeface="Canva Sans"/>
              </a:rPr>
              <a:t>Acts as input for the password.</a:t>
            </a:r>
          </a:p>
          <a:p>
            <a:pPr algn="ctr">
              <a:lnSpc>
                <a:spcPts val="6317"/>
              </a:lnSpc>
            </a:pPr>
            <a:r>
              <a:rPr lang="en-US" sz="4512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346997"/>
            <a:ext cx="1019415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6" lvl="1" indent="-477138" algn="ctr">
              <a:lnSpc>
                <a:spcPts val="5303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The equal symbol is used as enter key.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6579607"/>
            <a:ext cx="10194153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6" lvl="1" indent="-477138" algn="ctr">
              <a:lnSpc>
                <a:spcPts val="5303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Password is saved in the EEPROM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6834" y="2711341"/>
            <a:ext cx="6894641" cy="4864318"/>
          </a:xfrm>
          <a:custGeom>
            <a:avLst/>
            <a:gdLst/>
            <a:ahLst/>
            <a:cxnLst/>
            <a:rect l="l" t="t" r="r" b="b"/>
            <a:pathLst>
              <a:path w="6894641" h="4864318">
                <a:moveTo>
                  <a:pt x="0" y="0"/>
                </a:moveTo>
                <a:lnTo>
                  <a:pt x="6894641" y="0"/>
                </a:lnTo>
                <a:lnTo>
                  <a:pt x="6894641" y="4864318"/>
                </a:lnTo>
                <a:lnTo>
                  <a:pt x="0" y="486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269973"/>
            <a:ext cx="914400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5303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Displays written password.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467225"/>
            <a:ext cx="960214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5303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Displays the current operating feature.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867297" y="295929"/>
            <a:ext cx="5855781" cy="1465542"/>
            <a:chOff x="0" y="0"/>
            <a:chExt cx="1945664" cy="4869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45664" cy="486946"/>
            </a:xfrm>
            <a:custGeom>
              <a:avLst/>
              <a:gdLst/>
              <a:ahLst/>
              <a:cxnLst/>
              <a:rect l="l" t="t" r="r" b="b"/>
              <a:pathLst>
                <a:path w="1945664" h="486946">
                  <a:moveTo>
                    <a:pt x="39663" y="0"/>
                  </a:moveTo>
                  <a:lnTo>
                    <a:pt x="1906001" y="0"/>
                  </a:lnTo>
                  <a:cubicBezTo>
                    <a:pt x="1916520" y="0"/>
                    <a:pt x="1926608" y="4179"/>
                    <a:pt x="1934047" y="11617"/>
                  </a:cubicBezTo>
                  <a:cubicBezTo>
                    <a:pt x="1941485" y="19055"/>
                    <a:pt x="1945664" y="29144"/>
                    <a:pt x="1945664" y="39663"/>
                  </a:cubicBezTo>
                  <a:lnTo>
                    <a:pt x="1945664" y="447283"/>
                  </a:lnTo>
                  <a:cubicBezTo>
                    <a:pt x="1945664" y="457803"/>
                    <a:pt x="1941485" y="467891"/>
                    <a:pt x="1934047" y="475329"/>
                  </a:cubicBezTo>
                  <a:cubicBezTo>
                    <a:pt x="1926608" y="482767"/>
                    <a:pt x="1916520" y="486946"/>
                    <a:pt x="1906001" y="486946"/>
                  </a:cubicBezTo>
                  <a:lnTo>
                    <a:pt x="39663" y="486946"/>
                  </a:lnTo>
                  <a:cubicBezTo>
                    <a:pt x="29144" y="486946"/>
                    <a:pt x="19055" y="482767"/>
                    <a:pt x="11617" y="475329"/>
                  </a:cubicBezTo>
                  <a:cubicBezTo>
                    <a:pt x="4179" y="467891"/>
                    <a:pt x="0" y="457803"/>
                    <a:pt x="0" y="447283"/>
                  </a:cubicBezTo>
                  <a:lnTo>
                    <a:pt x="0" y="39663"/>
                  </a:lnTo>
                  <a:cubicBezTo>
                    <a:pt x="0" y="29144"/>
                    <a:pt x="4179" y="19055"/>
                    <a:pt x="11617" y="11617"/>
                  </a:cubicBezTo>
                  <a:cubicBezTo>
                    <a:pt x="19055" y="4179"/>
                    <a:pt x="29144" y="0"/>
                    <a:pt x="39663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45664" cy="4869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   LCD   Interface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6901941"/>
            <a:ext cx="8795187" cy="81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4594" lvl="1" indent="-522297" algn="ctr">
              <a:lnSpc>
                <a:spcPts val="6773"/>
              </a:lnSpc>
              <a:buFont typeface="Arial"/>
              <a:buChar char="•"/>
            </a:pPr>
            <a:r>
              <a:rPr lang="en-US" sz="4838">
                <a:solidFill>
                  <a:srgbClr val="000000"/>
                </a:solidFill>
                <a:latin typeface="Canva Sans"/>
              </a:rPr>
              <a:t>Displays login status.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23291" y="5754485"/>
            <a:ext cx="5864709" cy="3503815"/>
          </a:xfrm>
          <a:custGeom>
            <a:avLst/>
            <a:gdLst/>
            <a:ahLst/>
            <a:cxnLst/>
            <a:rect l="l" t="t" r="r" b="b"/>
            <a:pathLst>
              <a:path w="5864709" h="3503815">
                <a:moveTo>
                  <a:pt x="0" y="0"/>
                </a:moveTo>
                <a:lnTo>
                  <a:pt x="5864709" y="0"/>
                </a:lnTo>
                <a:lnTo>
                  <a:pt x="5864709" y="3503815"/>
                </a:lnTo>
                <a:lnTo>
                  <a:pt x="0" y="3503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554433" y="295929"/>
            <a:ext cx="5179135" cy="1465542"/>
            <a:chOff x="0" y="0"/>
            <a:chExt cx="1720838" cy="4869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0838" cy="486946"/>
            </a:xfrm>
            <a:custGeom>
              <a:avLst/>
              <a:gdLst/>
              <a:ahLst/>
              <a:cxnLst/>
              <a:rect l="l" t="t" r="r" b="b"/>
              <a:pathLst>
                <a:path w="1720838" h="486946">
                  <a:moveTo>
                    <a:pt x="44845" y="0"/>
                  </a:moveTo>
                  <a:lnTo>
                    <a:pt x="1675993" y="0"/>
                  </a:lnTo>
                  <a:cubicBezTo>
                    <a:pt x="1700761" y="0"/>
                    <a:pt x="1720838" y="20078"/>
                    <a:pt x="1720838" y="44845"/>
                  </a:cubicBezTo>
                  <a:lnTo>
                    <a:pt x="1720838" y="442101"/>
                  </a:lnTo>
                  <a:cubicBezTo>
                    <a:pt x="1720838" y="466868"/>
                    <a:pt x="1700761" y="486946"/>
                    <a:pt x="1675993" y="486946"/>
                  </a:cubicBezTo>
                  <a:lnTo>
                    <a:pt x="44845" y="486946"/>
                  </a:lnTo>
                  <a:cubicBezTo>
                    <a:pt x="20078" y="486946"/>
                    <a:pt x="0" y="466868"/>
                    <a:pt x="0" y="442101"/>
                  </a:cubicBezTo>
                  <a:lnTo>
                    <a:pt x="0" y="44845"/>
                  </a:lnTo>
                  <a:cubicBezTo>
                    <a:pt x="0" y="20078"/>
                    <a:pt x="20078" y="0"/>
                    <a:pt x="44845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720838" cy="4869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   AC   System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219029" y="2026950"/>
            <a:ext cx="2040271" cy="3375449"/>
          </a:xfrm>
          <a:custGeom>
            <a:avLst/>
            <a:gdLst/>
            <a:ahLst/>
            <a:cxnLst/>
            <a:rect l="l" t="t" r="r" b="b"/>
            <a:pathLst>
              <a:path w="2040271" h="3375449">
                <a:moveTo>
                  <a:pt x="0" y="0"/>
                </a:moveTo>
                <a:lnTo>
                  <a:pt x="2040271" y="0"/>
                </a:lnTo>
                <a:lnTo>
                  <a:pt x="2040271" y="3375449"/>
                </a:lnTo>
                <a:lnTo>
                  <a:pt x="0" y="3375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0690" y="2676503"/>
            <a:ext cx="1088251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438" lvl="1" indent="-478219" algn="ctr">
              <a:lnSpc>
                <a:spcPts val="5316"/>
              </a:lnSpc>
              <a:buFont typeface="Arial"/>
              <a:buChar char="•"/>
            </a:pPr>
            <a:r>
              <a:rPr lang="en-US" sz="4430">
                <a:solidFill>
                  <a:srgbClr val="000000"/>
                </a:solidFill>
                <a:latin typeface="Canva Sans"/>
              </a:rPr>
              <a:t>Control the motor using timer_0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690" y="4467225"/>
            <a:ext cx="12471789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438" lvl="1" indent="-478219" algn="ctr">
              <a:lnSpc>
                <a:spcPts val="5316"/>
              </a:lnSpc>
              <a:buFont typeface="Arial"/>
              <a:buChar char="•"/>
            </a:pPr>
            <a:r>
              <a:rPr lang="en-US" sz="4430">
                <a:solidFill>
                  <a:srgbClr val="000000"/>
                </a:solidFill>
                <a:latin typeface="Canva Sans"/>
              </a:rPr>
              <a:t>ADC system indicates the temperature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0690" y="6276975"/>
            <a:ext cx="10461067" cy="145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14" lvl="1" indent="-525257" algn="ctr">
              <a:lnSpc>
                <a:spcPts val="5838"/>
              </a:lnSpc>
              <a:buFont typeface="Arial"/>
              <a:buChar char="•"/>
            </a:pPr>
            <a:r>
              <a:rPr lang="en-US" sz="4865">
                <a:solidFill>
                  <a:srgbClr val="000000"/>
                </a:solidFill>
                <a:latin typeface="Canva Sans"/>
              </a:rPr>
              <a:t>If the temperature is greater than 28, the AC is turned 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5211" y="2129156"/>
            <a:ext cx="6782789" cy="7129144"/>
          </a:xfrm>
          <a:custGeom>
            <a:avLst/>
            <a:gdLst/>
            <a:ahLst/>
            <a:cxnLst/>
            <a:rect l="l" t="t" r="r" b="b"/>
            <a:pathLst>
              <a:path w="6782789" h="7129144">
                <a:moveTo>
                  <a:pt x="0" y="0"/>
                </a:moveTo>
                <a:lnTo>
                  <a:pt x="6782789" y="0"/>
                </a:lnTo>
                <a:lnTo>
                  <a:pt x="6782789" y="7129144"/>
                </a:lnTo>
                <a:lnTo>
                  <a:pt x="0" y="7129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553838"/>
            <a:ext cx="10765115" cy="1535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6187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Buzzer works only when the system is Blocked.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492562"/>
            <a:ext cx="11276225" cy="231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6187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LED system receives commands from either users/admin only when login is successful.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746" y="7662323"/>
            <a:ext cx="10529369" cy="1535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6187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D6 is the dimmer led controlled by timer_2.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339865" y="295929"/>
            <a:ext cx="7608271" cy="1465542"/>
            <a:chOff x="0" y="0"/>
            <a:chExt cx="2527952" cy="4869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27952" cy="486946"/>
            </a:xfrm>
            <a:custGeom>
              <a:avLst/>
              <a:gdLst/>
              <a:ahLst/>
              <a:cxnLst/>
              <a:rect l="l" t="t" r="r" b="b"/>
              <a:pathLst>
                <a:path w="2527952" h="486946">
                  <a:moveTo>
                    <a:pt x="30527" y="0"/>
                  </a:moveTo>
                  <a:lnTo>
                    <a:pt x="2497425" y="0"/>
                  </a:lnTo>
                  <a:cubicBezTo>
                    <a:pt x="2505521" y="0"/>
                    <a:pt x="2513286" y="3216"/>
                    <a:pt x="2519011" y="8941"/>
                  </a:cubicBezTo>
                  <a:cubicBezTo>
                    <a:pt x="2524736" y="14666"/>
                    <a:pt x="2527952" y="22431"/>
                    <a:pt x="2527952" y="30527"/>
                  </a:cubicBezTo>
                  <a:lnTo>
                    <a:pt x="2527952" y="456419"/>
                  </a:lnTo>
                  <a:cubicBezTo>
                    <a:pt x="2527952" y="473279"/>
                    <a:pt x="2514285" y="486946"/>
                    <a:pt x="2497425" y="486946"/>
                  </a:cubicBezTo>
                  <a:lnTo>
                    <a:pt x="30527" y="486946"/>
                  </a:lnTo>
                  <a:cubicBezTo>
                    <a:pt x="13667" y="486946"/>
                    <a:pt x="0" y="473279"/>
                    <a:pt x="0" y="456419"/>
                  </a:cubicBezTo>
                  <a:lnTo>
                    <a:pt x="0" y="30527"/>
                  </a:lnTo>
                  <a:cubicBezTo>
                    <a:pt x="0" y="13667"/>
                    <a:pt x="13667" y="0"/>
                    <a:pt x="30527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527952" cy="4869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  LED and Buzzer system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65766" y="1860344"/>
            <a:ext cx="8522234" cy="6566311"/>
          </a:xfrm>
          <a:custGeom>
            <a:avLst/>
            <a:gdLst/>
            <a:ahLst/>
            <a:cxnLst/>
            <a:rect l="l" t="t" r="r" b="b"/>
            <a:pathLst>
              <a:path w="8522234" h="6566311">
                <a:moveTo>
                  <a:pt x="0" y="0"/>
                </a:moveTo>
                <a:lnTo>
                  <a:pt x="8522234" y="0"/>
                </a:lnTo>
                <a:lnTo>
                  <a:pt x="8522234" y="6566312"/>
                </a:lnTo>
                <a:lnTo>
                  <a:pt x="0" y="6566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589" y="2612193"/>
            <a:ext cx="9765766" cy="231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 algn="ctr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The Servo motor (Door) is controlled via command sent by UART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814148"/>
            <a:ext cx="9765766" cy="231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 algn="ctr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The Servo motor is controlled using timer_1 to close or open the door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846837" y="163002"/>
            <a:ext cx="10180046" cy="1465542"/>
            <a:chOff x="0" y="0"/>
            <a:chExt cx="3382460" cy="4869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2459" cy="486946"/>
            </a:xfrm>
            <a:custGeom>
              <a:avLst/>
              <a:gdLst/>
              <a:ahLst/>
              <a:cxnLst/>
              <a:rect l="l" t="t" r="r" b="b"/>
              <a:pathLst>
                <a:path w="3382459" h="486946">
                  <a:moveTo>
                    <a:pt x="22815" y="0"/>
                  </a:moveTo>
                  <a:lnTo>
                    <a:pt x="3359645" y="0"/>
                  </a:lnTo>
                  <a:cubicBezTo>
                    <a:pt x="3372245" y="0"/>
                    <a:pt x="3382459" y="10215"/>
                    <a:pt x="3382459" y="22815"/>
                  </a:cubicBezTo>
                  <a:lnTo>
                    <a:pt x="3382459" y="464131"/>
                  </a:lnTo>
                  <a:cubicBezTo>
                    <a:pt x="3382459" y="470182"/>
                    <a:pt x="3380056" y="475985"/>
                    <a:pt x="3375777" y="480264"/>
                  </a:cubicBezTo>
                  <a:cubicBezTo>
                    <a:pt x="3371498" y="484543"/>
                    <a:pt x="3365695" y="486946"/>
                    <a:pt x="3359645" y="486946"/>
                  </a:cubicBezTo>
                  <a:lnTo>
                    <a:pt x="22815" y="486946"/>
                  </a:lnTo>
                  <a:cubicBezTo>
                    <a:pt x="16764" y="486946"/>
                    <a:pt x="10961" y="484543"/>
                    <a:pt x="6682" y="480264"/>
                  </a:cubicBezTo>
                  <a:cubicBezTo>
                    <a:pt x="2404" y="475985"/>
                    <a:pt x="0" y="470182"/>
                    <a:pt x="0" y="464131"/>
                  </a:cubicBezTo>
                  <a:lnTo>
                    <a:pt x="0" y="22815"/>
                  </a:lnTo>
                  <a:cubicBezTo>
                    <a:pt x="0" y="10215"/>
                    <a:pt x="10215" y="0"/>
                    <a:pt x="22815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3382460" cy="4869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   Reset button and Door control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7225236"/>
            <a:ext cx="9765766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 algn="ctr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</a:rPr>
              <a:t>Interrupt will occur when the   Reset button is clecked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65766" y="1860344"/>
            <a:ext cx="8522234" cy="6566311"/>
          </a:xfrm>
          <a:custGeom>
            <a:avLst/>
            <a:gdLst/>
            <a:ahLst/>
            <a:cxnLst/>
            <a:rect l="l" t="t" r="r" b="b"/>
            <a:pathLst>
              <a:path w="8522234" h="6566311">
                <a:moveTo>
                  <a:pt x="0" y="0"/>
                </a:moveTo>
                <a:lnTo>
                  <a:pt x="8522234" y="0"/>
                </a:lnTo>
                <a:lnTo>
                  <a:pt x="8522234" y="6566312"/>
                </a:lnTo>
                <a:lnTo>
                  <a:pt x="0" y="6566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315" y="3161284"/>
            <a:ext cx="8766418" cy="387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277" lvl="1" indent="-477139" algn="ctr">
              <a:lnSpc>
                <a:spcPts val="6187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Used to send commands to operate  features remotely.</a:t>
            </a:r>
          </a:p>
          <a:p>
            <a:pPr algn="ctr">
              <a:lnSpc>
                <a:spcPts val="6187"/>
              </a:lnSpc>
            </a:pPr>
            <a:endParaRPr lang="en-US" sz="4419">
              <a:solidFill>
                <a:srgbClr val="000000"/>
              </a:solidFill>
              <a:latin typeface="Canva Sans"/>
            </a:endParaRPr>
          </a:p>
          <a:p>
            <a:pPr marL="954277" lvl="1" indent="-477139" algn="ctr">
              <a:lnSpc>
                <a:spcPts val="6187"/>
              </a:lnSpc>
              <a:buFont typeface="Arial"/>
              <a:buChar char="•"/>
            </a:pPr>
            <a:r>
              <a:rPr lang="en-US" sz="4419">
                <a:solidFill>
                  <a:srgbClr val="000000"/>
                </a:solidFill>
                <a:latin typeface="Canva Sans"/>
              </a:rPr>
              <a:t>Displays the features when turned on or off.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413413" y="0"/>
            <a:ext cx="2796799" cy="1465542"/>
            <a:chOff x="0" y="0"/>
            <a:chExt cx="929275" cy="4869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275" cy="486946"/>
            </a:xfrm>
            <a:custGeom>
              <a:avLst/>
              <a:gdLst/>
              <a:ahLst/>
              <a:cxnLst/>
              <a:rect l="l" t="t" r="r" b="b"/>
              <a:pathLst>
                <a:path w="929275" h="486946">
                  <a:moveTo>
                    <a:pt x="83044" y="0"/>
                  </a:moveTo>
                  <a:lnTo>
                    <a:pt x="846231" y="0"/>
                  </a:lnTo>
                  <a:cubicBezTo>
                    <a:pt x="868255" y="0"/>
                    <a:pt x="889378" y="8749"/>
                    <a:pt x="904952" y="24323"/>
                  </a:cubicBezTo>
                  <a:cubicBezTo>
                    <a:pt x="920525" y="39897"/>
                    <a:pt x="929275" y="61019"/>
                    <a:pt x="929275" y="83044"/>
                  </a:cubicBezTo>
                  <a:lnTo>
                    <a:pt x="929275" y="403902"/>
                  </a:lnTo>
                  <a:cubicBezTo>
                    <a:pt x="929275" y="425927"/>
                    <a:pt x="920525" y="447049"/>
                    <a:pt x="904952" y="462623"/>
                  </a:cubicBezTo>
                  <a:cubicBezTo>
                    <a:pt x="889378" y="478197"/>
                    <a:pt x="868255" y="486946"/>
                    <a:pt x="846231" y="486946"/>
                  </a:cubicBezTo>
                  <a:lnTo>
                    <a:pt x="83044" y="486946"/>
                  </a:lnTo>
                  <a:cubicBezTo>
                    <a:pt x="61019" y="486946"/>
                    <a:pt x="39897" y="478197"/>
                    <a:pt x="24323" y="462623"/>
                  </a:cubicBezTo>
                  <a:cubicBezTo>
                    <a:pt x="8749" y="447049"/>
                    <a:pt x="0" y="425927"/>
                    <a:pt x="0" y="403902"/>
                  </a:cubicBezTo>
                  <a:lnTo>
                    <a:pt x="0" y="83044"/>
                  </a:lnTo>
                  <a:cubicBezTo>
                    <a:pt x="0" y="61019"/>
                    <a:pt x="8749" y="39897"/>
                    <a:pt x="24323" y="24323"/>
                  </a:cubicBezTo>
                  <a:cubicBezTo>
                    <a:pt x="39897" y="8749"/>
                    <a:pt x="61019" y="0"/>
                    <a:pt x="83044" y="0"/>
                  </a:cubicBezTo>
                  <a:close/>
                </a:path>
              </a:pathLst>
            </a:custGeom>
            <a:solidFill>
              <a:srgbClr val="3A3A66"/>
            </a:soli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929275" cy="4869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5040"/>
                </a:lnSpc>
              </a:pPr>
              <a:r>
                <a:rPr lang="en-US" sz="4200">
                  <a:solidFill>
                    <a:srgbClr val="FFFFFF"/>
                  </a:solidFill>
                  <a:latin typeface="Open Sauce"/>
                </a:rPr>
                <a:t>   UART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Canva Sans Bold</vt:lpstr>
      <vt:lpstr>Arial</vt:lpstr>
      <vt:lpstr>Canva Sans</vt:lpstr>
      <vt:lpstr>Calibri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cp:lastModifiedBy>Shehab Hesham Hussein Mohamed</cp:lastModifiedBy>
  <cp:revision>2</cp:revision>
  <dcterms:created xsi:type="dcterms:W3CDTF">2006-08-16T00:00:00Z</dcterms:created>
  <dcterms:modified xsi:type="dcterms:W3CDTF">2023-12-24T07:49:40Z</dcterms:modified>
  <dc:identifier>DAF31diIZq4</dc:identifier>
</cp:coreProperties>
</file>