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3" r:id="rId4"/>
  </p:sldMasterIdLst>
  <p:notesMasterIdLst>
    <p:notesMasterId r:id="rId31"/>
  </p:notesMasterIdLst>
  <p:handoutMasterIdLst>
    <p:handoutMasterId r:id="rId32"/>
  </p:handoutMasterIdLst>
  <p:sldIdLst>
    <p:sldId id="276" r:id="rId5"/>
    <p:sldId id="257" r:id="rId6"/>
    <p:sldId id="281" r:id="rId7"/>
    <p:sldId id="297" r:id="rId8"/>
    <p:sldId id="299" r:id="rId9"/>
    <p:sldId id="300" r:id="rId10"/>
    <p:sldId id="301" r:id="rId11"/>
    <p:sldId id="279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10" r:id="rId20"/>
    <p:sldId id="309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29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6327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2928"/>
        <p:guide pos="384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33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022A2D-42FA-4553-8772-8DAE87B769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D895D-FAE0-4BCC-A867-FF4B70D9BF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8A188-91E3-4091-B70E-E1E6D807C522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706EC-595E-4FD0-9EC4-968864CC9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9D8E-A980-43D3-BFB9-0812FFA36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E72E-E5A5-44ED-A736-DB8D8EE9B4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74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02412-B176-4E06-823F-C66FEB3E21FB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2FC2-A162-47B3-989B-571A6241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2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00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00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56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8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67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9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27619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711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377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7100" y="1079500"/>
            <a:ext cx="7797799" cy="2543594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224D70-2CA9-3DC4-F002-EC470A48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C0B1F33F-4201-2B4E-E8EC-1D07263083EB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ED5B178-0506-30BE-93BB-73C02006B988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0" name="Freeform: Shape 17">
                <a:extLst>
                  <a:ext uri="{FF2B5EF4-FFF2-40B4-BE49-F238E27FC236}">
                    <a16:creationId xmlns:a16="http://schemas.microsoft.com/office/drawing/2014/main" id="{B3F854F0-E9B7-2C32-CA3C-FA9719440768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8224CDA-DD93-0DF6-7DD9-8328D1606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FA5F65-B2C5-BB65-83E3-F195EEE49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409908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25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0C1D561-971B-43DB-A5A7-63A887A0CA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150" y="548640"/>
            <a:ext cx="5486400" cy="1371600"/>
          </a:xfrm>
        </p:spPr>
        <p:txBody>
          <a:bodyPr anchor="b" anchorCtr="0">
            <a:no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ACFD68-412E-48B4-B9EB-FEDC20A81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0731E0-58E0-4382-ADA7-A9C6DE2E7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5149" y="2759076"/>
            <a:ext cx="5486399" cy="30098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1800"/>
            </a:lvl1pPr>
            <a:lvl2pPr>
              <a:lnSpc>
                <a:spcPct val="100000"/>
              </a:lnSpc>
              <a:spcBef>
                <a:spcPts val="1000"/>
              </a:spcBef>
              <a:defRPr sz="1800"/>
            </a:lvl2pPr>
            <a:lvl3pPr>
              <a:lnSpc>
                <a:spcPct val="100000"/>
              </a:lnSpc>
              <a:spcBef>
                <a:spcPts val="1000"/>
              </a:spcBef>
              <a:defRPr sz="16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  <a:lvl6pPr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defRPr sz="1600"/>
            </a:lvl6pPr>
            <a:lvl7pPr>
              <a:buClr>
                <a:schemeClr val="accent5"/>
              </a:buClr>
              <a:defRPr/>
            </a:lvl7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2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D67752-1F0B-4C84-BBA7-A57E2793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033A0-8E66-4ABA-9E27-744642AA9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8E05746-2784-43CF-84F7-0175BD65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B851CC3-3ED8-49E8-B8AC-6D79B036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F0BC49-315A-CF7A-E741-A8688AF53E66}"/>
              </a:ext>
            </a:extLst>
          </p:cNvPr>
          <p:cNvGrpSpPr/>
          <p:nvPr userDrawn="1"/>
        </p:nvGrpSpPr>
        <p:grpSpPr>
          <a:xfrm>
            <a:off x="9728046" y="831278"/>
            <a:ext cx="1623711" cy="630920"/>
            <a:chOff x="9588346" y="4824892"/>
            <a:chExt cx="1623711" cy="630920"/>
          </a:xfrm>
        </p:grpSpPr>
        <p:sp>
          <p:nvSpPr>
            <p:cNvPr id="3" name="Freeform: Shape 15">
              <a:extLst>
                <a:ext uri="{FF2B5EF4-FFF2-40B4-BE49-F238E27FC236}">
                  <a16:creationId xmlns:a16="http://schemas.microsoft.com/office/drawing/2014/main" id="{3FCB73E1-B061-C75F-AB29-C27CA95E57A9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A16F89-984C-DEA8-C894-E819A764661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5" name="Freeform: Shape 17">
                <a:extLst>
                  <a:ext uri="{FF2B5EF4-FFF2-40B4-BE49-F238E27FC236}">
                    <a16:creationId xmlns:a16="http://schemas.microsoft.com/office/drawing/2014/main" id="{0971E16B-8BBF-40B5-5862-FAAADBF530A0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1D464A1-0F6B-3CEE-8719-573F89E87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7773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D0C49A9B-EBDE-4047-884B-0860623D63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5851" y="2165174"/>
            <a:ext cx="6118224" cy="1554480"/>
          </a:xfrm>
        </p:spPr>
        <p:txBody>
          <a:bodyPr anchor="b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99CD77F7-3095-4517-B300-DE93875DE53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29613" y="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F31ECFCC-4520-48AB-A8A1-AF9FC0C05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29200" y="228600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7" name="Picture Placeholder 31">
            <a:extLst>
              <a:ext uri="{FF2B5EF4-FFF2-40B4-BE49-F238E27FC236}">
                <a16:creationId xmlns:a16="http://schemas.microsoft.com/office/drawing/2014/main" id="{0FDBD13C-46E7-4BB9-957D-DE2A592552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29200" y="457200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B40728-32E0-44CE-8C68-1E68245C2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00874" y="4194521"/>
            <a:ext cx="1481845" cy="787628"/>
            <a:chOff x="4987925" y="2840038"/>
            <a:chExt cx="2216150" cy="11779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A6D99A-68F3-4E08-BB89-083CE0299CE2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F5556-21F4-4E26-9504-49ADE7D84749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E1118C-DFA4-410C-961C-BE0488441C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5A8ECE6-B3E3-4761-A6AD-711AF71EEA0D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B1F0E3F-4B5E-4F5B-93A6-CE1017521BF1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20599F0-ACFC-4223-A598-8FFAF21406AB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703144-DA66-4EFB-B790-4E044756FF37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3371BE5-97EB-4365-8EDA-4C634155E79F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533C4D53-A668-4609-B338-E2D33C24A811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487C5A9-C4B3-4A68-8DFB-43F4CDB40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2E4A2F3-57A7-4529-A621-A36F1E777A4E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1482263E-6A78-46B7-8AB8-845C9C9103B4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C7B34F9-7954-4950-ABEA-DDBFF4A4CC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00405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777246"/>
            <a:ext cx="10058400" cy="1097280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2B970E0-2BF6-DE0A-33F2-E136830CC0F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711243" y="2287435"/>
            <a:ext cx="8769514" cy="3768195"/>
          </a:xfrm>
        </p:spPr>
        <p:txBody>
          <a:bodyPr tIns="182880">
            <a:noAutofit/>
          </a:bodyPr>
          <a:lstStyle>
            <a:lvl1pPr marL="283464" indent="-283464">
              <a:lnSpc>
                <a:spcPct val="100000"/>
              </a:lnSpc>
              <a:spcBef>
                <a:spcPts val="1000"/>
              </a:spcBef>
              <a:defRPr sz="1800"/>
            </a:lvl1pPr>
            <a:lvl2pPr marL="283464">
              <a:lnSpc>
                <a:spcPct val="100000"/>
              </a:lnSpc>
              <a:spcBef>
                <a:spcPts val="1000"/>
              </a:spcBef>
              <a:defRPr sz="1800"/>
            </a:lvl2pPr>
            <a:lvl3pPr indent="-283464">
              <a:lnSpc>
                <a:spcPct val="100000"/>
              </a:lnSpc>
              <a:spcBef>
                <a:spcPts val="1000"/>
              </a:spcBef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 indent="-283464"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664AFF-309D-433B-B3F0-84A98A207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20574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C7C83-D77B-1EFF-5877-DB5DF792E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1163" y="548640"/>
            <a:ext cx="11109674" cy="57492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79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80A73D-6706-8DB1-BAA5-9EC91EF6D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1677" y="548640"/>
            <a:ext cx="4663440" cy="1371600"/>
          </a:xfrm>
        </p:spPr>
        <p:txBody>
          <a:bodyPr wrap="square" anchor="b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A2E018F-B83F-5D9E-94F4-2B1C285CED1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48640" y="548640"/>
            <a:ext cx="5575300" cy="5656016"/>
          </a:xfrm>
        </p:spPr>
        <p:txBody>
          <a:bodyPr>
            <a:noAutofit/>
          </a:bodyPr>
          <a:lstStyle>
            <a:lvl1pPr marL="283464" indent="-283464">
              <a:spcBef>
                <a:spcPts val="500"/>
              </a:spcBef>
              <a:defRPr sz="1800"/>
            </a:lvl1pPr>
            <a:lvl2pPr marL="283464">
              <a:spcBef>
                <a:spcPts val="500"/>
              </a:spcBef>
              <a:defRPr sz="1800"/>
            </a:lvl2pPr>
            <a:lvl3pPr marL="685800" indent="-283464">
              <a:spcBef>
                <a:spcPts val="500"/>
              </a:spcBef>
              <a:defRPr sz="1800"/>
            </a:lvl3pPr>
            <a:lvl4pPr marL="685800">
              <a:spcBef>
                <a:spcPts val="500"/>
              </a:spcBef>
              <a:defRPr sz="1800"/>
            </a:lvl4pPr>
            <a:lvl5pPr marL="1143000" indent="-283464">
              <a:spcBef>
                <a:spcPts val="5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266A202-7CFD-8B3B-C33C-D85F06445EC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091676" y="2751236"/>
            <a:ext cx="4663440" cy="3453420"/>
          </a:xfrm>
        </p:spPr>
        <p:txBody>
          <a:bodyPr lIns="137160">
            <a:noAutofit/>
          </a:bodyPr>
          <a:lstStyle>
            <a:lvl1pPr marL="342900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1pPr>
            <a:lvl2pPr marL="702900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2pPr>
            <a:lvl3pPr marL="1139436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3pPr>
            <a:lvl4pPr marL="1422900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4pPr>
            <a:lvl5pPr marL="1859436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EFDB4E-BF6D-A408-5BC2-566CFAECD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14673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052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EF848A-75B5-49A0-A26E-E3931F22D9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26" y="539751"/>
            <a:ext cx="4451349" cy="2082226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D20A319-635D-423F-BBAC-55CDC17856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70326" y="4248000"/>
            <a:ext cx="4451349" cy="2082226"/>
          </a:xfrm>
        </p:spPr>
        <p:txBody>
          <a:bodyPr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AFB269-EE5A-41D3-BCD6-D9F59CE69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54952" y="3043393"/>
            <a:ext cx="1481845" cy="787628"/>
            <a:chOff x="4987925" y="2840038"/>
            <a:chExt cx="2216150" cy="11779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5469245-EBD6-4BF4-B555-140F59F51604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9BCC58-7D38-43ED-B78C-2D780660AA2B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8F2EBB-150B-4044-A215-E7B7EAD742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3CC0AD8-7413-4C81-9A62-702945CC3BE8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502799B-0C00-4D54-A631-1E79EAA52AFC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4E9F509-6627-4770-8A74-970F83C54B15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187A2A-8F72-40F1-B320-D3B624B54859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38DCBEB-9435-4A10-828C-CBFA74A08708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A8CE8E01-DABF-4783-A397-EDB1A91E2950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401896A-2EF5-4843-9DC5-ECC0D6F6A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B7C02DC-3E0A-45D2-859A-86EB5A3CF979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C5170D8C-ECD3-41D1-83F4-8C2A4AEC277D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BADB4C03-0F86-4580-B0C9-48DD4B3B6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530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709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877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802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873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6884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261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412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318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41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9" r:id="rId15"/>
    <p:sldLayoutId id="2147483724" r:id="rId16"/>
    <p:sldLayoutId id="2147483726" r:id="rId17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81C4-F52E-F586-1465-77001CB91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8944" y="1079501"/>
            <a:ext cx="7797799" cy="2543594"/>
          </a:xfrm>
        </p:spPr>
        <p:txBody>
          <a:bodyPr>
            <a:normAutofit/>
          </a:bodyPr>
          <a:lstStyle/>
          <a:p>
            <a:r>
              <a:rPr lang="en-US" sz="4000"/>
              <a:t>HOTEl BOOKING </a:t>
            </a:r>
            <a:br>
              <a:rPr lang="en-US" sz="4000"/>
            </a:br>
            <a:r>
              <a:rPr lang="en-US" sz="4000"/>
              <a:t>ANALYSIS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C2599-9551-6D6D-8730-A27CE4E3C141}"/>
              </a:ext>
            </a:extLst>
          </p:cNvPr>
          <p:cNvSpPr txBox="1"/>
          <p:nvPr/>
        </p:nvSpPr>
        <p:spPr>
          <a:xfrm>
            <a:off x="3888658" y="4109884"/>
            <a:ext cx="4414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+mj-lt"/>
              </a:rPr>
              <a:t>Abdulrahman Sherif</a:t>
            </a:r>
          </a:p>
        </p:txBody>
      </p:sp>
    </p:spTree>
    <p:extLst>
      <p:ext uri="{BB962C8B-B14F-4D97-AF65-F5344CB8AC3E}">
        <p14:creationId xmlns:p14="http://schemas.microsoft.com/office/powerpoint/2010/main" val="2420619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6F93-08FE-477F-51BB-27898EFD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2387272"/>
            <a:ext cx="4663440" cy="1371600"/>
          </a:xfrm>
        </p:spPr>
        <p:txBody>
          <a:bodyPr/>
          <a:lstStyle/>
          <a:p>
            <a:r>
              <a:rPr lang="en-US"/>
              <a:t>The day</a:t>
            </a:r>
            <a:br>
              <a:rPr lang="en-US"/>
            </a:br>
            <a:r>
              <a:rPr lang="en-US"/>
              <a:t> that has the most bookings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9E2DA-B6D7-6C81-97FA-7223B02C2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225" y="80388"/>
            <a:ext cx="7020123" cy="663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0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4E73-2F5E-C064-2B1E-3FC90A01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63" y="2387273"/>
            <a:ext cx="4663440" cy="1371600"/>
          </a:xfrm>
        </p:spPr>
        <p:txBody>
          <a:bodyPr>
            <a:noAutofit/>
          </a:bodyPr>
          <a:lstStyle/>
          <a:p>
            <a:r>
              <a:rPr lang="en-US" sz="3200"/>
              <a:t>The month that have the most bookings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438A67-EC98-D5EE-255D-EEEDD861A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190" y="140678"/>
            <a:ext cx="6229978" cy="651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55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7EE7-5CEA-6525-8B64-2492326C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65" y="2633078"/>
            <a:ext cx="4663440" cy="1371600"/>
          </a:xfrm>
        </p:spPr>
        <p:txBody>
          <a:bodyPr/>
          <a:lstStyle/>
          <a:p>
            <a:r>
              <a:rPr lang="en-US"/>
              <a:t>The month that has the most cancellations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120C82-A67B-BC87-C73C-16CB93C86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464" y="90436"/>
            <a:ext cx="6410848" cy="669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19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2A3A-2AB8-BD37-3E9B-A0C2EBD4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60" y="2418438"/>
            <a:ext cx="4663440" cy="1371600"/>
          </a:xfrm>
        </p:spPr>
        <p:txBody>
          <a:bodyPr>
            <a:normAutofit/>
          </a:bodyPr>
          <a:lstStyle/>
          <a:p>
            <a:r>
              <a:rPr lang="en-US" sz="3200"/>
              <a:t>Distrubtion of lead time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8A7D0-8A8F-FBD7-2057-F666543AC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38" y="100485"/>
            <a:ext cx="7443102" cy="656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3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C03D-5A25-E741-0578-BF0AD0B3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570" y="2768934"/>
            <a:ext cx="4663440" cy="1371600"/>
          </a:xfrm>
        </p:spPr>
        <p:txBody>
          <a:bodyPr>
            <a:normAutofit fontScale="90000"/>
          </a:bodyPr>
          <a:lstStyle/>
          <a:p>
            <a:r>
              <a:rPr lang="en-US"/>
              <a:t>Number of bookings according to Lead time category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4314CD-8039-A532-E446-5951B01D7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58" y="80387"/>
            <a:ext cx="6350558" cy="665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57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8CAE-CF30-6066-AA00-344AFAD6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70" y="2477729"/>
            <a:ext cx="5218310" cy="1660920"/>
          </a:xfrm>
        </p:spPr>
        <p:txBody>
          <a:bodyPr>
            <a:noAutofit/>
          </a:bodyPr>
          <a:lstStyle/>
          <a:p>
            <a:r>
              <a:rPr lang="en-US"/>
              <a:t>Number of cancellations according to time lead category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85301-15B8-3263-DF30-F6F273679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380" y="160774"/>
            <a:ext cx="6454932" cy="652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7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22314F7-656D-4F4F-8050-CCD6FC0FC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9F831-E98F-B854-6551-2EFC273FF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531814"/>
            <a:ext cx="445769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/>
              <a:t>Average price according to other features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64ACD66-7193-7B29-3F2F-0FE0D915E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6" y="2656548"/>
            <a:ext cx="3908315" cy="3505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35F602-F61B-94D7-3FC0-3B32D7714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647" y="2656547"/>
            <a:ext cx="3874565" cy="3496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EE9AB3-C740-7F72-E37E-66E785DEF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612" y="2672862"/>
            <a:ext cx="3880432" cy="349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54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8A792-8D90-0275-10BF-9F032233B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1" y="1089025"/>
            <a:ext cx="445134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z="2600"/>
              <a:t>Average price according to number of adults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036B80B-269D-4F02-9EF9-A6A4E917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A1154B-D65C-1AEC-514E-74A68F598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816" y="0"/>
            <a:ext cx="68884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18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30D8-97ED-225D-3005-D7DE4F6B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32" y="2743200"/>
            <a:ext cx="5159316" cy="1465006"/>
          </a:xfrm>
        </p:spPr>
        <p:txBody>
          <a:bodyPr>
            <a:noAutofit/>
          </a:bodyPr>
          <a:lstStyle/>
          <a:p>
            <a:r>
              <a:rPr lang="en-US"/>
              <a:t>Average price according to number of children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7B66D-92B9-763F-474F-09AE854A0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348" y="90435"/>
            <a:ext cx="6233652" cy="668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80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0876-CFAB-E64A-9E22-B4F42234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087" y="2743200"/>
            <a:ext cx="4663440" cy="1371600"/>
          </a:xfrm>
        </p:spPr>
        <p:txBody>
          <a:bodyPr>
            <a:normAutofit/>
          </a:bodyPr>
          <a:lstStyle/>
          <a:p>
            <a:r>
              <a:rPr lang="en-US" sz="3200"/>
              <a:t>Individual vs family bookings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532A64-44E7-ABD3-198F-723E24D5B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047" y="768429"/>
            <a:ext cx="4944756" cy="516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8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252AFB-1364-05E7-C423-89DB466ED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Overview : Eda process for hotel reservations to understand seasonal trends, pricing patterns and customers behaviour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b="1">
              <a:latin typeface="+mj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Objective : get insights about the factors that affect bookings and cancellations in hotel</a:t>
            </a:r>
            <a:endParaRPr lang="en-US" sz="2400" b="1" dirty="0">
              <a:latin typeface="+mj-lt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81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82E1-6DED-4ED1-B69A-A65F143E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96" y="2347943"/>
            <a:ext cx="4663440" cy="1371600"/>
          </a:xfrm>
        </p:spPr>
        <p:txBody>
          <a:bodyPr>
            <a:noAutofit/>
          </a:bodyPr>
          <a:lstStyle/>
          <a:p>
            <a:r>
              <a:rPr lang="en-US" sz="3200"/>
              <a:t>Adults only prices vs family prices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3DBE41-14C9-7323-3E92-500767ED4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912" y="925613"/>
            <a:ext cx="5560088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85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5A19-94E0-5480-7D6B-AD192D10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858" y="2406937"/>
            <a:ext cx="4663440" cy="1371600"/>
          </a:xfrm>
        </p:spPr>
        <p:txBody>
          <a:bodyPr>
            <a:normAutofit/>
          </a:bodyPr>
          <a:lstStyle/>
          <a:p>
            <a:r>
              <a:rPr lang="en-US" sz="3200"/>
              <a:t>Customer type distrubtion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E50B2-BB70-9827-494D-8F067C223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636" y="683288"/>
            <a:ext cx="5409363" cy="52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96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861A-A72F-3D7F-C129-2CFEEB7A4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562" y="2480376"/>
            <a:ext cx="4667704" cy="1371600"/>
          </a:xfrm>
        </p:spPr>
        <p:txBody>
          <a:bodyPr>
            <a:normAutofit/>
          </a:bodyPr>
          <a:lstStyle/>
          <a:p>
            <a:r>
              <a:rPr lang="en-US"/>
              <a:t>Room type that has the most special requests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EA224-7EF3-085B-72D6-E99D036BC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782" y="868458"/>
            <a:ext cx="5174901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65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CDB3-1ADF-846A-98FE-89FDE1C6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46" y="2743200"/>
            <a:ext cx="5658054" cy="1371600"/>
          </a:xfrm>
        </p:spPr>
        <p:txBody>
          <a:bodyPr>
            <a:noAutofit/>
          </a:bodyPr>
          <a:lstStyle/>
          <a:p>
            <a:r>
              <a:rPr lang="en-US" sz="3200"/>
              <a:t>Car parking space effect on previous cancellations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7B375F-C143-9196-330F-C763AC86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734" y="371790"/>
            <a:ext cx="5315578" cy="565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59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749F-B06F-D0ED-F46C-0EADBEDB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32" y="2957543"/>
            <a:ext cx="5601768" cy="1371600"/>
          </a:xfrm>
        </p:spPr>
        <p:txBody>
          <a:bodyPr>
            <a:normAutofit fontScale="90000"/>
          </a:bodyPr>
          <a:lstStyle/>
          <a:p>
            <a:r>
              <a:rPr lang="en-US"/>
              <a:t>Market segment type that has the most previous cancellations 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82EDB0-CEB7-8427-5ADA-ACD3ED0EC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346" y="315960"/>
            <a:ext cx="5469653" cy="62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5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A9819-86CF-4EE2-6D51-E380FD437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32" y="2743200"/>
            <a:ext cx="5011832" cy="1371600"/>
          </a:xfrm>
        </p:spPr>
        <p:txBody>
          <a:bodyPr>
            <a:normAutofit fontScale="90000"/>
          </a:bodyPr>
          <a:lstStyle/>
          <a:p>
            <a:r>
              <a:rPr lang="en-US"/>
              <a:t>Average price effect on the previous cancellations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7D4791-9CF9-3AD9-F0B2-2EFB47CB0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395" y="830355"/>
            <a:ext cx="5365819" cy="519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57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52CD-4C4C-9E44-BE9B-72AB9835E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8479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7357"/>
            <a:ext cx="10058400" cy="1097280"/>
          </a:xfrm>
        </p:spPr>
        <p:txBody>
          <a:bodyPr/>
          <a:lstStyle/>
          <a:p>
            <a:r>
              <a:rPr lang="en-US"/>
              <a:t>EDA PROCESS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6245" y="1638505"/>
            <a:ext cx="10215715" cy="4683637"/>
          </a:xfrm>
        </p:spPr>
        <p:txBody>
          <a:bodyPr/>
          <a:lstStyle/>
          <a:p>
            <a:pPr marL="0" indent="0">
              <a:buNone/>
            </a:pPr>
            <a:r>
              <a:rPr lang="en-US" sz="2400" b="1"/>
              <a:t>1- </a:t>
            </a:r>
            <a:r>
              <a:rPr lang="en-US" sz="2400" b="1">
                <a:latin typeface="+mj-lt"/>
              </a:rPr>
              <a:t>Data preprocessing : </a:t>
            </a:r>
          </a:p>
          <a:p>
            <a:pPr>
              <a:buClr>
                <a:schemeClr val="tx1"/>
              </a:buClr>
            </a:pPr>
            <a:r>
              <a:rPr lang="en-US" sz="2000" b="1"/>
              <a:t> </a:t>
            </a:r>
            <a:r>
              <a:rPr lang="en-US" sz="2000" b="1">
                <a:latin typeface="+mj-lt"/>
              </a:rPr>
              <a:t>libraries used ( pandas , matplotlib , seaborn)</a:t>
            </a:r>
          </a:p>
          <a:p>
            <a:pPr>
              <a:buClr>
                <a:schemeClr val="tx1"/>
              </a:buClr>
            </a:pPr>
            <a:r>
              <a:rPr lang="en-US" sz="2000" b="1">
                <a:latin typeface="+mj-lt"/>
              </a:rPr>
              <a:t>Check missing values and duplicates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b="1">
                <a:latin typeface="+mj-lt"/>
              </a:rPr>
              <a:t>2- Expolartaroy analysis : </a:t>
            </a:r>
          </a:p>
          <a:p>
            <a:pPr>
              <a:buClr>
                <a:schemeClr val="tx1"/>
              </a:buClr>
            </a:pPr>
            <a:r>
              <a:rPr lang="en-US" sz="2000" b="1">
                <a:latin typeface="+mj-lt"/>
              </a:rPr>
              <a:t> statistics of numerical columns </a:t>
            </a:r>
          </a:p>
          <a:p>
            <a:pPr>
              <a:buClr>
                <a:schemeClr val="tx1"/>
              </a:buClr>
            </a:pPr>
            <a:r>
              <a:rPr lang="en-US" sz="2000" b="1">
                <a:latin typeface="+mj-lt"/>
              </a:rPr>
              <a:t>Distrubtion of categorical columns </a:t>
            </a:r>
          </a:p>
          <a:p>
            <a:pPr>
              <a:buClr>
                <a:schemeClr val="tx1"/>
              </a:buClr>
            </a:pPr>
            <a:r>
              <a:rPr lang="en-US" sz="2000" b="1">
                <a:latin typeface="+mj-lt"/>
              </a:rPr>
              <a:t>Impact of each column according to other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b="1">
                <a:latin typeface="+mj-lt"/>
              </a:rPr>
              <a:t>3- insights visualizations :</a:t>
            </a:r>
          </a:p>
          <a:p>
            <a:pPr>
              <a:buClr>
                <a:schemeClr val="tx1"/>
              </a:buClr>
            </a:pPr>
            <a:r>
              <a:rPr lang="en-US" sz="2000" b="1">
                <a:latin typeface="+mj-lt"/>
              </a:rPr>
              <a:t>Booking trends </a:t>
            </a:r>
          </a:p>
          <a:p>
            <a:pPr>
              <a:buClr>
                <a:schemeClr val="tx1"/>
              </a:buClr>
            </a:pPr>
            <a:r>
              <a:rPr lang="en-US" sz="2000" b="1">
                <a:latin typeface="+mj-lt"/>
              </a:rPr>
              <a:t>Pricing patterns 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000" b="1">
              <a:latin typeface="+mj-lt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20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904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2A43-A135-E306-2FB5-19EDC6C6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53" y="1632646"/>
            <a:ext cx="4663440" cy="2231431"/>
          </a:xfrm>
        </p:spPr>
        <p:txBody>
          <a:bodyPr>
            <a:normAutofit/>
          </a:bodyPr>
          <a:lstStyle/>
          <a:p>
            <a:r>
              <a:rPr lang="en-US" sz="3600"/>
              <a:t>Read data &amp; preprocessing</a:t>
            </a:r>
            <a:endParaRPr lang="en-US" sz="3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5DF3C2-58C1-6027-8419-A25A53DA67D2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6936009" y="288969"/>
            <a:ext cx="5051675" cy="304708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FFF038-A509-6C95-3964-B74379D59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009" y="3521949"/>
            <a:ext cx="5142110" cy="304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4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66737-867B-ADDD-64CB-28D1334B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8" y="977093"/>
            <a:ext cx="4451349" cy="1910217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z="3200"/>
              <a:t>Check missing values &amp; duplicates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036B80B-269D-4F02-9EF9-A6A4E917B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144BE-4A86-D66A-7A5E-294A79F35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750" y="540032"/>
            <a:ext cx="3972375" cy="5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0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22314F7-656D-4F4F-8050-CCD6FC0FC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6F205-14A3-1C5E-EF64-E39A20C64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531814"/>
            <a:ext cx="445769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/>
              <a:t>Statistical summary of numerical data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A452E849-DB11-F4FF-A3EF-3C6AFF27F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9" y="3107240"/>
            <a:ext cx="11109674" cy="294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9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7A8B0-DCC6-D443-547B-39E1556B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1079500"/>
            <a:ext cx="3884962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Correlation heatmap </a:t>
            </a:r>
          </a:p>
        </p:txBody>
      </p:sp>
      <p:pic>
        <p:nvPicPr>
          <p:cNvPr id="6" name="Picture 5" descr="A diagram of heatmap&#10;&#10;Description automatically generated">
            <a:extLst>
              <a:ext uri="{FF2B5EF4-FFF2-40B4-BE49-F238E27FC236}">
                <a16:creationId xmlns:a16="http://schemas.microsoft.com/office/drawing/2014/main" id="{266369E7-43C5-50AE-4A16-0F4D0E5B5A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12" r="995" b="2"/>
          <a:stretch/>
        </p:blipFill>
        <p:spPr>
          <a:xfrm>
            <a:off x="540988" y="540000"/>
            <a:ext cx="6671025" cy="577800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15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F7FA-557B-82FA-0B3B-B29A88184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2509" y="117986"/>
            <a:ext cx="4734845" cy="1081549"/>
          </a:xfrm>
        </p:spPr>
        <p:txBody>
          <a:bodyPr/>
          <a:lstStyle/>
          <a:p>
            <a:r>
              <a:rPr lang="en-US" sz="2400"/>
              <a:t>Distrbution of categorical data</a:t>
            </a: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004C8D-A843-0D97-7290-308F883D4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77" y="1419074"/>
            <a:ext cx="3939905" cy="25892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4753B6-6E29-F560-1DAE-4D749DEA7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823" y="1419073"/>
            <a:ext cx="4343099" cy="25892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49734F-CC68-2950-C56F-DB7B33D1F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2922" y="1419073"/>
            <a:ext cx="3684929" cy="25892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14FF18F-794B-D289-EF38-196B4E3F7E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676" y="4101984"/>
            <a:ext cx="3990147" cy="26380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0D2207C-9D21-7A68-D862-EED92DB85A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0065" y="4101983"/>
            <a:ext cx="4292858" cy="26380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F16C626-CFCE-27EC-D6C9-B91604F790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3162" y="4101983"/>
            <a:ext cx="3634689" cy="263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7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3E4A2-3DA3-9A36-6F38-1105BF50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050" y="1079500"/>
            <a:ext cx="3884962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Most market segment used </a:t>
            </a: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6828D311-B582-473B-A71A-00BAEFDDF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43748" y="443198"/>
            <a:ext cx="666000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0AEB88-3680-07E0-4170-1110F3C3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264" b="2"/>
          <a:stretch/>
        </p:blipFill>
        <p:spPr>
          <a:xfrm>
            <a:off x="443748" y="425198"/>
            <a:ext cx="6671025" cy="57780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5">
            <a:extLst>
              <a:ext uri="{FF2B5EF4-FFF2-40B4-BE49-F238E27FC236}">
                <a16:creationId xmlns:a16="http://schemas.microsoft.com/office/drawing/2014/main" id="{950B4532-90B0-4F38-8B86-C84A0416E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43748" y="6203198"/>
            <a:ext cx="66600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5B28FD85-59C0-44FE-822A-75F0E9D2E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7103748" y="443198"/>
            <a:ext cx="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61848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0C3F92-C0AD-4E73-8A22-9D413A456B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5126FD-8B44-46F3-BEB2-D5456E76919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021420E-D6CD-4398-9C5C-03FBF6887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{FF71EB6C-3C63-4DC2-8938-289553FB4F97}tf22339732_win32</Template>
  <TotalTime>116</TotalTime>
  <Words>227</Words>
  <Application>Microsoft Office PowerPoint</Application>
  <PresentationFormat>Widescreen</PresentationFormat>
  <Paragraphs>46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Avenir Next LT Pro Light</vt:lpstr>
      <vt:lpstr>Calibri</vt:lpstr>
      <vt:lpstr>Rockwell Nova Light</vt:lpstr>
      <vt:lpstr>Wingdings</vt:lpstr>
      <vt:lpstr>LeafVTI</vt:lpstr>
      <vt:lpstr>HOTEl BOOKING  ANALYSIS</vt:lpstr>
      <vt:lpstr>Introduction</vt:lpstr>
      <vt:lpstr>EDA PROCESS</vt:lpstr>
      <vt:lpstr>Read data &amp; preprocessing</vt:lpstr>
      <vt:lpstr>Check missing values &amp; duplicates </vt:lpstr>
      <vt:lpstr>Statistical summary of numerical data </vt:lpstr>
      <vt:lpstr>Correlation heatmap </vt:lpstr>
      <vt:lpstr>Distrbution of categorical data</vt:lpstr>
      <vt:lpstr>Most market segment used </vt:lpstr>
      <vt:lpstr>The day  that has the most bookings </vt:lpstr>
      <vt:lpstr>The month that have the most bookings </vt:lpstr>
      <vt:lpstr>The month that has the most cancellations </vt:lpstr>
      <vt:lpstr>Distrubtion of lead time </vt:lpstr>
      <vt:lpstr>Number of bookings according to Lead time category </vt:lpstr>
      <vt:lpstr>Number of cancellations according to time lead category </vt:lpstr>
      <vt:lpstr>Average price according to other features</vt:lpstr>
      <vt:lpstr>Average price according to number of adults</vt:lpstr>
      <vt:lpstr>Average price according to number of children</vt:lpstr>
      <vt:lpstr>Individual vs family bookings</vt:lpstr>
      <vt:lpstr>Adults only prices vs family prices</vt:lpstr>
      <vt:lpstr>Customer type distrubtion </vt:lpstr>
      <vt:lpstr>Room type that has the most special requests </vt:lpstr>
      <vt:lpstr>Car parking space effect on previous cancellations</vt:lpstr>
      <vt:lpstr>Market segment type that has the most previous cancellations rate</vt:lpstr>
      <vt:lpstr>Average price effect on the previous cancellations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Abdulrahman Sherif Abdelaziz Mahmoud 21P0098</dc:creator>
  <cp:lastModifiedBy>Abdulrahman Sherif Abdelaziz Mahmoud 21P0098</cp:lastModifiedBy>
  <cp:revision>1</cp:revision>
  <dcterms:created xsi:type="dcterms:W3CDTF">2025-02-05T15:43:43Z</dcterms:created>
  <dcterms:modified xsi:type="dcterms:W3CDTF">2025-02-05T17:40:23Z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