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342" r:id="rId5"/>
    <p:sldId id="393" r:id="rId6"/>
    <p:sldId id="359" r:id="rId7"/>
    <p:sldId id="373" r:id="rId8"/>
    <p:sldId id="374" r:id="rId9"/>
    <p:sldId id="375" r:id="rId10"/>
    <p:sldId id="382" r:id="rId11"/>
    <p:sldId id="376" r:id="rId12"/>
    <p:sldId id="377" r:id="rId13"/>
    <p:sldId id="365" r:id="rId14"/>
    <p:sldId id="384" r:id="rId15"/>
    <p:sldId id="385" r:id="rId16"/>
    <p:sldId id="378" r:id="rId17"/>
    <p:sldId id="379" r:id="rId18"/>
    <p:sldId id="386" r:id="rId19"/>
    <p:sldId id="391" r:id="rId20"/>
    <p:sldId id="387" r:id="rId21"/>
    <p:sldId id="388" r:id="rId22"/>
    <p:sldId id="389" r:id="rId23"/>
    <p:sldId id="390" r:id="rId24"/>
    <p:sldId id="381" r:id="rId25"/>
    <p:sldId id="397" r:id="rId26"/>
    <p:sldId id="405" r:id="rId27"/>
    <p:sldId id="398" r:id="rId28"/>
    <p:sldId id="404" r:id="rId29"/>
    <p:sldId id="399" r:id="rId30"/>
    <p:sldId id="402" r:id="rId31"/>
    <p:sldId id="396" r:id="rId32"/>
    <p:sldId id="401" r:id="rId33"/>
    <p:sldId id="406" r:id="rId34"/>
    <p:sldId id="400" r:id="rId35"/>
    <p:sldId id="407" r:id="rId36"/>
    <p:sldId id="395" r:id="rId37"/>
    <p:sldId id="392" r:id="rId38"/>
    <p:sldId id="37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5388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260" y="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8/10/relationships/authors" Target="authors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4A331-A43C-AD45-C476-F0F01FD2A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8C88C8-94DA-770C-D299-93F47F069D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4BFF14-AD05-E238-1452-2737F458A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508AC-F634-1858-C494-FFB2F4D0DE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09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536A6-D8D7-D7BC-4DD4-D011AEAC6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C5F919-60EB-97E5-1F44-0B9F0C7BC0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E8CF03-1EBD-3692-A825-7D7094E80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2150A-2E2A-0E38-B4C5-47BDFE424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5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238E7-143C-36F9-05EA-898E63128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55AC34-3135-E193-0895-3B7B675B1B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6A11BF-D454-A33B-5853-BC5704516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CC2F1-81A2-A55F-6FD4-B6AD9EB044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6045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3F94E-67D2-8685-51D9-EECA273D7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C10405-EFFF-A7A3-D5F6-943DB83834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7F288D-5AEE-C3FE-C37D-FFDEFC923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C6B2A-1708-7392-E9B5-9E3E81AA21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5074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DDFA4-4CD8-3F31-984D-76A74FCE7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792E1E-130A-98DE-AB8D-B80FEDA82A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8DBD9C-91CE-D02D-897A-1C0653C122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AB641-ED2A-1727-2B36-10F015F81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4244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A6386-B0DB-8C4C-1ADF-2FCB55F97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C5FDF5-CC81-FFDB-5D7F-3CF64CD590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3CC754-D3C8-1CE4-8E5B-9F61BFC4E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F9EA6-C796-F192-B80B-31855A9FCE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146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E0C64-A6DD-4921-6AAD-3DB1EFB94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C9C951-18DC-E667-1240-F06ADEAB53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16621B-FB7B-12FC-BB52-312CB90D79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777B-5224-CC7E-2AE4-4A44204E7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34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27ADC-737F-5E96-D26D-EBCA834EB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18E61D-FFF7-7188-2D15-BD7859EDD1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474927-8869-3710-DB93-8FEA29174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24886-6CAD-6AF5-110C-5C779D1820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8038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A23CD-9B5F-2DE0-968A-2FB729F45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080F3C-8761-3654-7D0B-C7F129CE26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82C23B-A358-6008-2106-AB3AB4521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F6D99-52CB-4BF4-F101-C41B27C2F6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8355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AC227-7E0B-3413-5168-C4583786F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0A75E7-CCD8-DE50-E594-866EACDCD6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56F6F2-61A9-4652-CA65-5069B937E0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E4BF8-8FC0-F1AF-8E0E-9DC45C7D3E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211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930A9-9826-1FA8-16D0-4AA9DF5E7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393764-3C3A-148A-EFF8-75FC919EF9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6518AA-2A07-3E0A-686B-52B268E61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39AE2-B635-25A5-157C-7A939488F0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9391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0894E-545C-2FC7-3B24-1EDD7EF17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29E6AA-78A3-E793-F357-17C94B142D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2240A2-C10D-7A2A-6658-E5A730987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F0EFB-AC0A-3444-7DA8-8BF252732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560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5FF12-CCD0-387D-34E5-F4FDAFB3C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01B130-5838-27EC-76BB-330B859355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5F5759-1E38-069C-3837-AE696F5D8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94582-D9C1-7A0B-89D6-5CFA0C4644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98474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1A408-68B7-C4F6-68EC-84A95E8F0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67CB7E-092B-6ACB-476F-E2764CC972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600265-FC22-50AA-484A-F2D82AA4A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9F9DF-BCEB-E398-8A73-2F3F7A240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768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BF364-85C9-66BC-F4AA-0282C3675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A32A51-3478-2B54-C945-186124274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E58763-D1BE-6A35-AC28-87A80CC295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7F3FE-9846-5CC0-46C4-3187D1E339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47118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5F9AB-BC02-03FD-2265-A016C6746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4E7D4-A407-292B-6CDF-DE49C25F05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8511B3-DA99-CA28-7D19-72933E0A61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7DF6A-DFF3-DD12-F588-034A03F7F1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3843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DA0E9-0126-3C1A-DD93-A408411D8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0C4CE8-3678-1F86-0486-9EC6276317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53B966-BC49-CFA8-D799-DD858B7FB1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46423-E018-6D04-51AE-46F8F69288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944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11AD5-A9D9-43CD-00DA-F2D088069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418B46-03A7-EA7A-20E0-5C14E5FF08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1F2322-526C-E5B5-BB88-24FA6950F7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E80AB-C633-936B-5CCC-BBE990B5E3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841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A84DB-130A-27D8-2FD3-489E725A3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7F4DAB-93DC-8E2F-EE79-1235D5418C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DBED52-E965-44D2-3BCF-D005D87E54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AAC08-F276-A5BB-7CF7-A010FAA2D3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45012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068DD-377D-A560-D33E-5E3FB31E3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F8F839-2747-2D8B-0FA5-ECB081863A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69BD91-6700-4822-A3DD-A80400ABB2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545FA-EAE4-4CF3-484E-1326C9306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65383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261E6-AB00-1646-5E27-92413BC87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830CE7-385D-CA59-10EE-C938F410AF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BAD8C8-38CC-3ED2-7D96-DA75773350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7E064-6082-98DD-CFA5-7A1ED3F087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56064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01E6A-4E86-A113-31F0-F8582C84B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B04891-6BC1-B244-94AE-2923C805B2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ECB6D2-E86E-DDC4-CB14-B1C08D30D7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D7A78-D00D-4531-392C-7DA3A72BE9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05379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1E17D-A7E1-8B64-8271-12C8C1947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F6856D-216E-4DC2-7765-9E8C14877A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76187A-A695-E082-F591-67CD16D759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C70E2-CA60-A7A0-2253-267E8803F3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824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cifer3224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kaggle.com/omarmamon" TargetMode="External"/><Relationship Id="rId5" Type="http://schemas.openxmlformats.org/officeDocument/2006/relationships/hyperlink" Target="https://www.kaggle.com/habibamowafy" TargetMode="External"/><Relationship Id="rId4" Type="http://schemas.openxmlformats.org/officeDocument/2006/relationships/hyperlink" Target="https://github.com/Spafic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CELLULA Task 1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Data cleaning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/>
              <a:t>CLEANING &amp; OPTIMIZING YOUR DATA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6ECE4-61AC-11E9-E43C-66CFAF9A0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0A1A-4C53-E01E-563F-12ACB2EF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8" y="113097"/>
            <a:ext cx="8471000" cy="1656304"/>
          </a:xfrm>
        </p:spPr>
        <p:txBody>
          <a:bodyPr/>
          <a:lstStyle/>
          <a:p>
            <a:r>
              <a:rPr lang="en-US" sz="3000" dirty="0"/>
              <a:t>EFFICIENT DATA CLEANING &amp; PREPARATION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F3F2D-2551-550E-54B4-2B6B01354FB6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Handle Missing Data – Use imputation, deletion, or predictive modeling.</a:t>
            </a:r>
          </a:p>
          <a:p>
            <a:r>
              <a:rPr lang="en-US" dirty="0"/>
              <a:t>Remove Duplicates – Eliminate redundant entries to ensure data integrity.</a:t>
            </a:r>
          </a:p>
          <a:p>
            <a:r>
              <a:rPr lang="en-US" dirty="0"/>
              <a:t>Fix Data Inconsistencies – Standardize formats, correct errors, and unify categories.</a:t>
            </a:r>
          </a:p>
          <a:p>
            <a:r>
              <a:rPr lang="en-US" dirty="0"/>
              <a:t>Handle Outliers – Detect and treat extreme values that may skew analysis.</a:t>
            </a:r>
          </a:p>
          <a:p>
            <a:r>
              <a:rPr lang="en-US" dirty="0"/>
              <a:t>Normalize &amp; Standardize – Scale numerical features for consistency.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C522F3-C0D7-C7A9-F4AC-1AF4CDDD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9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767BD-71D2-12FD-6EE9-F32674229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59EF-A1C6-58EC-92BB-3036393B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Show Case from our notebook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D5B2D-F160-820B-4794-3E4B58E5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3F104-5F81-EF36-E8E1-34C84FF27D3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1026920" y="2417038"/>
            <a:ext cx="5809342" cy="1138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7ED095-321D-012B-2CBA-F0580097AB7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1148080" y="3959820"/>
            <a:ext cx="5362378" cy="19782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C26701-2D8C-2F33-2185-3202027C4CC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</a:blip>
          <a:stretch>
            <a:fillRect/>
          </a:stretch>
        </p:blipFill>
        <p:spPr>
          <a:xfrm>
            <a:off x="7139127" y="3429000"/>
            <a:ext cx="2862313" cy="21687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4B0E06-3D2D-54E4-0AB0-401B8A33943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5000"/>
          </a:blip>
          <a:stretch>
            <a:fillRect/>
          </a:stretch>
        </p:blipFill>
        <p:spPr>
          <a:xfrm>
            <a:off x="10373384" y="3429000"/>
            <a:ext cx="786412" cy="2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4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 anchor="b">
            <a:normAutofit/>
          </a:bodyPr>
          <a:lstStyle/>
          <a:p>
            <a:pPr lvl="0"/>
            <a:r>
              <a:rPr lang="en-US" noProof="0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/>
              <a:t>Impact on Data </a:t>
            </a:r>
            <a:r>
              <a:rPr lang="en-US" dirty="0"/>
              <a:t>– Outliers distort analysis and affect model performance.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/>
              <a:t>Detection</a:t>
            </a:r>
            <a:r>
              <a:rPr lang="en-US" dirty="0"/>
              <a:t> – Identify using box plots, scatter plots, Z-score, or IQR.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/>
              <a:t>Handling</a:t>
            </a:r>
            <a:r>
              <a:rPr lang="en-US" dirty="0"/>
              <a:t> – Remove, transform, or use robust models to minimize impact.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B07FC2-6557-D2D0-B83E-2A09D2600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31" y="556703"/>
            <a:ext cx="4248743" cy="25149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C1D746-B51C-4D5F-342D-4E0E44779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631" y="3429000"/>
            <a:ext cx="4248743" cy="253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r>
              <a:rPr lang="en-US" noProof="0" dirty="0"/>
              <a:t>Outliers</a:t>
            </a:r>
            <a:br>
              <a:rPr lang="en-US" noProof="0" dirty="0"/>
            </a:br>
            <a:r>
              <a:rPr lang="en-US" noProof="0" dirty="0"/>
              <a:t>Handling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/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/>
              <a:t>Action Taken</a:t>
            </a:r>
            <a:r>
              <a:rPr lang="en-US" dirty="0"/>
              <a:t> – Outliers were replaced to reduce their impact.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/>
              <a:t>Result</a:t>
            </a:r>
            <a:r>
              <a:rPr lang="en-US" dirty="0"/>
              <a:t> – Data distribution improved, leading to better model performance and reliability.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A5BDDB-A101-5D05-7457-E03C6ECC1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87388"/>
            <a:ext cx="4791546" cy="23147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A5035F-BF6A-AA2D-163F-726E50C2A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4015076"/>
            <a:ext cx="3605153" cy="24365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3CECD6-569E-5694-EFC1-15A16AD816D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9800" y="2560159"/>
            <a:ext cx="4778932" cy="18956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ABE966-FE93-4BBA-21A7-ED75466196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8858" y="171396"/>
            <a:ext cx="2779873" cy="17036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1CE2443-6694-0D7B-7683-CAB3C16CAF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6097" y="4613805"/>
            <a:ext cx="3502634" cy="211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0CED7-FCC7-614F-A8EF-EC8748DE4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02307B6-BFCD-F198-FC41-6816FE252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D9DFA51-B4C0-C3F4-94C4-F95F8DC78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0" y="264160"/>
            <a:ext cx="6921500" cy="3373973"/>
          </a:xfrm>
        </p:spPr>
        <p:txBody>
          <a:bodyPr anchor="b"/>
          <a:lstStyle/>
          <a:p>
            <a:r>
              <a:rPr lang="en-US" dirty="0"/>
              <a:t>Feature engineering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2B5F427-D002-650F-7152-3E7EA3AF6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/>
              <a:t>Creating and refining features to enhance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345668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AAD86-D382-7414-E8F4-BC8B4457C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6CF4-C5A8-3AE3-2EDD-429448CE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8" y="113097"/>
            <a:ext cx="8471000" cy="1656304"/>
          </a:xfrm>
        </p:spPr>
        <p:txBody>
          <a:bodyPr/>
          <a:lstStyle/>
          <a:p>
            <a:r>
              <a:rPr lang="en-US" sz="2800" dirty="0"/>
              <a:t>Feature engineering &amp; selection</a:t>
            </a:r>
            <a:endParaRPr lang="en-US" sz="3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925E6-BEE1-B0D7-AD4A-28FD8043637C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b="1" dirty="0"/>
              <a:t>Creating New Features</a:t>
            </a:r>
            <a:r>
              <a:rPr lang="en-US" dirty="0"/>
              <a:t> – Derived new features to enhance model performance.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Encoding Categorical Data</a:t>
            </a:r>
            <a:r>
              <a:rPr lang="en-US" dirty="0"/>
              <a:t> – Converted categorical variables into numerical representations.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Feature Selection</a:t>
            </a:r>
            <a:r>
              <a:rPr lang="en-US" dirty="0"/>
              <a:t> – Identified key variables that contribute the most to model performance.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B0B674-241D-4F53-CDC3-436D01D0F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58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EB620-3577-BFE4-459D-3B1E15FE2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07ED-67DD-C65A-E20F-9601F243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Show Case from our notebook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73014-0D62-97E3-C084-49D77EC7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AD038-72CC-0C32-A4BC-48DE5C92C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" y="2195436"/>
            <a:ext cx="7039957" cy="1095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E18E37-760C-29FD-CFF2-EE5B436AC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554" y="3420572"/>
            <a:ext cx="6916115" cy="10955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BE2ED3-6AC5-5CA6-1C20-4489A6E675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80" y="3530601"/>
            <a:ext cx="504895" cy="20386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B004CE-E42D-7509-FCB0-FB08924C03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0142" y="3530601"/>
            <a:ext cx="476316" cy="20386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F95226-E065-87B6-E79E-9476101542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0025" y="3530601"/>
            <a:ext cx="724001" cy="20386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DAA6D41-6312-8D81-41A5-9F49F5F587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7593" y="3530600"/>
            <a:ext cx="695422" cy="20386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2FDB911-7E59-0A75-2EE2-BCEB227C27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575" y="5911829"/>
            <a:ext cx="8316486" cy="3143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13EBB7C-C3A1-D93D-24DA-6D1A5E5E83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53294" y="4700390"/>
            <a:ext cx="508192" cy="173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9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6CA51-07BE-2605-C605-69D24E44E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E273EC-A8CD-ED3E-5100-2C848468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295400"/>
            <a:ext cx="3736630" cy="1078346"/>
          </a:xfrm>
        </p:spPr>
        <p:txBody>
          <a:bodyPr/>
          <a:lstStyle/>
          <a:p>
            <a:pPr lvl="0"/>
            <a:r>
              <a:rPr lang="en-US" noProof="0" dirty="0"/>
              <a:t>Correlation</a:t>
            </a:r>
            <a:br>
              <a:rPr lang="en-US" noProof="0" dirty="0"/>
            </a:br>
            <a:r>
              <a:rPr lang="en-US" noProof="0" dirty="0"/>
              <a:t>matrix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7F1AA-890B-8C6C-AE1B-E3B97FCDB9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614420"/>
          </a:xfrm>
        </p:spPr>
        <p:txBody>
          <a:bodyPr/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/>
              <a:t>Understanding Relationships</a:t>
            </a:r>
            <a:r>
              <a:rPr lang="en-US" dirty="0"/>
              <a:t> – Visualized correlations between features to detect dependencies.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/>
              <a:t>Feature Reduction</a:t>
            </a:r>
            <a:r>
              <a:rPr lang="en-US" dirty="0"/>
              <a:t> – Removed highly correlated features to prevent redundancy and overfitting.</a:t>
            </a:r>
          </a:p>
        </p:txBody>
      </p:sp>
      <p:pic>
        <p:nvPicPr>
          <p:cNvPr id="7" name="Picture 6" descr="A colorful squares with red and blue squares&#10;&#10;Description automatically generated with medium confidence">
            <a:extLst>
              <a:ext uri="{FF2B5EF4-FFF2-40B4-BE49-F238E27FC236}">
                <a16:creationId xmlns:a16="http://schemas.microsoft.com/office/drawing/2014/main" id="{C012B0D1-C0FB-1E50-C1F7-1A52A036A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466" y="171396"/>
            <a:ext cx="6196003" cy="4210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7262D6-B1AC-06B3-EC4D-FADA9C49F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4647358"/>
            <a:ext cx="5790068" cy="204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8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08DEF-6379-5597-F185-86DB92507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C4E7052-E1D6-CFA5-4637-330499E83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43E42A-156A-6C98-F663-7E1F6692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0" y="264160"/>
            <a:ext cx="6921500" cy="3373973"/>
          </a:xfrm>
        </p:spPr>
        <p:txBody>
          <a:bodyPr anchor="b"/>
          <a:lstStyle/>
          <a:p>
            <a:r>
              <a:rPr lang="en-US" dirty="0"/>
              <a:t>Visualizations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4EFE5-E62D-63ED-4CCA-2A0128F06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/>
              <a:t>Graphical representations of data to reveal patterns and insights.</a:t>
            </a:r>
          </a:p>
        </p:txBody>
      </p:sp>
    </p:spTree>
    <p:extLst>
      <p:ext uri="{BB962C8B-B14F-4D97-AF65-F5344CB8AC3E}">
        <p14:creationId xmlns:p14="http://schemas.microsoft.com/office/powerpoint/2010/main" val="344084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C99D0A-C3CB-648D-363D-7E79A8B96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AA3091BB-C5C9-00C7-182B-01A9DDEDA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Meet the team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008F1DF-0AF7-71C3-3D97-D33343E3A8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557660" cy="1910719"/>
          </a:xfrm>
        </p:spPr>
        <p:txBody>
          <a:bodyPr/>
          <a:lstStyle/>
          <a:p>
            <a:r>
              <a:rPr lang="en-US" b="1" dirty="0"/>
              <a:t>Habiba El-</a:t>
            </a:r>
            <a:r>
              <a:rPr lang="en-US" b="1" dirty="0" err="1"/>
              <a:t>sayed</a:t>
            </a:r>
            <a:r>
              <a:rPr lang="en-US" b="1" dirty="0"/>
              <a:t> </a:t>
            </a:r>
            <a:r>
              <a:rPr lang="en-US" b="1" dirty="0" err="1"/>
              <a:t>Mowafy</a:t>
            </a:r>
            <a:endParaRPr lang="ar-EG" b="1" dirty="0"/>
          </a:p>
          <a:p>
            <a:r>
              <a:rPr lang="en-US" b="1" dirty="0"/>
              <a:t>Omar </a:t>
            </a:r>
            <a:r>
              <a:rPr lang="en-US" b="1" dirty="0" err="1"/>
              <a:t>Mamon</a:t>
            </a:r>
            <a:r>
              <a:rPr lang="en-US" b="1" dirty="0"/>
              <a:t> Hamed</a:t>
            </a:r>
          </a:p>
          <a:p>
            <a:r>
              <a:rPr lang="en-US" b="1" dirty="0"/>
              <a:t>Mostafa Mohammed </a:t>
            </a:r>
            <a:r>
              <a:rPr lang="en-US" b="1" dirty="0" err="1"/>
              <a:t>elsyed</a:t>
            </a:r>
            <a:r>
              <a:rPr lang="en-US" b="1" dirty="0"/>
              <a:t> </a:t>
            </a:r>
            <a:r>
              <a:rPr lang="en-US" b="1" dirty="0" err="1"/>
              <a:t>salama</a:t>
            </a:r>
            <a:r>
              <a:rPr lang="ar-EG" b="1" dirty="0"/>
              <a:t> * </a:t>
            </a:r>
          </a:p>
          <a:p>
            <a:r>
              <a:rPr lang="en-US" b="1" dirty="0"/>
              <a:t>Ahmed </a:t>
            </a:r>
            <a:r>
              <a:rPr lang="en-US" b="1" dirty="0" err="1"/>
              <a:t>Abdelgleel</a:t>
            </a:r>
            <a:r>
              <a:rPr lang="ar-EG" b="1" dirty="0"/>
              <a:t>*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6282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885F8-38B2-BB7F-4C4F-67BA5CB86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C366-341E-8FC6-3A95-370A3B55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8" y="113097"/>
            <a:ext cx="8471000" cy="1656304"/>
          </a:xfrm>
        </p:spPr>
        <p:txBody>
          <a:bodyPr/>
          <a:lstStyle/>
          <a:p>
            <a:r>
              <a:rPr lang="en-US" sz="2800" dirty="0"/>
              <a:t>Informative Graphics &amp; Insights</a:t>
            </a:r>
            <a:endParaRPr lang="en-US" sz="3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0F368-D981-9914-5A87-345F60E84864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b="1" dirty="0"/>
              <a:t>Visualizing Data Trends</a:t>
            </a:r>
            <a:r>
              <a:rPr lang="en-US" dirty="0"/>
              <a:t> – Used histograms, scatter plots, and box plots for deeper insights.</a:t>
            </a:r>
          </a:p>
          <a:p>
            <a:endParaRPr lang="en-US" dirty="0"/>
          </a:p>
          <a:p>
            <a:r>
              <a:rPr lang="en-US" b="1" dirty="0"/>
              <a:t>Pattern Recognition</a:t>
            </a:r>
            <a:r>
              <a:rPr lang="en-US" dirty="0"/>
              <a:t> – Identified key trends and distributions in the data.</a:t>
            </a:r>
          </a:p>
          <a:p>
            <a:endParaRPr lang="en-US" dirty="0"/>
          </a:p>
          <a:p>
            <a:r>
              <a:rPr lang="en-US" b="1" dirty="0"/>
              <a:t>Decision Making</a:t>
            </a:r>
            <a:r>
              <a:rPr lang="en-US" dirty="0"/>
              <a:t> – Derived actionable insights to improve the preprocessing pipeline.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4889F6-0BFE-7687-7476-BF643EB2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64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Show Case from our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2F307A-78D4-1489-0B38-4E4BEBA6E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526" y="2608877"/>
            <a:ext cx="5257801" cy="24275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3BEDB7-F936-9E83-C339-5C11B191E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030" y="4302763"/>
            <a:ext cx="3431914" cy="2174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C9891D-599C-3B3C-D089-98B045C43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370" y="2261325"/>
            <a:ext cx="3063530" cy="233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5AB64-C075-5889-9DC8-1FC20C97C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1F8C25-B504-E0E2-A4C0-D9B86E120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Show Case from our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882F4-1C09-5D97-344B-07BE0CD6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1A8FBE-655D-76C0-64FC-5B1A2C939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213" y="2064774"/>
            <a:ext cx="5784769" cy="440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47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59A9F-F97A-C7F1-B48F-252FACDE0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00B49B-3BDD-E682-2956-7345CE45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Show Case from our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D4D42-38DC-CF26-17AD-1718D5BF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277B0A-96FA-5B76-36E7-1B3273C2F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526" y="2608877"/>
            <a:ext cx="5257801" cy="24275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14F425-E20D-E570-535C-338670457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030" y="4302763"/>
            <a:ext cx="3431914" cy="2174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14054A-D67A-6493-4422-6405718E5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370" y="2261325"/>
            <a:ext cx="3063530" cy="233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00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9B094-E4EE-A93D-54E1-6C84847A7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96270B-28DB-CA8D-F94B-7582D00A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Show Case from our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87EEA-8F22-5C16-CC61-BF23E42F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DC4C62-44CC-5C85-E282-DE08850E0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157" y="2146893"/>
            <a:ext cx="9149685" cy="422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46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9A312-C8F7-5D43-F088-F83FD997F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54331A-05A6-5CC0-B8F5-DF8289B8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Show Case from our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162DC-4E43-0A68-E163-4E94CB01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9BC7F5-2197-49D7-7DC7-4A1E4E46F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526" y="2608877"/>
            <a:ext cx="5257801" cy="24275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077518-12C4-3B67-56DB-67E381622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030" y="4302763"/>
            <a:ext cx="3431914" cy="2174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E07247-1B40-F981-AE04-47753DDAD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370" y="2261325"/>
            <a:ext cx="3063530" cy="233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25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E5528-E67E-25C0-C056-84A589042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B65241-C764-56A4-8BF6-BE582541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Show Case from our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AE417-8DED-4D74-41BD-F641E64B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867E50-042F-9A99-8DEF-DEF5311E5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226" y="2096781"/>
            <a:ext cx="6837548" cy="433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13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33EE1-ABA2-72E6-A675-107AD4639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CD7FC7-67B1-A281-0D3E-73C7DABD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Show Case from our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0C897-11D1-6388-5761-D657E0C1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C67866-D6FA-AF23-8BAA-EAA0AE7CD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526" y="2608877"/>
            <a:ext cx="5257801" cy="24275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B5917F-B167-6E97-711E-C1AB857BF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030" y="4302763"/>
            <a:ext cx="3431914" cy="2174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5C4301-0BEF-53D3-8DEF-74E045B84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370" y="2261325"/>
            <a:ext cx="3063530" cy="233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73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F6C81-9A8E-CEAD-8893-4AB55F4C5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3D4EDC-2F1C-33BF-CD8C-4C2FC13D4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Show Case from our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A0601-0D8F-B93D-DC2F-8DF3BCDF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D0C0D-B874-F148-7437-AE4F89168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70" y="2163937"/>
            <a:ext cx="4848166" cy="3710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8C18B-AF1F-FA76-ED80-FF0C9B657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303" y="2267546"/>
            <a:ext cx="4979668" cy="381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0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50C04-9B09-40D1-6D6D-1044208E7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811D81-0DAC-55F2-9E4E-D713EAF79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Show Case from our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6029B-D79F-0EC8-F887-3CD6DE54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3731D-86CC-1675-B3B8-C05ADA08D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951" y="2046828"/>
            <a:ext cx="5784097" cy="442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01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9"/>
            <a:ext cx="4667864" cy="3165300"/>
          </a:xfrm>
        </p:spPr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inspections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cleaning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Feature Engineering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Correlation matrix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>
                <a:effectLst/>
              </a:rPr>
              <a:t>Informative Graphics and Insights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877B1-DE67-16E9-2D9F-D91B45B99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D9F068-0778-2937-A603-23468001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Show Case from our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094BB-94B9-04DB-D26A-72844A84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686E5-26C1-5E47-2DA7-44B33D8A9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70" y="2163937"/>
            <a:ext cx="4848166" cy="3710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AD9497-BF21-497D-EE2A-8E8C0F139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303" y="2267546"/>
            <a:ext cx="4979668" cy="381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46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2D2E0-3CCF-56D6-63DD-B9EDCA722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04586D-0D2D-38DD-DC90-A9BBD6D3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Show Case from our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FF594-C44C-9700-8A48-DF24D14C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CC526A-6B57-4E79-0A4D-0EA529B32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258" y="2058860"/>
            <a:ext cx="5803484" cy="444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41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9020A-7460-C3DE-4497-BA8A993EB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AB9B77-0AAF-0B79-9D1D-CA2D62F47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Show Case from our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9642D-62FB-A2D9-A0C9-E34F8AD9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19AD3-7DEF-9F41-9561-190DD537F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70" y="2163937"/>
            <a:ext cx="4848166" cy="3710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773C2D-4B35-DD60-A74B-00EC66011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303" y="2267546"/>
            <a:ext cx="4979668" cy="381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14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DEBBA-00EF-2979-3859-9E49CEB9C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FFAA38-75E2-29C1-C0D0-EEB7CD2CF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Show Case from our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8FD37-2FC4-C8B4-5AE5-4D096808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43F56-2681-DC9F-4D4B-E48BC7F59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063" y="2381880"/>
            <a:ext cx="5026949" cy="37134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6BE85C-D3DE-45B6-CF94-FEEAD5539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88" y="2107085"/>
            <a:ext cx="5622034" cy="414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6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FBDCE4-B6A6-496C-1467-6BEA5129F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B3758C-BB15-AF01-7993-BF90AE7A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D4B4D8EF-00E1-0188-9332-1C36A0DFA3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954382"/>
            <a:ext cx="4667864" cy="3658552"/>
          </a:xfrm>
        </p:spPr>
        <p:txBody>
          <a:bodyPr anchor="t"/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/>
              <a:t>Effective preprocessing </a:t>
            </a:r>
            <a:r>
              <a:rPr lang="en-US" dirty="0"/>
              <a:t>improves data quality, model accuracy, and interpretability.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/>
              <a:t>Applying systematic steps </a:t>
            </a:r>
            <a:r>
              <a:rPr lang="en-US" dirty="0"/>
              <a:t>ensures better feature extraction and predictive insights.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/>
              <a:t>Final dataset </a:t>
            </a:r>
            <a:r>
              <a:rPr lang="en-US" dirty="0"/>
              <a:t>is now clean, structured, and ready for modeling.</a:t>
            </a:r>
          </a:p>
        </p:txBody>
      </p:sp>
    </p:spTree>
    <p:extLst>
      <p:ext uri="{BB962C8B-B14F-4D97-AF65-F5344CB8AC3E}">
        <p14:creationId xmlns:p14="http://schemas.microsoft.com/office/powerpoint/2010/main" val="136047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7F4ED7C-ECA6-DE9A-5286-894DB613C64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741636" cy="2058938"/>
          </a:xfrm>
        </p:spPr>
        <p:txBody>
          <a:bodyPr/>
          <a:lstStyle/>
          <a:p>
            <a:r>
              <a:rPr lang="en-US" b="1" dirty="0"/>
              <a:t>​</a:t>
            </a:r>
            <a:r>
              <a:rPr lang="en-US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 speaks, and so does our code! </a:t>
            </a:r>
            <a:r>
              <a:rPr lang="en-US" dirty="0"/>
              <a:t>💡🚀</a:t>
            </a:r>
            <a:br>
              <a:rPr lang="en-US" dirty="0"/>
            </a:br>
            <a:r>
              <a:rPr lang="en-US" dirty="0"/>
              <a:t>Explore more on GitHub:</a:t>
            </a:r>
            <a:br>
              <a:rPr lang="en-US" dirty="0"/>
            </a:br>
            <a:r>
              <a:rPr lang="en-US" dirty="0"/>
              <a:t>🔗 </a:t>
            </a:r>
            <a:r>
              <a:rPr lang="en-US" dirty="0">
                <a:hlinkClick r:id="rId3"/>
              </a:rPr>
              <a:t>[Habiba Mowafy]</a:t>
            </a:r>
            <a:r>
              <a:rPr lang="en-US" dirty="0"/>
              <a:t> | 🔗 [</a:t>
            </a:r>
            <a:r>
              <a:rPr lang="en-US" dirty="0">
                <a:hlinkClick r:id="rId4"/>
              </a:rPr>
              <a:t>Omar Mamon</a:t>
            </a:r>
            <a:r>
              <a:rPr lang="en-US" dirty="0"/>
              <a:t>]</a:t>
            </a:r>
          </a:p>
          <a:p>
            <a:r>
              <a:rPr lang="en-US" dirty="0"/>
              <a:t>Discover insights on Kaggle:</a:t>
            </a:r>
          </a:p>
          <a:p>
            <a:r>
              <a:rPr lang="en-US" dirty="0"/>
              <a:t> 🔗</a:t>
            </a:r>
            <a:r>
              <a:rPr lang="en-US" dirty="0">
                <a:hlinkClick r:id="rId5"/>
              </a:rPr>
              <a:t>[Habiba Mowafy]</a:t>
            </a:r>
            <a:r>
              <a:rPr lang="en-US" dirty="0"/>
              <a:t> | 🔗 [</a:t>
            </a:r>
            <a:r>
              <a:rPr lang="en-US" dirty="0">
                <a:hlinkClick r:id="rId6"/>
              </a:rPr>
              <a:t>Omar Mamon</a:t>
            </a:r>
            <a:r>
              <a:rPr lang="en-US" dirty="0"/>
              <a:t>]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The Power of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7" y="511762"/>
            <a:ext cx="4960830" cy="2785158"/>
          </a:xfrm>
        </p:spPr>
        <p:txBody>
          <a:bodyPr/>
          <a:lstStyle/>
          <a:p>
            <a:r>
              <a:rPr lang="en-US" dirty="0"/>
              <a:t>Overcoming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27" y="3429000"/>
            <a:ext cx="5293360" cy="2387865"/>
          </a:xfrm>
        </p:spPr>
        <p:txBody>
          <a:bodyPr/>
          <a:lstStyle/>
          <a:p>
            <a:r>
              <a:rPr lang="en-US" dirty="0"/>
              <a:t>Data 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5" name="Picture 24" descr="A person looking at a graph&#10;&#10;Description automatically generated">
            <a:extLst>
              <a:ext uri="{FF2B5EF4-FFF2-40B4-BE49-F238E27FC236}">
                <a16:creationId xmlns:a16="http://schemas.microsoft.com/office/drawing/2014/main" id="{5AF76E72-7040-00EC-FD2F-51A56074A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745" y="858179"/>
            <a:ext cx="487748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8207905" cy="1656304"/>
          </a:xfrm>
        </p:spPr>
        <p:txBody>
          <a:bodyPr/>
          <a:lstStyle/>
          <a:p>
            <a:r>
              <a:rPr lang="en-US" dirty="0"/>
              <a:t>Why Data Preprocessing Matters?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b="1" dirty="0"/>
              <a:t>Improves Data Quality </a:t>
            </a:r>
            <a:r>
              <a:rPr lang="en-US" dirty="0"/>
              <a:t>– Handles missing values, removes noise, and ensures consistency. </a:t>
            </a:r>
          </a:p>
          <a:p>
            <a:r>
              <a:rPr lang="en-US" b="1" dirty="0"/>
              <a:t>Enhances Model Performance </a:t>
            </a:r>
            <a:r>
              <a:rPr lang="en-US" dirty="0"/>
              <a:t>– Well-preprocessed data leads to better accuracy and efficiency.</a:t>
            </a:r>
          </a:p>
          <a:p>
            <a:r>
              <a:rPr lang="en-US" b="1" dirty="0"/>
              <a:t>Reduces Computational Complexity </a:t>
            </a:r>
            <a:r>
              <a:rPr lang="en-US" dirty="0"/>
              <a:t>– Helps in faster training and inference.</a:t>
            </a:r>
          </a:p>
          <a:p>
            <a:r>
              <a:rPr lang="en-US" b="1" dirty="0"/>
              <a:t>Enables Better Feature Extraction </a:t>
            </a:r>
            <a:r>
              <a:rPr lang="en-US" dirty="0"/>
              <a:t>– Identifies key patterns and relationships.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1DB14-E48D-7F8D-7A67-86E5B021C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3B86CA4-A318-0FAD-94D5-F0F9A5968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71125E8-0A73-4C0C-E315-1E16242D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Data inspections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584DA58-366B-AA6C-4BA7-CE36F9D28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/>
              <a:t>UNDERSTANDING &amp; REFINING YOUR DATA</a:t>
            </a:r>
          </a:p>
        </p:txBody>
      </p:sp>
    </p:spTree>
    <p:extLst>
      <p:ext uri="{BB962C8B-B14F-4D97-AF65-F5344CB8AC3E}">
        <p14:creationId xmlns:p14="http://schemas.microsoft.com/office/powerpoint/2010/main" val="115235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EFFECTIVE inspections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initial Data Review </a:t>
            </a:r>
            <a:r>
              <a:rPr lang="en-US" dirty="0"/>
              <a:t>- Understand data types, structure, and identify potential issues.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Handling Missing Data </a:t>
            </a:r>
            <a:r>
              <a:rPr lang="en-US" dirty="0"/>
              <a:t>- Techniques like imputation, deletion, or using predictive models.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/>
          <a:lstStyle/>
          <a:p>
            <a:r>
              <a:rPr lang="en-US" dirty="0"/>
              <a:t>We applied some steps as a start</a:t>
            </a:r>
          </a:p>
          <a:p>
            <a:pPr lvl="1"/>
            <a:r>
              <a:rPr lang="en-US" dirty="0"/>
              <a:t>Read csv file as data frame</a:t>
            </a:r>
          </a:p>
          <a:p>
            <a:pPr lvl="1"/>
            <a:r>
              <a:rPr lang="en-US" dirty="0"/>
              <a:t>Show first n entries to know more about data </a:t>
            </a:r>
          </a:p>
          <a:p>
            <a:pPr lvl="1"/>
            <a:r>
              <a:rPr lang="en-US" dirty="0"/>
              <a:t>Apply functions to explore data size, statistics, and quality, including missing values, duplicates, column types, and number of entries.</a:t>
            </a:r>
          </a:p>
          <a:p>
            <a:pPr lvl="1"/>
            <a:r>
              <a:rPr lang="en-US" dirty="0"/>
              <a:t>Search for unique types in our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Show Case from our notebook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6BCA37-7326-9E7E-F7DD-E2C3154BFCC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3161299" y="2149593"/>
            <a:ext cx="5250494" cy="13956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7FA5D2-861F-6CF4-B5F6-5CE7C1B42CE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4175656" y="3632877"/>
            <a:ext cx="1610890" cy="27935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FB5525-F238-3DA0-06E9-C943FAE90F8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</a:blip>
          <a:stretch>
            <a:fillRect/>
          </a:stretch>
        </p:blipFill>
        <p:spPr>
          <a:xfrm>
            <a:off x="1488617" y="3633948"/>
            <a:ext cx="2068129" cy="27924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2D3EA6-ED51-9D1A-E90C-6566FB9C1B2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5000"/>
          </a:blip>
          <a:stretch>
            <a:fillRect/>
          </a:stretch>
        </p:blipFill>
        <p:spPr>
          <a:xfrm>
            <a:off x="6405456" y="3854460"/>
            <a:ext cx="3746899" cy="23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{EF4BA354-E948-40C3-AFCC-0A4AFB00E778}tf11936837_win32</Template>
  <TotalTime>766</TotalTime>
  <Words>693</Words>
  <Application>Microsoft Office PowerPoint</Application>
  <PresentationFormat>Widescreen</PresentationFormat>
  <Paragraphs>150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ADLaM Display</vt:lpstr>
      <vt:lpstr>Arial</vt:lpstr>
      <vt:lpstr>Arial Nova</vt:lpstr>
      <vt:lpstr>Biome</vt:lpstr>
      <vt:lpstr>Calibri</vt:lpstr>
      <vt:lpstr>Wingdings</vt:lpstr>
      <vt:lpstr>Custom</vt:lpstr>
      <vt:lpstr>CELLULA Task 1</vt:lpstr>
      <vt:lpstr>Meet the team</vt:lpstr>
      <vt:lpstr>Agenda</vt:lpstr>
      <vt:lpstr>The Power of</vt:lpstr>
      <vt:lpstr>Overcoming </vt:lpstr>
      <vt:lpstr>Why Data Preprocessing Matters?</vt:lpstr>
      <vt:lpstr>Data inspections</vt:lpstr>
      <vt:lpstr>EFFECTIVE inspections </vt:lpstr>
      <vt:lpstr>Show Case from our notebook</vt:lpstr>
      <vt:lpstr>Data cleaning</vt:lpstr>
      <vt:lpstr>EFFICIENT DATA CLEANING &amp; PREPARATION</vt:lpstr>
      <vt:lpstr>Show Case from our notebook</vt:lpstr>
      <vt:lpstr>OUTLIERS</vt:lpstr>
      <vt:lpstr>Outliers Handling</vt:lpstr>
      <vt:lpstr>Feature engineering</vt:lpstr>
      <vt:lpstr>Feature engineering &amp; selection</vt:lpstr>
      <vt:lpstr>Show Case from our notebook</vt:lpstr>
      <vt:lpstr>Correlation matrix</vt:lpstr>
      <vt:lpstr>Visualizations</vt:lpstr>
      <vt:lpstr>Informative Graphics &amp; Insights</vt:lpstr>
      <vt:lpstr>Show Case from our notebook</vt:lpstr>
      <vt:lpstr>Show Case from our notebook</vt:lpstr>
      <vt:lpstr>Show Case from our notebook</vt:lpstr>
      <vt:lpstr>Show Case from our notebook</vt:lpstr>
      <vt:lpstr>Show Case from our notebook</vt:lpstr>
      <vt:lpstr>Show Case from our notebook</vt:lpstr>
      <vt:lpstr>Show Case from our notebook</vt:lpstr>
      <vt:lpstr>Show Case from our notebook</vt:lpstr>
      <vt:lpstr>Show Case from our notebook</vt:lpstr>
      <vt:lpstr>Show Case from our notebook</vt:lpstr>
      <vt:lpstr>Show Case from our notebook</vt:lpstr>
      <vt:lpstr>Show Case from our notebook</vt:lpstr>
      <vt:lpstr>Show Case from our notebook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Mamon Hamed 2100767</dc:creator>
  <cp:lastModifiedBy>Omar Mamon Hamed 2100767</cp:lastModifiedBy>
  <cp:revision>19</cp:revision>
  <dcterms:created xsi:type="dcterms:W3CDTF">2025-02-04T20:33:00Z</dcterms:created>
  <dcterms:modified xsi:type="dcterms:W3CDTF">2025-02-05T18:25:32Z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