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4"/>
  </p:sldMasterIdLst>
  <p:notesMasterIdLst>
    <p:notesMasterId r:id="rId36"/>
  </p:notesMasterIdLst>
  <p:sldIdLst>
    <p:sldId id="530" r:id="rId5"/>
    <p:sldId id="531" r:id="rId6"/>
    <p:sldId id="533" r:id="rId7"/>
    <p:sldId id="547" r:id="rId8"/>
    <p:sldId id="534" r:id="rId9"/>
    <p:sldId id="548" r:id="rId10"/>
    <p:sldId id="549" r:id="rId11"/>
    <p:sldId id="550" r:id="rId12"/>
    <p:sldId id="551" r:id="rId13"/>
    <p:sldId id="552" r:id="rId14"/>
    <p:sldId id="553" r:id="rId15"/>
    <p:sldId id="554" r:id="rId16"/>
    <p:sldId id="556" r:id="rId17"/>
    <p:sldId id="555" r:id="rId18"/>
    <p:sldId id="557" r:id="rId19"/>
    <p:sldId id="560" r:id="rId20"/>
    <p:sldId id="558" r:id="rId21"/>
    <p:sldId id="561" r:id="rId22"/>
    <p:sldId id="559" r:id="rId23"/>
    <p:sldId id="563" r:id="rId24"/>
    <p:sldId id="565" r:id="rId25"/>
    <p:sldId id="564" r:id="rId26"/>
    <p:sldId id="566" r:id="rId27"/>
    <p:sldId id="567" r:id="rId28"/>
    <p:sldId id="568" r:id="rId29"/>
    <p:sldId id="569" r:id="rId30"/>
    <p:sldId id="570" r:id="rId31"/>
    <p:sldId id="571" r:id="rId32"/>
    <p:sldId id="572" r:id="rId33"/>
    <p:sldId id="573" r:id="rId34"/>
    <p:sldId id="5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22"/>
  </p:normalViewPr>
  <p:slideViewPr>
    <p:cSldViewPr snapToGrid="0">
      <p:cViewPr varScale="1">
        <p:scale>
          <a:sx n="65" d="100"/>
          <a:sy n="65" d="100"/>
        </p:scale>
        <p:origin x="9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reeform 2">
            <a:extLst>
              <a:ext uri="{FF2B5EF4-FFF2-40B4-BE49-F238E27FC236}">
                <a16:creationId xmlns:a16="http://schemas.microsoft.com/office/drawing/2014/main" id="{4ACA7A33-2606-025D-4C3B-3AECAECACB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9">
            <a:extLst>
              <a:ext uri="{FF2B5EF4-FFF2-40B4-BE49-F238E27FC236}">
                <a16:creationId xmlns:a16="http://schemas.microsoft.com/office/drawing/2014/main" id="{5DAF03F3-5A97-256E-173D-76BA7FB6C798}"/>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12" name="Straight Connector 11">
            <a:extLst>
              <a:ext uri="{FF2B5EF4-FFF2-40B4-BE49-F238E27FC236}">
                <a16:creationId xmlns:a16="http://schemas.microsoft.com/office/drawing/2014/main" id="{ECD8E96F-FA86-3925-1B55-224490CC2D1B}"/>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Freeform 1">
            <a:extLst>
              <a:ext uri="{FF2B5EF4-FFF2-40B4-BE49-F238E27FC236}">
                <a16:creationId xmlns:a16="http://schemas.microsoft.com/office/drawing/2014/main" id="{22C0F47F-F36C-0989-BCDE-D014362109DC}"/>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3">
            <a:extLst>
              <a:ext uri="{FF2B5EF4-FFF2-40B4-BE49-F238E27FC236}">
                <a16:creationId xmlns:a16="http://schemas.microsoft.com/office/drawing/2014/main" id="{A4701DAB-B226-AC08-06D5-E56B19811D54}"/>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4">
            <a:extLst>
              <a:ext uri="{FF2B5EF4-FFF2-40B4-BE49-F238E27FC236}">
                <a16:creationId xmlns:a16="http://schemas.microsoft.com/office/drawing/2014/main" id="{4BDB6781-58F2-8934-EA36-C192E5B61C84}"/>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5">
            <a:extLst>
              <a:ext uri="{FF2B5EF4-FFF2-40B4-BE49-F238E27FC236}">
                <a16:creationId xmlns:a16="http://schemas.microsoft.com/office/drawing/2014/main" id="{51BE0777-5C48-83C3-4841-072BD0E0459A}"/>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Tree>
    <p:extLst>
      <p:ext uri="{BB962C8B-B14F-4D97-AF65-F5344CB8AC3E}">
        <p14:creationId xmlns:p14="http://schemas.microsoft.com/office/powerpoint/2010/main" val="29083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2/6/2025</a:t>
            </a:fld>
            <a:endParaRPr lang="en-US" dirty="0"/>
          </a:p>
        </p:txBody>
      </p:sp>
      <p:sp>
        <p:nvSpPr>
          <p:cNvPr id="5" name="Footer Placeholder 4"/>
          <p:cNvSpPr>
            <a:spLocks noGrp="1"/>
          </p:cNvSpPr>
          <p:nvPr>
            <p:ph type="ftr" sz="quarter" idx="11"/>
          </p:nvPr>
        </p:nvSpPr>
        <p:spPr/>
        <p:txBody>
          <a:bodyPr/>
          <a:lstStyle/>
          <a:p>
            <a:r>
              <a:rPr lang="en-US"/>
              <a:t>Crypto: investing &amp; trading</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1242772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2/6/2025</a:t>
            </a:fld>
            <a:endParaRPr lang="en-US" dirty="0"/>
          </a:p>
        </p:txBody>
      </p:sp>
      <p:sp>
        <p:nvSpPr>
          <p:cNvPr id="5" name="Footer Placeholder 4"/>
          <p:cNvSpPr>
            <a:spLocks noGrp="1"/>
          </p:cNvSpPr>
          <p:nvPr>
            <p:ph type="ftr" sz="quarter" idx="11"/>
          </p:nvPr>
        </p:nvSpPr>
        <p:spPr/>
        <p:txBody>
          <a:bodyPr/>
          <a:lstStyle/>
          <a:p>
            <a:r>
              <a:rPr lang="en-US"/>
              <a:t>Crypto: investing &amp; trading</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9800529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2/6/2025</a:t>
            </a:fld>
            <a:endParaRPr lang="en-US" dirty="0"/>
          </a:p>
        </p:txBody>
      </p:sp>
      <p:sp>
        <p:nvSpPr>
          <p:cNvPr id="5" name="Footer Placeholder 4"/>
          <p:cNvSpPr>
            <a:spLocks noGrp="1"/>
          </p:cNvSpPr>
          <p:nvPr>
            <p:ph type="ftr" sz="quarter" idx="11"/>
          </p:nvPr>
        </p:nvSpPr>
        <p:spPr/>
        <p:txBody>
          <a:bodyPr/>
          <a:lstStyle/>
          <a:p>
            <a:r>
              <a:rPr lang="en-US"/>
              <a:t>Crypto: investing &amp; trading</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15">
            <a:extLst>
              <a:ext uri="{FF2B5EF4-FFF2-40B4-BE49-F238E27FC236}">
                <a16:creationId xmlns:a16="http://schemas.microsoft.com/office/drawing/2014/main" id="{0DF0FEE3-96D4-BFFC-A92A-8875D105829E}"/>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8">
            <a:extLst>
              <a:ext uri="{FF2B5EF4-FFF2-40B4-BE49-F238E27FC236}">
                <a16:creationId xmlns:a16="http://schemas.microsoft.com/office/drawing/2014/main" id="{B475C90B-131C-5B5D-F2EA-6E555AC48A69}"/>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2">
            <a:extLst>
              <a:ext uri="{FF2B5EF4-FFF2-40B4-BE49-F238E27FC236}">
                <a16:creationId xmlns:a16="http://schemas.microsoft.com/office/drawing/2014/main" id="{D4C8BDB8-51CC-72C6-C4BE-0B8AF33D2F97}"/>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7125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reeform 3">
            <a:extLst>
              <a:ext uri="{FF2B5EF4-FFF2-40B4-BE49-F238E27FC236}">
                <a16:creationId xmlns:a16="http://schemas.microsoft.com/office/drawing/2014/main" id="{719E82E9-58C8-2B79-6549-E1F661652DDF}"/>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4">
            <a:extLst>
              <a:ext uri="{FF2B5EF4-FFF2-40B4-BE49-F238E27FC236}">
                <a16:creationId xmlns:a16="http://schemas.microsoft.com/office/drawing/2014/main" id="{F447854F-1758-2B8E-67E9-2ADAA3D224E8}"/>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5">
            <a:extLst>
              <a:ext uri="{FF2B5EF4-FFF2-40B4-BE49-F238E27FC236}">
                <a16:creationId xmlns:a16="http://schemas.microsoft.com/office/drawing/2014/main" id="{DC474269-B9B7-D38A-5CF2-6DF22BA74580}"/>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6">
            <a:extLst>
              <a:ext uri="{FF2B5EF4-FFF2-40B4-BE49-F238E27FC236}">
                <a16:creationId xmlns:a16="http://schemas.microsoft.com/office/drawing/2014/main" id="{F5FF41F1-F46B-713F-D668-17F0BAFDF6BB}"/>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4" name="Straight Connector 13">
            <a:extLst>
              <a:ext uri="{FF2B5EF4-FFF2-40B4-BE49-F238E27FC236}">
                <a16:creationId xmlns:a16="http://schemas.microsoft.com/office/drawing/2014/main" id="{EB1467C6-AB55-503B-56E2-A715C1E1AA47}"/>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91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2/6/2025</a:t>
            </a:fld>
            <a:endParaRPr lang="en-US" dirty="0"/>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3375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2/6/2025</a:t>
            </a:fld>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2" name="Freeform 10">
            <a:extLst>
              <a:ext uri="{FF2B5EF4-FFF2-40B4-BE49-F238E27FC236}">
                <a16:creationId xmlns:a16="http://schemas.microsoft.com/office/drawing/2014/main" id="{EDE4E463-F9DD-0D40-6ACC-64930F79DC20}"/>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1446C2B3-EB4C-AC4C-EA2F-37AFB71B8914}"/>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EE1C27E6-8075-240B-7CC3-6D0ACABE538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559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2/6/2025</a:t>
            </a:fld>
            <a:endParaRPr lang="en-US" dirty="0"/>
          </a:p>
        </p:txBody>
      </p:sp>
      <p:sp>
        <p:nvSpPr>
          <p:cNvPr id="4" name="Footer Placeholder 3"/>
          <p:cNvSpPr>
            <a:spLocks noGrp="1"/>
          </p:cNvSpPr>
          <p:nvPr>
            <p:ph type="ftr" sz="quarter" idx="11"/>
          </p:nvPr>
        </p:nvSpPr>
        <p:spPr/>
        <p:txBody>
          <a:bodyPr/>
          <a:lstStyle/>
          <a:p>
            <a:r>
              <a:rPr lang="en-US"/>
              <a:t>Crypto: investing &amp; trading</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4770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2/6/2025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Crypto: investing &amp; trading</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55266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2/6/2025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74719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2/6/2025</a:t>
            </a:fld>
            <a:endParaRPr lang="en-US" dirty="0"/>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6011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2/6/2025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Crypto: investing &amp; trading</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4A09A9-5501-47C1-A89A-A340965A2BE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43AA7F-26D7-3DB4-9D95-2A12EDA1B7C7}"/>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4761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b="0" i="0" dirty="0">
                <a:effectLst/>
                <a:latin typeface="Inter"/>
              </a:rPr>
              <a:t>Exploratory Data Analysis of Hotel Bookings</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3805674" y="4786583"/>
            <a:ext cx="4025720" cy="390101"/>
          </a:xfrm>
        </p:spPr>
        <p:txBody>
          <a:bodyPr>
            <a:normAutofit fontScale="70000" lnSpcReduction="20000"/>
          </a:bodyPr>
          <a:lstStyle/>
          <a:p>
            <a:r>
              <a:rPr lang="en-US" sz="3200" dirty="0">
                <a:solidFill>
                  <a:schemeClr val="accent2">
                    <a:lumMod val="60000"/>
                    <a:lumOff val="40000"/>
                  </a:schemeClr>
                </a:solidFill>
              </a:rPr>
              <a:t>Mohammed </a:t>
            </a:r>
            <a:r>
              <a:rPr lang="en-US" sz="3200" dirty="0" err="1">
                <a:solidFill>
                  <a:schemeClr val="accent2">
                    <a:lumMod val="60000"/>
                    <a:lumOff val="40000"/>
                  </a:schemeClr>
                </a:solidFill>
              </a:rPr>
              <a:t>Daif</a:t>
            </a:r>
            <a:r>
              <a:rPr lang="en-US" sz="3200" dirty="0">
                <a:solidFill>
                  <a:schemeClr val="accent2">
                    <a:lumMod val="60000"/>
                    <a:lumOff val="40000"/>
                  </a:schemeClr>
                </a:solidFill>
              </a:rPr>
              <a:t> - Allah</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3C987E-AE53-4912-403D-BA44F749F22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9" name="Straight Connector 2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846B0C9-A7B6-7EF9-BBF2-820FFD0A50A8}"/>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a:t>OUTLIER DETECTION</a:t>
            </a:r>
            <a:endParaRPr lang="en-US" dirty="0"/>
          </a:p>
        </p:txBody>
      </p:sp>
      <p:sp>
        <p:nvSpPr>
          <p:cNvPr id="3" name="Subtitle 2">
            <a:extLst>
              <a:ext uri="{FF2B5EF4-FFF2-40B4-BE49-F238E27FC236}">
                <a16:creationId xmlns:a16="http://schemas.microsoft.com/office/drawing/2014/main" id="{E97A8FF8-9305-C1B1-3EF2-1C30847B78D1}"/>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indent="-285750">
              <a:buFont typeface="Arial" panose="020B0604020202020204" pitchFamily="34" charset="0"/>
              <a:buChar char="•"/>
            </a:pPr>
            <a:r>
              <a:rPr lang="en-US" sz="1800" dirty="0"/>
              <a:t>Outlier were handled and replaced.</a:t>
            </a:r>
          </a:p>
          <a:p>
            <a:endParaRPr lang="en-US" dirty="0"/>
          </a:p>
        </p:txBody>
      </p:sp>
      <p:sp>
        <p:nvSpPr>
          <p:cNvPr id="32"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29E5C17C-DD9C-9E3C-13AB-3304859C46AD}"/>
              </a:ext>
            </a:extLst>
          </p:cNvPr>
          <p:cNvPicPr>
            <a:picLocks noChangeAspect="1"/>
          </p:cNvPicPr>
          <p:nvPr/>
        </p:nvPicPr>
        <p:blipFill>
          <a:blip r:embed="rId2"/>
          <a:stretch>
            <a:fillRect/>
          </a:stretch>
        </p:blipFill>
        <p:spPr>
          <a:xfrm>
            <a:off x="4234287" y="516834"/>
            <a:ext cx="7707272" cy="5359795"/>
          </a:xfrm>
          <a:prstGeom prst="rect">
            <a:avLst/>
          </a:prstGeom>
        </p:spPr>
      </p:pic>
      <p:sp>
        <p:nvSpPr>
          <p:cNvPr id="8" name="Slide Number Placeholder 1">
            <a:extLst>
              <a:ext uri="{FF2B5EF4-FFF2-40B4-BE49-F238E27FC236}">
                <a16:creationId xmlns:a16="http://schemas.microsoft.com/office/drawing/2014/main" id="{F7BAC60C-277F-E0A8-4871-4553DF7095E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10</a:t>
            </a:fld>
            <a:endParaRPr lang="en-US"/>
          </a:p>
        </p:txBody>
      </p:sp>
    </p:spTree>
    <p:extLst>
      <p:ext uri="{BB962C8B-B14F-4D97-AF65-F5344CB8AC3E}">
        <p14:creationId xmlns:p14="http://schemas.microsoft.com/office/powerpoint/2010/main" val="212861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E03CB-428F-1E48-494E-E1920BEFB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F0E2B-C25F-E917-E093-F47C2A5E7B69}"/>
              </a:ext>
            </a:extLst>
          </p:cNvPr>
          <p:cNvSpPr>
            <a:spLocks noGrp="1"/>
          </p:cNvSpPr>
          <p:nvPr>
            <p:ph type="title"/>
          </p:nvPr>
        </p:nvSpPr>
        <p:spPr/>
        <p:txBody>
          <a:bodyPr anchor="b">
            <a:normAutofit/>
          </a:bodyPr>
          <a:lstStyle/>
          <a:p>
            <a:r>
              <a:rPr lang="en-US" dirty="0"/>
              <a:t>DATA ANALYSIS</a:t>
            </a:r>
          </a:p>
        </p:txBody>
      </p:sp>
      <p:sp>
        <p:nvSpPr>
          <p:cNvPr id="3" name="Subtitle 2">
            <a:extLst>
              <a:ext uri="{FF2B5EF4-FFF2-40B4-BE49-F238E27FC236}">
                <a16:creationId xmlns:a16="http://schemas.microsoft.com/office/drawing/2014/main" id="{505C8C29-5E86-EE4E-C934-B851075BD22B}"/>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In exploratory data analysis, our aim is to determine trends, relationships, and test our hypotheses about the data.</a:t>
            </a:r>
          </a:p>
          <a:p>
            <a:pPr>
              <a:buFont typeface="Arial" panose="020B0604020202020204" pitchFamily="34" charset="0"/>
              <a:buChar char="•"/>
            </a:pPr>
            <a:endParaRPr lang="en-US" sz="2800" dirty="0"/>
          </a:p>
          <a:p>
            <a:pPr>
              <a:buFont typeface="Arial" panose="020B0604020202020204" pitchFamily="34" charset="0"/>
              <a:buChar char="•"/>
            </a:pPr>
            <a:r>
              <a:rPr lang="en-US" sz="2800" dirty="0"/>
              <a:t>Discover how data is distributed which gives us insight how to deal with it.</a:t>
            </a:r>
          </a:p>
          <a:p>
            <a:pPr>
              <a:buFont typeface="Arial" panose="020B0604020202020204" pitchFamily="34" charset="0"/>
              <a:buChar char="•"/>
            </a:pPr>
            <a:endParaRPr lang="en-US" sz="2800" dirty="0"/>
          </a:p>
          <a:p>
            <a:endParaRPr lang="en-US" sz="2000" dirty="0"/>
          </a:p>
        </p:txBody>
      </p:sp>
      <p:sp>
        <p:nvSpPr>
          <p:cNvPr id="8" name="Slide Number Placeholder 1">
            <a:extLst>
              <a:ext uri="{FF2B5EF4-FFF2-40B4-BE49-F238E27FC236}">
                <a16:creationId xmlns:a16="http://schemas.microsoft.com/office/drawing/2014/main" id="{F168E22A-ADB7-A431-CFEC-798A55A6A1E7}"/>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241621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580E3B-ED9A-1167-CE60-72952A256EC0}"/>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3265FC9-0FA4-E73C-C816-07C4F342BED1}"/>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LEAD TIME DISTRIBUTION</a:t>
            </a:r>
          </a:p>
        </p:txBody>
      </p:sp>
      <p:sp>
        <p:nvSpPr>
          <p:cNvPr id="3" name="Subtitle 2">
            <a:extLst>
              <a:ext uri="{FF2B5EF4-FFF2-40B4-BE49-F238E27FC236}">
                <a16:creationId xmlns:a16="http://schemas.microsoft.com/office/drawing/2014/main" id="{FDFB9AF7-1888-1FA1-5F9A-EB8AE806F92D}"/>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indent="-285750">
              <a:buFont typeface="Calibri" panose="020F0502020204030204" pitchFamily="34" charset="0"/>
              <a:buChar char="•"/>
            </a:pPr>
            <a:r>
              <a:rPr lang="en-US" sz="1600" dirty="0"/>
              <a:t>Lead time distribution is skewed to the right in which we can conclude that customers come very close to check in after they put on a reservation order</a:t>
            </a:r>
          </a:p>
          <a:p>
            <a:pPr marL="285750" indent="-285750">
              <a:buFont typeface="Calibri" panose="020F0502020204030204" pitchFamily="34" charset="0"/>
              <a:buChar char="•"/>
            </a:pPr>
            <a:r>
              <a:rPr lang="en-US" sz="1600" dirty="0"/>
              <a:t>We can see that the mode is 10 with frequency almost 8000 out of all bookings</a:t>
            </a:r>
          </a:p>
          <a:p>
            <a:endParaRPr lang="en-US" dirty="0"/>
          </a:p>
        </p:txBody>
      </p:sp>
      <p:sp>
        <p:nvSpPr>
          <p:cNvPr id="25" name="Rectangle 2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DCA1ED17-F8B3-F7B6-C5C0-FD8C3ADCD1B6}"/>
              </a:ext>
            </a:extLst>
          </p:cNvPr>
          <p:cNvPicPr>
            <a:picLocks noChangeAspect="1"/>
          </p:cNvPicPr>
          <p:nvPr/>
        </p:nvPicPr>
        <p:blipFill>
          <a:blip r:embed="rId2"/>
          <a:stretch>
            <a:fillRect/>
          </a:stretch>
        </p:blipFill>
        <p:spPr>
          <a:xfrm>
            <a:off x="4742017" y="1330093"/>
            <a:ext cx="6798082" cy="4197814"/>
          </a:xfrm>
          <a:prstGeom prst="rect">
            <a:avLst/>
          </a:prstGeom>
        </p:spPr>
      </p:pic>
      <p:sp>
        <p:nvSpPr>
          <p:cNvPr id="8" name="Slide Number Placeholder 1">
            <a:extLst>
              <a:ext uri="{FF2B5EF4-FFF2-40B4-BE49-F238E27FC236}">
                <a16:creationId xmlns:a16="http://schemas.microsoft.com/office/drawing/2014/main" id="{9C65F535-E1C6-0E31-8BED-88D58FB6943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12</a:t>
            </a:fld>
            <a:endParaRPr lang="en-US"/>
          </a:p>
        </p:txBody>
      </p:sp>
    </p:spTree>
    <p:extLst>
      <p:ext uri="{BB962C8B-B14F-4D97-AF65-F5344CB8AC3E}">
        <p14:creationId xmlns:p14="http://schemas.microsoft.com/office/powerpoint/2010/main" val="106729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52DC0-0315-FEC0-40F9-DE707D82B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B4F83-958C-CC06-671F-44F9BEA02FA7}"/>
              </a:ext>
            </a:extLst>
          </p:cNvPr>
          <p:cNvSpPr>
            <a:spLocks noGrp="1"/>
          </p:cNvSpPr>
          <p:nvPr>
            <p:ph type="title"/>
          </p:nvPr>
        </p:nvSpPr>
        <p:spPr/>
        <p:txBody>
          <a:bodyPr anchor="b">
            <a:normAutofit/>
          </a:bodyPr>
          <a:lstStyle/>
          <a:p>
            <a:r>
              <a:rPr lang="en-US" dirty="0"/>
              <a:t>MORE ADULTS, HIGHER PRICE?</a:t>
            </a:r>
          </a:p>
        </p:txBody>
      </p:sp>
      <p:sp>
        <p:nvSpPr>
          <p:cNvPr id="3" name="Subtitle 2">
            <a:extLst>
              <a:ext uri="{FF2B5EF4-FFF2-40B4-BE49-F238E27FC236}">
                <a16:creationId xmlns:a16="http://schemas.microsoft.com/office/drawing/2014/main" id="{61F2BDBA-235B-69AF-9DF3-C7EFE6D167F4}"/>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We ask ourselves, what number of adults pay based on their number frequently ? And how many are those adults ?</a:t>
            </a:r>
          </a:p>
          <a:p>
            <a:pPr>
              <a:buFont typeface="Arial" panose="020B0604020202020204" pitchFamily="34" charset="0"/>
              <a:buChar char="•"/>
            </a:pPr>
            <a:r>
              <a:rPr lang="en-US" sz="2800" dirty="0"/>
              <a:t>Are more adults more likely to pay more ?  </a:t>
            </a:r>
          </a:p>
          <a:p>
            <a:endParaRPr lang="en-US" sz="2000" dirty="0"/>
          </a:p>
        </p:txBody>
      </p:sp>
      <p:sp>
        <p:nvSpPr>
          <p:cNvPr id="8" name="Slide Number Placeholder 1">
            <a:extLst>
              <a:ext uri="{FF2B5EF4-FFF2-40B4-BE49-F238E27FC236}">
                <a16:creationId xmlns:a16="http://schemas.microsoft.com/office/drawing/2014/main" id="{06F3A6A3-D760-534B-F620-D60F29B1D0FC}"/>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13</a:t>
            </a:fld>
            <a:endParaRPr lang="en-US"/>
          </a:p>
        </p:txBody>
      </p:sp>
    </p:spTree>
    <p:extLst>
      <p:ext uri="{BB962C8B-B14F-4D97-AF65-F5344CB8AC3E}">
        <p14:creationId xmlns:p14="http://schemas.microsoft.com/office/powerpoint/2010/main" val="1595589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E9CFDE-5750-50C4-FC11-A4B13E70F3A0}"/>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4B063FF-40FB-11A1-98DA-61F6F16F4546}"/>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NUMBER OF ADULTS vs AVERAGE PRICE</a:t>
            </a:r>
          </a:p>
        </p:txBody>
      </p:sp>
      <p:sp>
        <p:nvSpPr>
          <p:cNvPr id="3" name="Subtitle 2">
            <a:extLst>
              <a:ext uri="{FF2B5EF4-FFF2-40B4-BE49-F238E27FC236}">
                <a16:creationId xmlns:a16="http://schemas.microsoft.com/office/drawing/2014/main" id="{AE466B1C-AAB2-F02D-1B77-A83105720120}"/>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indent="-285750">
              <a:buFont typeface="Wingdings" panose="05000000000000000000" pitchFamily="2" charset="2"/>
              <a:buChar char="§"/>
            </a:pPr>
            <a:r>
              <a:rPr lang="en-US" dirty="0"/>
              <a:t>The most number of adults that book a room is 2 adults, this can make guide us into expanding more room types that gets ordered frequently from 2 adults.</a:t>
            </a:r>
          </a:p>
          <a:p>
            <a:pPr marL="285750" indent="-285750">
              <a:buFont typeface="Wingdings" panose="05000000000000000000" pitchFamily="2" charset="2"/>
              <a:buChar char="§"/>
            </a:pPr>
            <a:r>
              <a:rPr lang="en-US" dirty="0"/>
              <a:t>1 and 3 adults come to rent in the hotel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0 adults book more than 4 adult which indicates that the hotel accept children to book.</a:t>
            </a:r>
          </a:p>
          <a:p>
            <a:pPr marL="285750" indent="-285750">
              <a:buFont typeface="Wingdings" panose="05000000000000000000" pitchFamily="2" charset="2"/>
              <a:buChar char="§"/>
            </a:pPr>
            <a:endParaRPr lang="en-US" dirty="0"/>
          </a:p>
          <a:p>
            <a:endParaRPr lang="en-US" dirty="0"/>
          </a:p>
          <a:p>
            <a:endParaRPr lang="en-US" dirty="0"/>
          </a:p>
        </p:txBody>
      </p:sp>
      <p:sp>
        <p:nvSpPr>
          <p:cNvPr id="23" name="Rectangle 2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21959509-A717-457F-57F9-F0979B886345}"/>
              </a:ext>
            </a:extLst>
          </p:cNvPr>
          <p:cNvPicPr>
            <a:picLocks noChangeAspect="1"/>
          </p:cNvPicPr>
          <p:nvPr/>
        </p:nvPicPr>
        <p:blipFill>
          <a:blip r:embed="rId2"/>
          <a:stretch>
            <a:fillRect/>
          </a:stretch>
        </p:blipFill>
        <p:spPr>
          <a:xfrm>
            <a:off x="4742017" y="884420"/>
            <a:ext cx="7235124" cy="5104899"/>
          </a:xfrm>
          <a:prstGeom prst="rect">
            <a:avLst/>
          </a:prstGeom>
        </p:spPr>
      </p:pic>
      <p:sp>
        <p:nvSpPr>
          <p:cNvPr id="8" name="Slide Number Placeholder 1">
            <a:extLst>
              <a:ext uri="{FF2B5EF4-FFF2-40B4-BE49-F238E27FC236}">
                <a16:creationId xmlns:a16="http://schemas.microsoft.com/office/drawing/2014/main" id="{81954188-DA22-F931-F6B9-2677C5E8B2E5}"/>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14</a:t>
            </a:fld>
            <a:endParaRPr lang="en-US"/>
          </a:p>
        </p:txBody>
      </p:sp>
    </p:spTree>
    <p:extLst>
      <p:ext uri="{BB962C8B-B14F-4D97-AF65-F5344CB8AC3E}">
        <p14:creationId xmlns:p14="http://schemas.microsoft.com/office/powerpoint/2010/main" val="270687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EC7E42-D537-8D7E-E67A-00A25278667B}"/>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C7C092-509E-1115-2967-455EF38FB0E9}"/>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CHILDREN AND AD</a:t>
            </a:r>
          </a:p>
        </p:txBody>
      </p:sp>
      <p:sp>
        <p:nvSpPr>
          <p:cNvPr id="3" name="Subtitle 2">
            <a:extLst>
              <a:ext uri="{FF2B5EF4-FFF2-40B4-BE49-F238E27FC236}">
                <a16:creationId xmlns:a16="http://schemas.microsoft.com/office/drawing/2014/main" id="{CC91A217-A48B-4633-2F53-825CB4E9776C}"/>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indent="-285750">
              <a:buFont typeface="Wingdings" panose="05000000000000000000" pitchFamily="2" charset="2"/>
              <a:buChar char="§"/>
            </a:pPr>
            <a:r>
              <a:rPr lang="en-US" sz="1800" dirty="0"/>
              <a:t>Its clear to see based on the relation of number of adults and the MEAN of average prices per number of adults that the more adults to book, the more price they will pay</a:t>
            </a:r>
          </a:p>
          <a:p>
            <a:pPr marL="285750" indent="-285750">
              <a:buFont typeface="Wingdings" panose="05000000000000000000" pitchFamily="2" charset="2"/>
              <a:buChar char="§"/>
            </a:pPr>
            <a:endParaRPr lang="en-US" sz="1800" dirty="0"/>
          </a:p>
          <a:p>
            <a:endParaRPr lang="en-US" dirty="0"/>
          </a:p>
        </p:txBody>
      </p:sp>
      <p:sp>
        <p:nvSpPr>
          <p:cNvPr id="23" name="Rectangle 2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descr="A graph with a red line&#10;&#10;Description automatically generated">
            <a:extLst>
              <a:ext uri="{FF2B5EF4-FFF2-40B4-BE49-F238E27FC236}">
                <a16:creationId xmlns:a16="http://schemas.microsoft.com/office/drawing/2014/main" id="{D1F10B60-06BD-7AD0-6B6C-A9D3E7B8C414}"/>
              </a:ext>
            </a:extLst>
          </p:cNvPr>
          <p:cNvPicPr>
            <a:picLocks noChangeAspect="1"/>
          </p:cNvPicPr>
          <p:nvPr/>
        </p:nvPicPr>
        <p:blipFill>
          <a:blip r:embed="rId2"/>
          <a:stretch>
            <a:fillRect/>
          </a:stretch>
        </p:blipFill>
        <p:spPr>
          <a:xfrm>
            <a:off x="4742017" y="1737977"/>
            <a:ext cx="6798082" cy="3382046"/>
          </a:xfrm>
          <a:prstGeom prst="rect">
            <a:avLst/>
          </a:prstGeom>
        </p:spPr>
      </p:pic>
      <p:sp>
        <p:nvSpPr>
          <p:cNvPr id="8" name="Slide Number Placeholder 1">
            <a:extLst>
              <a:ext uri="{FF2B5EF4-FFF2-40B4-BE49-F238E27FC236}">
                <a16:creationId xmlns:a16="http://schemas.microsoft.com/office/drawing/2014/main" id="{3DB92B01-E84D-D4A9-28FD-DC0A724A636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15</a:t>
            </a:fld>
            <a:endParaRPr lang="en-US"/>
          </a:p>
        </p:txBody>
      </p:sp>
    </p:spTree>
    <p:extLst>
      <p:ext uri="{BB962C8B-B14F-4D97-AF65-F5344CB8AC3E}">
        <p14:creationId xmlns:p14="http://schemas.microsoft.com/office/powerpoint/2010/main" val="2043206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F4B3D-CDBE-9826-C52B-BA22348BD2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9C6EA-A685-7860-C823-EEF24CC3314A}"/>
              </a:ext>
            </a:extLst>
          </p:cNvPr>
          <p:cNvSpPr>
            <a:spLocks noGrp="1"/>
          </p:cNvSpPr>
          <p:nvPr>
            <p:ph type="title"/>
          </p:nvPr>
        </p:nvSpPr>
        <p:spPr/>
        <p:txBody>
          <a:bodyPr anchor="b">
            <a:normAutofit/>
          </a:bodyPr>
          <a:lstStyle/>
          <a:p>
            <a:r>
              <a:rPr lang="en-US" dirty="0"/>
              <a:t>WHAT TYPE OF PEOPLE MOSTLY BOOK?</a:t>
            </a:r>
          </a:p>
        </p:txBody>
      </p:sp>
      <p:sp>
        <p:nvSpPr>
          <p:cNvPr id="3" name="Subtitle 2">
            <a:extLst>
              <a:ext uri="{FF2B5EF4-FFF2-40B4-BE49-F238E27FC236}">
                <a16:creationId xmlns:a16="http://schemas.microsoft.com/office/drawing/2014/main" id="{E9144DB9-FBA7-585C-F866-7320DC2A0D24}"/>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We try to guess what type of people that checks in in the hotel.</a:t>
            </a:r>
          </a:p>
          <a:p>
            <a:endParaRPr lang="en-US" sz="2000" dirty="0"/>
          </a:p>
        </p:txBody>
      </p:sp>
      <p:sp>
        <p:nvSpPr>
          <p:cNvPr id="8" name="Slide Number Placeholder 1">
            <a:extLst>
              <a:ext uri="{FF2B5EF4-FFF2-40B4-BE49-F238E27FC236}">
                <a16:creationId xmlns:a16="http://schemas.microsoft.com/office/drawing/2014/main" id="{AEF7126D-53C7-99C1-7BE0-FABC25F9DCBC}"/>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312354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B4575D-3D1F-0FC2-2C68-3D18F98DB42D}"/>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E6F117-094D-DE49-C38C-FDEE223DEF40}"/>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ADULTS vs CHILDREN</a:t>
            </a:r>
          </a:p>
        </p:txBody>
      </p:sp>
      <p:sp>
        <p:nvSpPr>
          <p:cNvPr id="3" name="Subtitle 2">
            <a:extLst>
              <a:ext uri="{FF2B5EF4-FFF2-40B4-BE49-F238E27FC236}">
                <a16:creationId xmlns:a16="http://schemas.microsoft.com/office/drawing/2014/main" id="{891DB9F7-0273-D5A8-D69D-78EB6561F790}"/>
              </a:ext>
            </a:extLst>
          </p:cNvPr>
          <p:cNvSpPr>
            <a:spLocks noGrp="1"/>
          </p:cNvSpPr>
          <p:nvPr>
            <p:ph type="body" sz="half" idx="2"/>
          </p:nvPr>
        </p:nvSpPr>
        <p:spPr>
          <a:xfrm>
            <a:off x="492371" y="2653800"/>
            <a:ext cx="3084844" cy="3335519"/>
          </a:xfrm>
        </p:spPr>
        <p:txBody>
          <a:bodyPr vert="horz" lIns="0" tIns="45720" rIns="0" bIns="45720" rtlCol="0">
            <a:normAutofit fontScale="92500" lnSpcReduction="20000"/>
          </a:bodyPr>
          <a:lstStyle/>
          <a:p>
            <a:pPr marL="285750" marR="0" lvl="0"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u="none" strike="noStrike" cap="none" normalizeH="0" baseline="0" dirty="0">
                <a:ln>
                  <a:noFill/>
                </a:ln>
                <a:solidFill>
                  <a:schemeClr val="bg1"/>
                </a:solidFill>
                <a:effectLst/>
                <a:latin typeface="Arial" panose="020B0604020202020204" pitchFamily="34" charset="0"/>
              </a:rPr>
              <a:t>There are almost no bookings for 3+ adults or families with 3+ children.</a:t>
            </a:r>
          </a:p>
          <a:p>
            <a:pPr marL="285750" marR="0" lvl="0"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u="none" strike="noStrike" cap="none" normalizeH="0" baseline="0" dirty="0">
                <a:ln>
                  <a:noFill/>
                </a:ln>
                <a:solidFill>
                  <a:schemeClr val="bg1"/>
                </a:solidFill>
                <a:effectLst/>
                <a:latin typeface="Arial" panose="020B0604020202020204" pitchFamily="34" charset="0"/>
              </a:rPr>
              <a:t>This suggests that either the hotel has room limitations (e.g., not accommodating large families) </a:t>
            </a:r>
          </a:p>
          <a:p>
            <a:pPr marL="285750" marR="0" lvl="0"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The </a:t>
            </a:r>
            <a:r>
              <a:rPr kumimoji="0" lang="en-US" altLang="en-US" sz="1600" b="1" i="0" u="none" strike="noStrike" cap="none" normalizeH="0" baseline="0" dirty="0">
                <a:ln>
                  <a:noFill/>
                </a:ln>
                <a:solidFill>
                  <a:schemeClr val="bg1"/>
                </a:solidFill>
                <a:effectLst/>
                <a:latin typeface="Arial" panose="020B0604020202020204" pitchFamily="34" charset="0"/>
              </a:rPr>
              <a:t>hottest (dark red) cell</a:t>
            </a:r>
            <a:r>
              <a:rPr kumimoji="0" lang="en-US" altLang="en-US" sz="1600" b="0" i="0" u="none" strike="noStrike" cap="none" normalizeH="0" baseline="0" dirty="0">
                <a:ln>
                  <a:noFill/>
                </a:ln>
                <a:solidFill>
                  <a:schemeClr val="bg1"/>
                </a:solidFill>
                <a:effectLst/>
                <a:latin typeface="Arial" panose="020B0604020202020204" pitchFamily="34" charset="0"/>
              </a:rPr>
              <a:t> represents </a:t>
            </a:r>
            <a:r>
              <a:rPr kumimoji="0" lang="en-US" altLang="en-US" sz="1600" b="1" i="0" u="none" strike="noStrike" cap="none" normalizeH="0" baseline="0" dirty="0">
                <a:ln>
                  <a:noFill/>
                </a:ln>
                <a:solidFill>
                  <a:schemeClr val="bg1"/>
                </a:solidFill>
                <a:effectLst/>
                <a:latin typeface="Arial" panose="020B0604020202020204" pitchFamily="34" charset="0"/>
              </a:rPr>
              <a:t>23,720 bookings</a:t>
            </a:r>
            <a:r>
              <a:rPr kumimoji="0" lang="en-US" altLang="en-US" sz="1600" b="0" i="0" u="none" strike="noStrike" cap="none" normalizeH="0" baseline="0" dirty="0">
                <a:ln>
                  <a:noFill/>
                </a:ln>
                <a:solidFill>
                  <a:schemeClr val="bg1"/>
                </a:solidFill>
                <a:effectLst/>
                <a:latin typeface="Arial" panose="020B0604020202020204" pitchFamily="34" charset="0"/>
              </a:rPr>
              <a:t> for </a:t>
            </a:r>
            <a:r>
              <a:rPr kumimoji="0" lang="en-US" altLang="en-US" sz="1600" b="1" i="0" u="none" strike="noStrike" cap="none" normalizeH="0" baseline="0" dirty="0">
                <a:ln>
                  <a:noFill/>
                </a:ln>
                <a:solidFill>
                  <a:schemeClr val="bg1"/>
                </a:solidFill>
                <a:effectLst/>
                <a:latin typeface="Arial" panose="020B0604020202020204" pitchFamily="34" charset="0"/>
              </a:rPr>
              <a:t>2 adults and 0 children</a:t>
            </a:r>
            <a:r>
              <a:rPr kumimoji="0" lang="en-US" altLang="en-US" sz="1600" b="0" i="0" u="none" strike="noStrike" cap="none" normalizeH="0" baseline="0" dirty="0">
                <a:ln>
                  <a:noFill/>
                </a:ln>
                <a:solidFill>
                  <a:schemeClr val="bg1"/>
                </a:solidFill>
                <a:effectLst/>
                <a:latin typeface="Arial" panose="020B0604020202020204" pitchFamily="34" charset="0"/>
              </a:rPr>
              <a:t>, making this the most common booking type.</a:t>
            </a:r>
          </a:p>
          <a:p>
            <a:pPr marL="285750" marR="0" lvl="0"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This suggests that couples or pairs traveling without children make up the largest customer segment. </a:t>
            </a:r>
          </a:p>
          <a:p>
            <a:pPr marL="285750" marR="0" lvl="0"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600" u="none" strike="noStrike" cap="none" normalizeH="0" baseline="0" dirty="0">
              <a:ln>
                <a:noFill/>
              </a:ln>
              <a:solidFill>
                <a:schemeClr val="bg1"/>
              </a:solidFill>
              <a:effectLst/>
              <a:latin typeface="Arial" panose="020B0604020202020204" pitchFamily="34" charset="0"/>
            </a:endParaRPr>
          </a:p>
          <a:p>
            <a:pPr marL="285750" indent="-285750">
              <a:buFont typeface="Wingdings" panose="05000000000000000000" pitchFamily="2" charset="2"/>
              <a:buChar char="§"/>
            </a:pPr>
            <a:endParaRPr lang="en-US" dirty="0">
              <a:solidFill>
                <a:schemeClr val="bg1"/>
              </a:solidFill>
            </a:endParaRPr>
          </a:p>
          <a:p>
            <a:endParaRPr lang="en-US" dirty="0"/>
          </a:p>
        </p:txBody>
      </p:sp>
      <p:sp>
        <p:nvSpPr>
          <p:cNvPr id="23" name="Rectangle 2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A70F5584-6BF2-6870-4CF1-5159B4BA8BD0}"/>
              </a:ext>
            </a:extLst>
          </p:cNvPr>
          <p:cNvPicPr>
            <a:picLocks noChangeAspect="1"/>
          </p:cNvPicPr>
          <p:nvPr/>
        </p:nvPicPr>
        <p:blipFill>
          <a:blip r:embed="rId2"/>
          <a:stretch>
            <a:fillRect/>
          </a:stretch>
        </p:blipFill>
        <p:spPr>
          <a:xfrm>
            <a:off x="4742017" y="752255"/>
            <a:ext cx="6798082" cy="5353489"/>
          </a:xfrm>
          <a:prstGeom prst="rect">
            <a:avLst/>
          </a:prstGeom>
        </p:spPr>
      </p:pic>
      <p:sp>
        <p:nvSpPr>
          <p:cNvPr id="8" name="Slide Number Placeholder 1">
            <a:extLst>
              <a:ext uri="{FF2B5EF4-FFF2-40B4-BE49-F238E27FC236}">
                <a16:creationId xmlns:a16="http://schemas.microsoft.com/office/drawing/2014/main" id="{D4B8C059-57CC-FACD-B093-2D67F4AF4EB6}"/>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17</a:t>
            </a:fld>
            <a:endParaRPr lang="en-US"/>
          </a:p>
        </p:txBody>
      </p:sp>
    </p:spTree>
    <p:extLst>
      <p:ext uri="{BB962C8B-B14F-4D97-AF65-F5344CB8AC3E}">
        <p14:creationId xmlns:p14="http://schemas.microsoft.com/office/powerpoint/2010/main" val="214060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F2305-8FF2-1AF4-DF56-4EC1517F19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278EE-9E2F-33E3-1522-C527BB2183E2}"/>
              </a:ext>
            </a:extLst>
          </p:cNvPr>
          <p:cNvSpPr>
            <a:spLocks noGrp="1"/>
          </p:cNvSpPr>
          <p:nvPr>
            <p:ph type="title"/>
          </p:nvPr>
        </p:nvSpPr>
        <p:spPr/>
        <p:txBody>
          <a:bodyPr anchor="b">
            <a:normAutofit/>
          </a:bodyPr>
          <a:lstStyle/>
          <a:p>
            <a:r>
              <a:rPr lang="en-US" dirty="0"/>
              <a:t>DO CHILDREN IMPACT ROOM TYPES ?</a:t>
            </a:r>
          </a:p>
        </p:txBody>
      </p:sp>
      <p:sp>
        <p:nvSpPr>
          <p:cNvPr id="3" name="Subtitle 2">
            <a:extLst>
              <a:ext uri="{FF2B5EF4-FFF2-40B4-BE49-F238E27FC236}">
                <a16:creationId xmlns:a16="http://schemas.microsoft.com/office/drawing/2014/main" id="{A41A9D08-3FBF-E990-74F2-D0333A8BEA2E}"/>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We try to guess what type of people that checks in in the hotel.</a:t>
            </a:r>
          </a:p>
          <a:p>
            <a:endParaRPr lang="en-US" sz="2000" dirty="0"/>
          </a:p>
        </p:txBody>
      </p:sp>
      <p:sp>
        <p:nvSpPr>
          <p:cNvPr id="8" name="Slide Number Placeholder 1">
            <a:extLst>
              <a:ext uri="{FF2B5EF4-FFF2-40B4-BE49-F238E27FC236}">
                <a16:creationId xmlns:a16="http://schemas.microsoft.com/office/drawing/2014/main" id="{C5021ABE-D4CC-FC4C-05AC-80F716B3B8D6}"/>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18</a:t>
            </a:fld>
            <a:endParaRPr lang="en-US"/>
          </a:p>
        </p:txBody>
      </p:sp>
    </p:spTree>
    <p:extLst>
      <p:ext uri="{BB962C8B-B14F-4D97-AF65-F5344CB8AC3E}">
        <p14:creationId xmlns:p14="http://schemas.microsoft.com/office/powerpoint/2010/main" val="136536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B1C94-0562-3533-2930-8D52967BA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4E385-241A-B02F-D3D7-FAFA3AAE104C}"/>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NUMBER OF ADULTS vs AVERAGE PRICE</a:t>
            </a:r>
          </a:p>
        </p:txBody>
      </p:sp>
      <p:sp>
        <p:nvSpPr>
          <p:cNvPr id="3" name="Subtitle 2">
            <a:extLst>
              <a:ext uri="{FF2B5EF4-FFF2-40B4-BE49-F238E27FC236}">
                <a16:creationId xmlns:a16="http://schemas.microsoft.com/office/drawing/2014/main" id="{A3C19FF3-44EB-9480-115F-C6474C6F9643}"/>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marR="0" lvl="0"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 most significant counts are when the number of children is </a:t>
            </a:r>
            <a:r>
              <a:rPr kumimoji="0" lang="en-US" altLang="en-US" sz="1800" b="0" i="0" u="none" strike="noStrike" cap="none" normalizeH="0" baseline="0" dirty="0">
                <a:ln>
                  <a:noFill/>
                </a:ln>
                <a:solidFill>
                  <a:schemeClr val="bg1"/>
                </a:solidFill>
                <a:effectLst/>
                <a:latin typeface="Arial Unicode MS" panose="020B0604020202020204" pitchFamily="34" charset="-128"/>
              </a:rPr>
              <a:t>0</a:t>
            </a:r>
            <a:r>
              <a:rPr kumimoji="0" lang="en-US" altLang="en-US" sz="1800" b="0" i="0" u="none" strike="noStrike" cap="none" normalizeH="0" baseline="0" dirty="0">
                <a:ln>
                  <a:noFill/>
                </a:ln>
                <a:solidFill>
                  <a:schemeClr val="bg1"/>
                </a:solidFill>
                <a:effectLst/>
              </a:rPr>
              <a:t>, suggesting that most bookings do not include children.</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There are smaller, scattered values when children are present, but they are much lower than the adult-only numbers</a:t>
            </a:r>
            <a:endParaRPr lang="en-US" sz="1800" dirty="0">
              <a:solidFill>
                <a:schemeClr val="bg1"/>
              </a:solidFill>
            </a:endParaRPr>
          </a:p>
          <a:p>
            <a:endParaRPr lang="en-US" dirty="0"/>
          </a:p>
        </p:txBody>
      </p:sp>
      <p:sp>
        <p:nvSpPr>
          <p:cNvPr id="8" name="Slide Number Placeholder 1">
            <a:extLst>
              <a:ext uri="{FF2B5EF4-FFF2-40B4-BE49-F238E27FC236}">
                <a16:creationId xmlns:a16="http://schemas.microsoft.com/office/drawing/2014/main" id="{D4129B42-BD3D-AE84-9A97-A61E090FA65C}"/>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19</a:t>
            </a:fld>
            <a:endParaRPr lang="en-US"/>
          </a:p>
        </p:txBody>
      </p:sp>
      <p:pic>
        <p:nvPicPr>
          <p:cNvPr id="5" name="Picture 4">
            <a:extLst>
              <a:ext uri="{FF2B5EF4-FFF2-40B4-BE49-F238E27FC236}">
                <a16:creationId xmlns:a16="http://schemas.microsoft.com/office/drawing/2014/main" id="{AD92BAEF-D03D-60C2-66C8-C66BE5203C1F}"/>
              </a:ext>
            </a:extLst>
          </p:cNvPr>
          <p:cNvPicPr>
            <a:picLocks noChangeAspect="1"/>
          </p:cNvPicPr>
          <p:nvPr/>
        </p:nvPicPr>
        <p:blipFill>
          <a:blip r:embed="rId2"/>
          <a:stretch>
            <a:fillRect/>
          </a:stretch>
        </p:blipFill>
        <p:spPr>
          <a:xfrm>
            <a:off x="4116671" y="667629"/>
            <a:ext cx="7582958" cy="4991797"/>
          </a:xfrm>
          <a:prstGeom prst="rect">
            <a:avLst/>
          </a:prstGeom>
        </p:spPr>
      </p:pic>
    </p:spTree>
    <p:extLst>
      <p:ext uri="{BB962C8B-B14F-4D97-AF65-F5344CB8AC3E}">
        <p14:creationId xmlns:p14="http://schemas.microsoft.com/office/powerpoint/2010/main" val="192036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Data Understanding</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Data Cleaning</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Data Analysis</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FE34B-C4EC-10CE-5172-987495F37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C28B4D-D93F-8D72-52AF-450F45F0CB52}"/>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NUMBER OF ADULTS vs AVERAGE PRICE</a:t>
            </a:r>
          </a:p>
        </p:txBody>
      </p:sp>
      <p:sp>
        <p:nvSpPr>
          <p:cNvPr id="3" name="Subtitle 2">
            <a:extLst>
              <a:ext uri="{FF2B5EF4-FFF2-40B4-BE49-F238E27FC236}">
                <a16:creationId xmlns:a16="http://schemas.microsoft.com/office/drawing/2014/main" id="{1A3B49BC-6F9D-4737-42A9-990F1ACF6DFC}"/>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marR="0" lvl="0"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i="0" u="none" strike="noStrike" cap="none" normalizeH="0" baseline="0" dirty="0">
                <a:ln>
                  <a:noFill/>
                </a:ln>
                <a:solidFill>
                  <a:schemeClr val="bg1"/>
                </a:solidFill>
                <a:effectLst/>
                <a:latin typeface="Arial" panose="020B0604020202020204" pitchFamily="34" charset="0"/>
              </a:rPr>
              <a:t>Most bookings involve only adults, with a significant drop in numbers when children are included.</a:t>
            </a:r>
          </a:p>
          <a:p>
            <a:pPr marL="285750" marR="0" lvl="0"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80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i="0" u="none" strike="noStrike" cap="none" normalizeH="0" baseline="0" dirty="0">
                <a:ln>
                  <a:noFill/>
                </a:ln>
                <a:solidFill>
                  <a:schemeClr val="bg1"/>
                </a:solidFill>
                <a:effectLst/>
                <a:latin typeface="Arial" panose="020B0604020202020204" pitchFamily="34" charset="0"/>
              </a:rPr>
              <a:t>The most commonly booked rooms are in </a:t>
            </a:r>
            <a:r>
              <a:rPr kumimoji="0" lang="en-US" altLang="en-US" sz="1800" i="0" u="none" strike="noStrike" cap="none" normalizeH="0" baseline="0" dirty="0" err="1">
                <a:ln>
                  <a:noFill/>
                </a:ln>
                <a:solidFill>
                  <a:schemeClr val="bg1"/>
                </a:solidFill>
                <a:effectLst/>
                <a:latin typeface="Arial" panose="020B0604020202020204" pitchFamily="34" charset="0"/>
              </a:rPr>
              <a:t>Room_Type</a:t>
            </a:r>
            <a:r>
              <a:rPr kumimoji="0" lang="en-US" altLang="en-US" sz="1800" i="0" u="none" strike="noStrike" cap="none" normalizeH="0" baseline="0" dirty="0">
                <a:ln>
                  <a:noFill/>
                </a:ln>
                <a:solidFill>
                  <a:schemeClr val="bg1"/>
                </a:solidFill>
                <a:effectLst/>
                <a:latin typeface="Arial" panose="020B0604020202020204" pitchFamily="34" charset="0"/>
              </a:rPr>
              <a:t> 1 and </a:t>
            </a:r>
            <a:r>
              <a:rPr kumimoji="0" lang="en-US" altLang="en-US" sz="1800" i="0" u="none" strike="noStrike" cap="none" normalizeH="0" baseline="0" dirty="0" err="1">
                <a:ln>
                  <a:noFill/>
                </a:ln>
                <a:solidFill>
                  <a:schemeClr val="bg1"/>
                </a:solidFill>
                <a:effectLst/>
                <a:latin typeface="Arial" panose="020B0604020202020204" pitchFamily="34" charset="0"/>
              </a:rPr>
              <a:t>Room_Type</a:t>
            </a:r>
            <a:r>
              <a:rPr kumimoji="0" lang="en-US" altLang="en-US" sz="1800" i="0" u="none" strike="noStrike" cap="none" normalizeH="0" baseline="0" dirty="0">
                <a:ln>
                  <a:noFill/>
                </a:ln>
                <a:solidFill>
                  <a:schemeClr val="bg1"/>
                </a:solidFill>
                <a:effectLst/>
                <a:latin typeface="Arial" panose="020B0604020202020204" pitchFamily="34" charset="0"/>
              </a:rPr>
              <a:t> 4. </a:t>
            </a:r>
          </a:p>
          <a:p>
            <a:endParaRPr lang="en-US" dirty="0"/>
          </a:p>
        </p:txBody>
      </p:sp>
      <p:sp>
        <p:nvSpPr>
          <p:cNvPr id="8" name="Slide Number Placeholder 1">
            <a:extLst>
              <a:ext uri="{FF2B5EF4-FFF2-40B4-BE49-F238E27FC236}">
                <a16:creationId xmlns:a16="http://schemas.microsoft.com/office/drawing/2014/main" id="{B64F279B-F299-04D2-081A-12C27F8154DB}"/>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20</a:t>
            </a:fld>
            <a:endParaRPr lang="en-US"/>
          </a:p>
        </p:txBody>
      </p:sp>
      <p:pic>
        <p:nvPicPr>
          <p:cNvPr id="5" name="Picture 4">
            <a:extLst>
              <a:ext uri="{FF2B5EF4-FFF2-40B4-BE49-F238E27FC236}">
                <a16:creationId xmlns:a16="http://schemas.microsoft.com/office/drawing/2014/main" id="{FD2263DE-5328-740E-E4DC-9688C89DAE92}"/>
              </a:ext>
            </a:extLst>
          </p:cNvPr>
          <p:cNvPicPr>
            <a:picLocks noChangeAspect="1"/>
          </p:cNvPicPr>
          <p:nvPr/>
        </p:nvPicPr>
        <p:blipFill>
          <a:blip r:embed="rId2"/>
          <a:stretch>
            <a:fillRect/>
          </a:stretch>
        </p:blipFill>
        <p:spPr>
          <a:xfrm>
            <a:off x="4116671" y="667629"/>
            <a:ext cx="7582958" cy="4991797"/>
          </a:xfrm>
          <a:prstGeom prst="rect">
            <a:avLst/>
          </a:prstGeom>
        </p:spPr>
      </p:pic>
    </p:spTree>
    <p:extLst>
      <p:ext uri="{BB962C8B-B14F-4D97-AF65-F5344CB8AC3E}">
        <p14:creationId xmlns:p14="http://schemas.microsoft.com/office/powerpoint/2010/main" val="1862653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EAFD0-9832-54F7-E482-26A52DF4B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31790-E063-E194-F319-437FAF517846}"/>
              </a:ext>
            </a:extLst>
          </p:cNvPr>
          <p:cNvSpPr>
            <a:spLocks noGrp="1"/>
          </p:cNvSpPr>
          <p:nvPr>
            <p:ph type="title"/>
          </p:nvPr>
        </p:nvSpPr>
        <p:spPr/>
        <p:txBody>
          <a:bodyPr anchor="b">
            <a:normAutofit/>
          </a:bodyPr>
          <a:lstStyle/>
          <a:p>
            <a:r>
              <a:rPr lang="en-US" dirty="0"/>
              <a:t>WEEK NIGHTS vs CANCELATION COUNT</a:t>
            </a:r>
          </a:p>
        </p:txBody>
      </p:sp>
      <p:sp>
        <p:nvSpPr>
          <p:cNvPr id="3" name="Subtitle 2">
            <a:extLst>
              <a:ext uri="{FF2B5EF4-FFF2-40B4-BE49-F238E27FC236}">
                <a16:creationId xmlns:a16="http://schemas.microsoft.com/office/drawing/2014/main" id="{225ED0ED-769A-C422-83E1-46110F09A168}"/>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Lets observe number of week nights that a customer choose against how many times he cancelled the booking.</a:t>
            </a:r>
          </a:p>
          <a:p>
            <a:endParaRPr lang="en-US" sz="2000" dirty="0"/>
          </a:p>
        </p:txBody>
      </p:sp>
      <p:sp>
        <p:nvSpPr>
          <p:cNvPr id="8" name="Slide Number Placeholder 1">
            <a:extLst>
              <a:ext uri="{FF2B5EF4-FFF2-40B4-BE49-F238E27FC236}">
                <a16:creationId xmlns:a16="http://schemas.microsoft.com/office/drawing/2014/main" id="{F969626D-C3CC-05D2-6234-4EF4C9B101E8}"/>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21</a:t>
            </a:fld>
            <a:endParaRPr lang="en-US"/>
          </a:p>
        </p:txBody>
      </p:sp>
    </p:spTree>
    <p:extLst>
      <p:ext uri="{BB962C8B-B14F-4D97-AF65-F5344CB8AC3E}">
        <p14:creationId xmlns:p14="http://schemas.microsoft.com/office/powerpoint/2010/main" val="1815711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A20B6-FB18-6C40-E9B3-44E941C0E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EEDA7-3DDE-7BB6-8AD4-1403793F466F}"/>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CANCELATION AGAINST WEEK NIGHTS</a:t>
            </a:r>
          </a:p>
        </p:txBody>
      </p:sp>
      <p:sp>
        <p:nvSpPr>
          <p:cNvPr id="8" name="Slide Number Placeholder 1">
            <a:extLst>
              <a:ext uri="{FF2B5EF4-FFF2-40B4-BE49-F238E27FC236}">
                <a16:creationId xmlns:a16="http://schemas.microsoft.com/office/drawing/2014/main" id="{20E99ECD-6CA0-F802-68DB-F30ED107BA1E}"/>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22</a:t>
            </a:fld>
            <a:endParaRPr lang="en-US"/>
          </a:p>
        </p:txBody>
      </p:sp>
      <p:pic>
        <p:nvPicPr>
          <p:cNvPr id="6" name="Picture 5">
            <a:extLst>
              <a:ext uri="{FF2B5EF4-FFF2-40B4-BE49-F238E27FC236}">
                <a16:creationId xmlns:a16="http://schemas.microsoft.com/office/drawing/2014/main" id="{BA412D66-48D8-2AAD-FAB1-64C25E4DD829}"/>
              </a:ext>
            </a:extLst>
          </p:cNvPr>
          <p:cNvPicPr>
            <a:picLocks noChangeAspect="1"/>
          </p:cNvPicPr>
          <p:nvPr/>
        </p:nvPicPr>
        <p:blipFill>
          <a:blip r:embed="rId2"/>
          <a:stretch>
            <a:fillRect/>
          </a:stretch>
        </p:blipFill>
        <p:spPr>
          <a:xfrm>
            <a:off x="4230987" y="1135971"/>
            <a:ext cx="7468642" cy="4601152"/>
          </a:xfrm>
          <a:prstGeom prst="rect">
            <a:avLst/>
          </a:prstGeom>
        </p:spPr>
      </p:pic>
      <p:sp>
        <p:nvSpPr>
          <p:cNvPr id="9" name="TextBox 8">
            <a:extLst>
              <a:ext uri="{FF2B5EF4-FFF2-40B4-BE49-F238E27FC236}">
                <a16:creationId xmlns:a16="http://schemas.microsoft.com/office/drawing/2014/main" id="{E084B825-50C3-6C79-0B74-D59B3A932537}"/>
              </a:ext>
            </a:extLst>
          </p:cNvPr>
          <p:cNvSpPr txBox="1"/>
          <p:nvPr/>
        </p:nvSpPr>
        <p:spPr>
          <a:xfrm>
            <a:off x="279249" y="2507226"/>
            <a:ext cx="3297965" cy="372409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bg1"/>
                </a:solidFill>
                <a:effectLst/>
                <a:latin typeface="Arial" panose="020B0604020202020204" pitchFamily="34" charset="0"/>
              </a:rPr>
              <a:t>The most common booking durations are 1, 2, and 3 nights, with 2 nights having the highest count for both canceled and non-canceled bookings.</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bg1"/>
                </a:solidFill>
                <a:effectLst/>
                <a:latin typeface="Arial" panose="020B0604020202020204" pitchFamily="34" charset="0"/>
              </a:rPr>
              <a:t>The number of bookings decreases significantly after 5 nights. </a:t>
            </a:r>
          </a:p>
          <a:p>
            <a:endParaRPr lang="en-US" dirty="0"/>
          </a:p>
        </p:txBody>
      </p:sp>
    </p:spTree>
    <p:extLst>
      <p:ext uri="{BB962C8B-B14F-4D97-AF65-F5344CB8AC3E}">
        <p14:creationId xmlns:p14="http://schemas.microsoft.com/office/powerpoint/2010/main" val="230803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14FBD-70AF-2D88-22A1-A4F982A8A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D33B7-89D6-076D-5669-14722B9E6C8C}"/>
              </a:ext>
            </a:extLst>
          </p:cNvPr>
          <p:cNvSpPr>
            <a:spLocks noGrp="1"/>
          </p:cNvSpPr>
          <p:nvPr>
            <p:ph type="title"/>
          </p:nvPr>
        </p:nvSpPr>
        <p:spPr/>
        <p:txBody>
          <a:bodyPr anchor="b">
            <a:normAutofit/>
          </a:bodyPr>
          <a:lstStyle/>
          <a:p>
            <a:r>
              <a:rPr lang="en-US" dirty="0"/>
              <a:t>DO FAMILY OF CHILDREN MEAN MORE SPECIAL REQUESTS?</a:t>
            </a:r>
          </a:p>
        </p:txBody>
      </p:sp>
      <p:sp>
        <p:nvSpPr>
          <p:cNvPr id="3" name="Subtitle 2">
            <a:extLst>
              <a:ext uri="{FF2B5EF4-FFF2-40B4-BE49-F238E27FC236}">
                <a16:creationId xmlns:a16="http://schemas.microsoft.com/office/drawing/2014/main" id="{9B3D895E-7277-7530-C2B1-18BAB3E3D2B2}"/>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Lets observe if families with children require more special requests, such as cribs or high chairs.</a:t>
            </a:r>
            <a:endParaRPr lang="en-US" sz="2000" dirty="0"/>
          </a:p>
        </p:txBody>
      </p:sp>
      <p:sp>
        <p:nvSpPr>
          <p:cNvPr id="8" name="Slide Number Placeholder 1">
            <a:extLst>
              <a:ext uri="{FF2B5EF4-FFF2-40B4-BE49-F238E27FC236}">
                <a16:creationId xmlns:a16="http://schemas.microsoft.com/office/drawing/2014/main" id="{07297A0B-4C82-6FF5-EC5F-298756589456}"/>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23</a:t>
            </a:fld>
            <a:endParaRPr lang="en-US"/>
          </a:p>
        </p:txBody>
      </p:sp>
    </p:spTree>
    <p:extLst>
      <p:ext uri="{BB962C8B-B14F-4D97-AF65-F5344CB8AC3E}">
        <p14:creationId xmlns:p14="http://schemas.microsoft.com/office/powerpoint/2010/main" val="36205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63F5C1-391A-CCC2-4184-B9700A96C881}"/>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8" name="Straight Connector 17">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980C20-3EC1-2995-D888-06489DA82EEC}"/>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CANCELATION AGAINST WEEK NIGHTS</a:t>
            </a:r>
          </a:p>
        </p:txBody>
      </p:sp>
      <p:sp>
        <p:nvSpPr>
          <p:cNvPr id="9" name="TextBox 8">
            <a:extLst>
              <a:ext uri="{FF2B5EF4-FFF2-40B4-BE49-F238E27FC236}">
                <a16:creationId xmlns:a16="http://schemas.microsoft.com/office/drawing/2014/main" id="{6541B4A2-004C-8BA6-315E-F98817CF71C1}"/>
              </a:ext>
            </a:extLst>
          </p:cNvPr>
          <p:cNvSpPr txBox="1"/>
          <p:nvPr/>
        </p:nvSpPr>
        <p:spPr>
          <a:xfrm>
            <a:off x="492371" y="2653800"/>
            <a:ext cx="3084844" cy="3335519"/>
          </a:xfrm>
          <a:prstGeom prst="rect">
            <a:avLst/>
          </a:prstGeom>
        </p:spPr>
        <p:txBody>
          <a:bodyPr vert="horz" lIns="0" tIns="45720" rIns="0" bIns="45720" rtlCol="0">
            <a:normAutofit lnSpcReduction="10000"/>
          </a:bodyPr>
          <a:lstStyle/>
          <a:p>
            <a:pPr marL="285750" indent="-285750" algn="l">
              <a:spcBef>
                <a:spcPts val="300"/>
              </a:spcBef>
              <a:buClr>
                <a:schemeClr val="accent1"/>
              </a:buClr>
              <a:buFont typeface="Wingdings" panose="05000000000000000000" pitchFamily="2" charset="2"/>
              <a:buChar char="§"/>
            </a:pPr>
            <a:r>
              <a:rPr lang="en-US" sz="1600" b="0" i="0" dirty="0">
                <a:solidFill>
                  <a:schemeClr val="bg1"/>
                </a:solidFill>
                <a:effectLst/>
                <a:latin typeface="Inter"/>
              </a:rPr>
              <a:t>The average number of special requests is relatively low for 0 children</a:t>
            </a:r>
          </a:p>
          <a:p>
            <a:pPr marL="285750" indent="-285750" algn="l">
              <a:spcBef>
                <a:spcPts val="300"/>
              </a:spcBef>
              <a:buClr>
                <a:schemeClr val="accent1"/>
              </a:buClr>
              <a:buFont typeface="Wingdings" panose="05000000000000000000" pitchFamily="2" charset="2"/>
              <a:buChar char="§"/>
            </a:pPr>
            <a:r>
              <a:rPr lang="en-US" sz="1600" b="0" i="0" dirty="0">
                <a:solidFill>
                  <a:schemeClr val="bg1"/>
                </a:solidFill>
                <a:effectLst/>
                <a:latin typeface="Inter"/>
              </a:rPr>
              <a:t>This suggests that bookings without children tend to have fewer special requests.</a:t>
            </a:r>
          </a:p>
          <a:p>
            <a:pPr marL="285750" indent="-285750" algn="l">
              <a:spcBef>
                <a:spcPts val="300"/>
              </a:spcBef>
              <a:buClr>
                <a:schemeClr val="accent1"/>
              </a:buClr>
              <a:buFont typeface="Wingdings" panose="05000000000000000000" pitchFamily="2" charset="2"/>
              <a:buChar char="§"/>
            </a:pPr>
            <a:r>
              <a:rPr lang="en-US" sz="1600" b="0" i="0" dirty="0">
                <a:solidFill>
                  <a:schemeClr val="bg1"/>
                </a:solidFill>
                <a:effectLst/>
                <a:latin typeface="Inter"/>
              </a:rPr>
              <a:t>There may be a slight increase in the average number of special requests compared to bookings with 0 children.</a:t>
            </a:r>
          </a:p>
          <a:p>
            <a:pPr marL="285750" indent="-285750" algn="l">
              <a:spcBef>
                <a:spcPts val="300"/>
              </a:spcBef>
              <a:buClr>
                <a:schemeClr val="accent1"/>
              </a:buClr>
              <a:buFont typeface="Wingdings" panose="05000000000000000000" pitchFamily="2" charset="2"/>
              <a:buChar char="§"/>
            </a:pPr>
            <a:r>
              <a:rPr lang="en-US" sz="1600" b="0" i="0" dirty="0">
                <a:solidFill>
                  <a:schemeClr val="bg1"/>
                </a:solidFill>
                <a:effectLst/>
                <a:latin typeface="Inter"/>
              </a:rPr>
              <a:t>This could indicate that families with 1-2 children have specific needs (e.g., cribs, high chairs).</a:t>
            </a:r>
          </a:p>
          <a:p>
            <a:pPr algn="l">
              <a:spcBef>
                <a:spcPts val="300"/>
              </a:spcBef>
              <a:buFont typeface="Arial" panose="020B0604020202020204" pitchFamily="34" charset="0"/>
              <a:buChar char="•"/>
            </a:pPr>
            <a:endParaRPr lang="en-US" sz="1600" b="0" i="0" dirty="0">
              <a:solidFill>
                <a:srgbClr val="404040"/>
              </a:solidFill>
              <a:effectLst/>
              <a:latin typeface="Inter"/>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24" name="Rectangle 2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3DB4D838-765E-DBF8-F157-B6437DEFD076}"/>
              </a:ext>
            </a:extLst>
          </p:cNvPr>
          <p:cNvPicPr>
            <a:picLocks noChangeAspect="1"/>
          </p:cNvPicPr>
          <p:nvPr/>
        </p:nvPicPr>
        <p:blipFill>
          <a:blip r:embed="rId2"/>
          <a:stretch>
            <a:fillRect/>
          </a:stretch>
        </p:blipFill>
        <p:spPr>
          <a:xfrm>
            <a:off x="4742017" y="1542532"/>
            <a:ext cx="6798082" cy="3772935"/>
          </a:xfrm>
          <a:prstGeom prst="rect">
            <a:avLst/>
          </a:prstGeom>
        </p:spPr>
      </p:pic>
      <p:sp>
        <p:nvSpPr>
          <p:cNvPr id="8" name="Slide Number Placeholder 1">
            <a:extLst>
              <a:ext uri="{FF2B5EF4-FFF2-40B4-BE49-F238E27FC236}">
                <a16:creationId xmlns:a16="http://schemas.microsoft.com/office/drawing/2014/main" id="{99BEA8AC-A6AF-714C-1A8D-4A885B18F0E5}"/>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24</a:t>
            </a:fld>
            <a:endParaRPr lang="en-US"/>
          </a:p>
        </p:txBody>
      </p:sp>
      <p:sp>
        <p:nvSpPr>
          <p:cNvPr id="5" name="Rectangle 1">
            <a:extLst>
              <a:ext uri="{FF2B5EF4-FFF2-40B4-BE49-F238E27FC236}">
                <a16:creationId xmlns:a16="http://schemas.microsoft.com/office/drawing/2014/main" id="{EBE7BFA8-D83A-1E71-0053-8D8ABDB6A615}"/>
              </a:ext>
            </a:extLst>
          </p:cNvPr>
          <p:cNvSpPr>
            <a:spLocks noChangeArrowheads="1"/>
          </p:cNvSpPr>
          <p:nvPr/>
        </p:nvSpPr>
        <p:spPr bwMode="auto">
          <a:xfrm>
            <a:off x="0" y="-241566"/>
            <a:ext cx="184731" cy="48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6501"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645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C548-D689-F270-73E6-FC5625363F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6631A0-3BCF-9493-1844-947DCC75FA6D}"/>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CANCELATION AGAINST WEEK NIGHTS</a:t>
            </a:r>
          </a:p>
        </p:txBody>
      </p:sp>
      <p:sp>
        <p:nvSpPr>
          <p:cNvPr id="9" name="TextBox 8">
            <a:extLst>
              <a:ext uri="{FF2B5EF4-FFF2-40B4-BE49-F238E27FC236}">
                <a16:creationId xmlns:a16="http://schemas.microsoft.com/office/drawing/2014/main" id="{34F83584-0714-B9A4-400A-59FA9BB7B71B}"/>
              </a:ext>
            </a:extLst>
          </p:cNvPr>
          <p:cNvSpPr txBox="1"/>
          <p:nvPr/>
        </p:nvSpPr>
        <p:spPr>
          <a:xfrm>
            <a:off x="492371" y="2653800"/>
            <a:ext cx="3084844" cy="3335519"/>
          </a:xfrm>
          <a:prstGeom prst="rect">
            <a:avLst/>
          </a:prstGeom>
        </p:spPr>
        <p:txBody>
          <a:bodyPr vert="horz" lIns="0" tIns="45720" rIns="0" bIns="45720" rtlCol="0">
            <a:normAutofit fontScale="92500" lnSpcReduction="10000"/>
          </a:bodyPr>
          <a:lstStyle/>
          <a:p>
            <a:pPr marL="285750" indent="-285750" algn="l">
              <a:spcBef>
                <a:spcPts val="300"/>
              </a:spcBef>
              <a:buClr>
                <a:schemeClr val="accent1"/>
              </a:buClr>
              <a:buFont typeface="Wingdings" panose="05000000000000000000" pitchFamily="2" charset="2"/>
              <a:buChar char="§"/>
            </a:pPr>
            <a:r>
              <a:rPr lang="en-US" sz="1600" b="0" i="0" dirty="0">
                <a:solidFill>
                  <a:schemeClr val="bg1"/>
                </a:solidFill>
                <a:effectLst/>
                <a:latin typeface="Inter"/>
              </a:rPr>
              <a:t>The average number of special requests may increase significantly with 3 or more children.</a:t>
            </a:r>
          </a:p>
          <a:p>
            <a:pPr marL="285750" indent="-285750" algn="l">
              <a:spcBef>
                <a:spcPts val="300"/>
              </a:spcBef>
              <a:buClr>
                <a:schemeClr val="accent1"/>
              </a:buClr>
              <a:buFont typeface="Wingdings" panose="05000000000000000000" pitchFamily="2" charset="2"/>
              <a:buChar char="§"/>
            </a:pPr>
            <a:r>
              <a:rPr lang="en-US" sz="1600" b="0" i="0" dirty="0">
                <a:solidFill>
                  <a:schemeClr val="bg1"/>
                </a:solidFill>
                <a:effectLst/>
                <a:latin typeface="Inter"/>
              </a:rPr>
              <a:t>This suggests that larger families (3+ children) have more complex needs, leading to more special requests.</a:t>
            </a:r>
          </a:p>
          <a:p>
            <a:pPr marL="285750" indent="-285750" algn="l">
              <a:spcBef>
                <a:spcPts val="300"/>
              </a:spcBef>
              <a:buClr>
                <a:schemeClr val="accent1"/>
              </a:buClr>
              <a:buFont typeface="Wingdings" panose="05000000000000000000" pitchFamily="2" charset="2"/>
              <a:buChar char="§"/>
            </a:pPr>
            <a:endParaRPr lang="en-US" sz="1600" dirty="0">
              <a:solidFill>
                <a:schemeClr val="bg1"/>
              </a:solidFill>
              <a:latin typeface="Inter"/>
            </a:endParaRPr>
          </a:p>
          <a:p>
            <a:pPr marL="285750" indent="-285750" algn="l">
              <a:spcBef>
                <a:spcPts val="300"/>
              </a:spcBef>
              <a:buClr>
                <a:schemeClr val="accent1"/>
              </a:buClr>
              <a:buFont typeface="Wingdings" panose="05000000000000000000" pitchFamily="2" charset="2"/>
              <a:buChar char="§"/>
            </a:pPr>
            <a:r>
              <a:rPr lang="en-US" sz="1600" b="0" i="0" dirty="0">
                <a:solidFill>
                  <a:schemeClr val="bg1"/>
                </a:solidFill>
                <a:effectLst/>
                <a:latin typeface="Inter"/>
              </a:rPr>
              <a:t>If there are data points for 9-10 children, they might show unusually high or low averages.</a:t>
            </a:r>
          </a:p>
          <a:p>
            <a:pPr marL="285750" indent="-285750" algn="l">
              <a:spcBef>
                <a:spcPts val="300"/>
              </a:spcBef>
              <a:buClr>
                <a:schemeClr val="accent1"/>
              </a:buClr>
              <a:buFont typeface="Wingdings" panose="05000000000000000000" pitchFamily="2" charset="2"/>
              <a:buChar char="§"/>
            </a:pPr>
            <a:r>
              <a:rPr lang="en-US" sz="1600" b="0" i="0" dirty="0">
                <a:solidFill>
                  <a:schemeClr val="bg1"/>
                </a:solidFill>
                <a:effectLst/>
                <a:latin typeface="Inter"/>
              </a:rPr>
              <a:t>These outliers could represent rare cases (e.g., group bookings) or data errors.</a:t>
            </a:r>
          </a:p>
          <a:p>
            <a:pPr algn="l">
              <a:spcBef>
                <a:spcPts val="300"/>
              </a:spcBef>
              <a:buFont typeface="Arial" panose="020B0604020202020204" pitchFamily="34" charset="0"/>
              <a:buChar char="•"/>
            </a:pPr>
            <a:endParaRPr lang="en-US" sz="1600" b="0" i="0" dirty="0">
              <a:solidFill>
                <a:schemeClr val="bg1"/>
              </a:solidFill>
              <a:effectLst/>
              <a:latin typeface="Inter"/>
            </a:endParaRPr>
          </a:p>
          <a:p>
            <a:pPr algn="l">
              <a:spcBef>
                <a:spcPts val="300"/>
              </a:spcBef>
              <a:buFont typeface="Arial" panose="020B0604020202020204" pitchFamily="34" charset="0"/>
              <a:buChar char="•"/>
            </a:pPr>
            <a:endParaRPr lang="en-US" sz="1600" b="0" i="0" dirty="0">
              <a:solidFill>
                <a:srgbClr val="404040"/>
              </a:solidFill>
              <a:effectLst/>
              <a:latin typeface="Inter"/>
            </a:endParaRPr>
          </a:p>
          <a:p>
            <a:pPr algn="l">
              <a:spcBef>
                <a:spcPts val="300"/>
              </a:spcBef>
              <a:buFont typeface="Arial" panose="020B0604020202020204" pitchFamily="34" charset="0"/>
              <a:buChar char="•"/>
            </a:pPr>
            <a:endParaRPr lang="en-US" sz="1600" b="0" i="0" dirty="0">
              <a:solidFill>
                <a:srgbClr val="404040"/>
              </a:solidFill>
              <a:effectLst/>
              <a:latin typeface="Inter"/>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pic>
        <p:nvPicPr>
          <p:cNvPr id="4" name="Picture 3">
            <a:extLst>
              <a:ext uri="{FF2B5EF4-FFF2-40B4-BE49-F238E27FC236}">
                <a16:creationId xmlns:a16="http://schemas.microsoft.com/office/drawing/2014/main" id="{FBC3C1E6-3DC5-6D2A-B607-C96E6DE24783}"/>
              </a:ext>
            </a:extLst>
          </p:cNvPr>
          <p:cNvPicPr>
            <a:picLocks noChangeAspect="1"/>
          </p:cNvPicPr>
          <p:nvPr/>
        </p:nvPicPr>
        <p:blipFill>
          <a:blip r:embed="rId2"/>
          <a:stretch>
            <a:fillRect/>
          </a:stretch>
        </p:blipFill>
        <p:spPr>
          <a:xfrm>
            <a:off x="4742017" y="1542532"/>
            <a:ext cx="6798082" cy="3772935"/>
          </a:xfrm>
          <a:prstGeom prst="rect">
            <a:avLst/>
          </a:prstGeom>
        </p:spPr>
      </p:pic>
      <p:sp>
        <p:nvSpPr>
          <p:cNvPr id="8" name="Slide Number Placeholder 1">
            <a:extLst>
              <a:ext uri="{FF2B5EF4-FFF2-40B4-BE49-F238E27FC236}">
                <a16:creationId xmlns:a16="http://schemas.microsoft.com/office/drawing/2014/main" id="{F363B0C8-6D2A-5772-F615-D795AD694884}"/>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25</a:t>
            </a:fld>
            <a:endParaRPr lang="en-US"/>
          </a:p>
        </p:txBody>
      </p:sp>
      <p:sp>
        <p:nvSpPr>
          <p:cNvPr id="5" name="Rectangle 1">
            <a:extLst>
              <a:ext uri="{FF2B5EF4-FFF2-40B4-BE49-F238E27FC236}">
                <a16:creationId xmlns:a16="http://schemas.microsoft.com/office/drawing/2014/main" id="{D79865E7-7EAB-91C0-A3F0-3270A7B28DBD}"/>
              </a:ext>
            </a:extLst>
          </p:cNvPr>
          <p:cNvSpPr>
            <a:spLocks noChangeArrowheads="1"/>
          </p:cNvSpPr>
          <p:nvPr/>
        </p:nvSpPr>
        <p:spPr bwMode="auto">
          <a:xfrm>
            <a:off x="0" y="-241566"/>
            <a:ext cx="184731" cy="48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6501"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7010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420FC-A5AB-E762-12D3-C4F9FE95B9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5DDDD4-79DD-BE19-87A2-5471F3CCB65E}"/>
              </a:ext>
            </a:extLst>
          </p:cNvPr>
          <p:cNvSpPr>
            <a:spLocks noGrp="1"/>
          </p:cNvSpPr>
          <p:nvPr>
            <p:ph type="title"/>
          </p:nvPr>
        </p:nvSpPr>
        <p:spPr/>
        <p:txBody>
          <a:bodyPr anchor="b">
            <a:normAutofit/>
          </a:bodyPr>
          <a:lstStyle/>
          <a:p>
            <a:r>
              <a:rPr lang="en-US" dirty="0"/>
              <a:t>LUCKY MONTHS OR NOT ?</a:t>
            </a:r>
          </a:p>
        </p:txBody>
      </p:sp>
      <p:sp>
        <p:nvSpPr>
          <p:cNvPr id="3" name="Subtitle 2">
            <a:extLst>
              <a:ext uri="{FF2B5EF4-FFF2-40B4-BE49-F238E27FC236}">
                <a16:creationId xmlns:a16="http://schemas.microsoft.com/office/drawing/2014/main" id="{19545416-02F5-5705-2EB4-17534C29E46C}"/>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Not all people choose to stick to their bookings, lets view how many cancelation are there, what month is the unlucky month.</a:t>
            </a:r>
            <a:endParaRPr lang="en-US" sz="2000" dirty="0"/>
          </a:p>
        </p:txBody>
      </p:sp>
      <p:sp>
        <p:nvSpPr>
          <p:cNvPr id="8" name="Slide Number Placeholder 1">
            <a:extLst>
              <a:ext uri="{FF2B5EF4-FFF2-40B4-BE49-F238E27FC236}">
                <a16:creationId xmlns:a16="http://schemas.microsoft.com/office/drawing/2014/main" id="{E60825AA-C9AE-0225-F51D-09D40E77411C}"/>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26</a:t>
            </a:fld>
            <a:endParaRPr lang="en-US"/>
          </a:p>
        </p:txBody>
      </p:sp>
    </p:spTree>
    <p:extLst>
      <p:ext uri="{BB962C8B-B14F-4D97-AF65-F5344CB8AC3E}">
        <p14:creationId xmlns:p14="http://schemas.microsoft.com/office/powerpoint/2010/main" val="1865373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49508F-AC88-D6CD-A7AC-CB1D5D99E264}"/>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8" name="Straight Connector 17">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C65C29-F3BE-2949-2476-1148713DA5A3}"/>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UNLUCKY MONTH</a:t>
            </a:r>
          </a:p>
        </p:txBody>
      </p:sp>
      <p:sp>
        <p:nvSpPr>
          <p:cNvPr id="9" name="TextBox 8">
            <a:extLst>
              <a:ext uri="{FF2B5EF4-FFF2-40B4-BE49-F238E27FC236}">
                <a16:creationId xmlns:a16="http://schemas.microsoft.com/office/drawing/2014/main" id="{A32626FE-26A9-049B-53D0-A70ABA110148}"/>
              </a:ext>
            </a:extLst>
          </p:cNvPr>
          <p:cNvSpPr txBox="1"/>
          <p:nvPr/>
        </p:nvSpPr>
        <p:spPr>
          <a:xfrm>
            <a:off x="492371" y="2653800"/>
            <a:ext cx="3084844" cy="3335519"/>
          </a:xfrm>
          <a:prstGeom prst="rect">
            <a:avLst/>
          </a:prstGeom>
        </p:spPr>
        <p:txBody>
          <a:bodyPr vert="horz" lIns="0" tIns="45720" rIns="0" bIns="45720" rtlCol="0">
            <a:normAutofit/>
          </a:bodyPr>
          <a:lstStyle/>
          <a:p>
            <a:pPr marL="342900" indent="-342900" defTabSz="914400">
              <a:lnSpc>
                <a:spcPct val="90000"/>
              </a:lnSpc>
              <a:spcBef>
                <a:spcPts val="300"/>
              </a:spcBef>
              <a:buClr>
                <a:schemeClr val="accent1"/>
              </a:buClr>
              <a:buFont typeface="Wingdings" panose="05000000000000000000" pitchFamily="2" charset="2"/>
              <a:buChar char="§"/>
            </a:pPr>
            <a:r>
              <a:rPr lang="en-US" sz="2000" b="0" i="0" dirty="0">
                <a:solidFill>
                  <a:srgbClr val="FFFFFF"/>
                </a:solidFill>
                <a:effectLst/>
              </a:rPr>
              <a:t>Almost 13000 bookings are canceled which is almost about 33% of total booking</a:t>
            </a:r>
          </a:p>
          <a:p>
            <a:pPr defTabSz="914400">
              <a:lnSpc>
                <a:spcPct val="90000"/>
              </a:lnSpc>
              <a:spcBef>
                <a:spcPts val="300"/>
              </a:spcBef>
              <a:buClr>
                <a:schemeClr val="accent1"/>
              </a:buClr>
              <a:buFont typeface="Calibri" panose="020F0502020204030204" pitchFamily="34" charset="0"/>
              <a:buChar char="•"/>
            </a:pPr>
            <a:endParaRPr lang="en-US" sz="1500" b="0" i="0" dirty="0">
              <a:solidFill>
                <a:srgbClr val="FFFFFF"/>
              </a:solidFill>
              <a:effectLst/>
            </a:endParaRPr>
          </a:p>
          <a:p>
            <a:pPr defTabSz="914400">
              <a:lnSpc>
                <a:spcPct val="90000"/>
              </a:lnSpc>
              <a:spcBef>
                <a:spcPts val="300"/>
              </a:spcBef>
              <a:buClr>
                <a:schemeClr val="accent1"/>
              </a:buClr>
              <a:buFont typeface="Calibri" panose="020F0502020204030204" pitchFamily="34" charset="0"/>
              <a:buChar char="•"/>
            </a:pPr>
            <a:endParaRPr lang="en-US" sz="1500" b="0" i="0" dirty="0">
              <a:solidFill>
                <a:srgbClr val="FFFFFF"/>
              </a:solidFill>
              <a:effectLst/>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24" name="Rectangle 2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descr="A chart of a distribution of booking status&#10;&#10;Description automatically generated">
            <a:extLst>
              <a:ext uri="{FF2B5EF4-FFF2-40B4-BE49-F238E27FC236}">
                <a16:creationId xmlns:a16="http://schemas.microsoft.com/office/drawing/2014/main" id="{32DB67CA-BA5A-1E18-0614-245100B3FF1E}"/>
              </a:ext>
            </a:extLst>
          </p:cNvPr>
          <p:cNvPicPr>
            <a:picLocks noChangeAspect="1"/>
          </p:cNvPicPr>
          <p:nvPr/>
        </p:nvPicPr>
        <p:blipFill>
          <a:blip r:embed="rId2"/>
          <a:stretch>
            <a:fillRect/>
          </a:stretch>
        </p:blipFill>
        <p:spPr>
          <a:xfrm>
            <a:off x="4742017" y="1151643"/>
            <a:ext cx="6798082" cy="4554714"/>
          </a:xfrm>
          <a:prstGeom prst="rect">
            <a:avLst/>
          </a:prstGeom>
        </p:spPr>
      </p:pic>
      <p:sp>
        <p:nvSpPr>
          <p:cNvPr id="8" name="Slide Number Placeholder 1">
            <a:extLst>
              <a:ext uri="{FF2B5EF4-FFF2-40B4-BE49-F238E27FC236}">
                <a16:creationId xmlns:a16="http://schemas.microsoft.com/office/drawing/2014/main" id="{E2A29708-8D8E-1A89-C8CC-021F719AC39E}"/>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27</a:t>
            </a:fld>
            <a:endParaRPr lang="en-US"/>
          </a:p>
        </p:txBody>
      </p:sp>
      <p:sp>
        <p:nvSpPr>
          <p:cNvPr id="5" name="Rectangle 1">
            <a:extLst>
              <a:ext uri="{FF2B5EF4-FFF2-40B4-BE49-F238E27FC236}">
                <a16:creationId xmlns:a16="http://schemas.microsoft.com/office/drawing/2014/main" id="{3E5F06E6-2439-CC67-BFE7-B2BE976080AE}"/>
              </a:ext>
            </a:extLst>
          </p:cNvPr>
          <p:cNvSpPr>
            <a:spLocks noChangeArrowheads="1"/>
          </p:cNvSpPr>
          <p:nvPr/>
        </p:nvSpPr>
        <p:spPr bwMode="auto">
          <a:xfrm>
            <a:off x="0" y="-241566"/>
            <a:ext cx="184731" cy="48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6501"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8084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D62AC3-39B8-EF51-E472-1CB3BFB4CA6C}"/>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8" name="Straight Connector 17">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2CAE695-F0B2-B1EB-5F13-8BC8C185F5F9}"/>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UNLUCKY MONTH</a:t>
            </a:r>
          </a:p>
        </p:txBody>
      </p:sp>
      <p:sp>
        <p:nvSpPr>
          <p:cNvPr id="9" name="TextBox 8">
            <a:extLst>
              <a:ext uri="{FF2B5EF4-FFF2-40B4-BE49-F238E27FC236}">
                <a16:creationId xmlns:a16="http://schemas.microsoft.com/office/drawing/2014/main" id="{70DA556B-E356-5D92-4311-1E2EFC145D93}"/>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Bef>
                <a:spcPts val="300"/>
              </a:spcBef>
              <a:buClr>
                <a:schemeClr val="accent1"/>
              </a:buClr>
              <a:buFont typeface="Arial" panose="020B0604020202020204" pitchFamily="34" charset="0"/>
              <a:buChar char="•"/>
            </a:pPr>
            <a:r>
              <a:rPr lang="en-US" sz="2000" b="0" i="0" dirty="0">
                <a:solidFill>
                  <a:srgbClr val="FFFFFF"/>
                </a:solidFill>
                <a:effectLst/>
              </a:rPr>
              <a:t>October is the highest month people call on reservation in general </a:t>
            </a:r>
          </a:p>
          <a:p>
            <a:pPr marL="285750" indent="-285750" defTabSz="914400">
              <a:lnSpc>
                <a:spcPct val="90000"/>
              </a:lnSpc>
              <a:spcBef>
                <a:spcPts val="300"/>
              </a:spcBef>
              <a:buClr>
                <a:schemeClr val="accent1"/>
              </a:buClr>
              <a:buFont typeface="Arial" panose="020B0604020202020204" pitchFamily="34" charset="0"/>
              <a:buChar char="•"/>
            </a:pPr>
            <a:r>
              <a:rPr lang="en-US" sz="2000" dirty="0">
                <a:solidFill>
                  <a:srgbClr val="FFFFFF"/>
                </a:solidFill>
              </a:rPr>
              <a:t>January is the least month with reservation calls</a:t>
            </a:r>
          </a:p>
          <a:p>
            <a:pPr marL="285750" indent="-285750" defTabSz="914400">
              <a:lnSpc>
                <a:spcPct val="90000"/>
              </a:lnSpc>
              <a:spcBef>
                <a:spcPts val="300"/>
              </a:spcBef>
              <a:buClr>
                <a:schemeClr val="accent1"/>
              </a:buClr>
              <a:buFont typeface="Arial" panose="020B0604020202020204" pitchFamily="34" charset="0"/>
              <a:buChar char="•"/>
            </a:pPr>
            <a:r>
              <a:rPr lang="en-US" sz="2000" b="0" i="0" dirty="0">
                <a:solidFill>
                  <a:srgbClr val="FFFFFF"/>
                </a:solidFill>
                <a:effectLst/>
              </a:rPr>
              <a:t>But these are order of reservation in general they could be cancelled or not.</a:t>
            </a:r>
          </a:p>
          <a:p>
            <a:pPr marL="285750" indent="-285750" defTabSz="914400">
              <a:lnSpc>
                <a:spcPct val="90000"/>
              </a:lnSpc>
              <a:spcBef>
                <a:spcPts val="300"/>
              </a:spcBef>
              <a:buClr>
                <a:schemeClr val="accent1"/>
              </a:buClr>
              <a:buFont typeface="Arial" panose="020B0604020202020204" pitchFamily="34" charset="0"/>
              <a:buChar char="•"/>
            </a:pPr>
            <a:endParaRPr lang="en-US" sz="2000" b="0" i="0" dirty="0">
              <a:solidFill>
                <a:srgbClr val="FFFFFF"/>
              </a:solidFill>
              <a:effectLst/>
            </a:endParaRPr>
          </a:p>
          <a:p>
            <a:pPr defTabSz="914400">
              <a:lnSpc>
                <a:spcPct val="90000"/>
              </a:lnSpc>
              <a:spcBef>
                <a:spcPts val="300"/>
              </a:spcBef>
              <a:buClr>
                <a:schemeClr val="accent1"/>
              </a:buClr>
              <a:buFont typeface="Calibri" panose="020F0502020204030204" pitchFamily="34" charset="0"/>
              <a:buChar char="•"/>
            </a:pPr>
            <a:endParaRPr lang="en-US" sz="1500" b="0" i="0" dirty="0">
              <a:solidFill>
                <a:srgbClr val="FFFFFF"/>
              </a:solidFill>
              <a:effectLst/>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24" name="Rectangle 2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4727A5C8-9DAE-7D59-5C84-68A989AA281D}"/>
              </a:ext>
            </a:extLst>
          </p:cNvPr>
          <p:cNvPicPr>
            <a:picLocks noChangeAspect="1"/>
          </p:cNvPicPr>
          <p:nvPr/>
        </p:nvPicPr>
        <p:blipFill>
          <a:blip r:embed="rId2"/>
          <a:stretch>
            <a:fillRect/>
          </a:stretch>
        </p:blipFill>
        <p:spPr>
          <a:xfrm>
            <a:off x="4742017" y="1415068"/>
            <a:ext cx="6798082" cy="4027863"/>
          </a:xfrm>
          <a:prstGeom prst="rect">
            <a:avLst/>
          </a:prstGeom>
        </p:spPr>
      </p:pic>
      <p:sp>
        <p:nvSpPr>
          <p:cNvPr id="8" name="Slide Number Placeholder 1">
            <a:extLst>
              <a:ext uri="{FF2B5EF4-FFF2-40B4-BE49-F238E27FC236}">
                <a16:creationId xmlns:a16="http://schemas.microsoft.com/office/drawing/2014/main" id="{35A11734-AB78-5BA0-21E3-EB437E9DD08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28</a:t>
            </a:fld>
            <a:endParaRPr lang="en-US"/>
          </a:p>
        </p:txBody>
      </p:sp>
      <p:sp>
        <p:nvSpPr>
          <p:cNvPr id="5" name="Rectangle 1">
            <a:extLst>
              <a:ext uri="{FF2B5EF4-FFF2-40B4-BE49-F238E27FC236}">
                <a16:creationId xmlns:a16="http://schemas.microsoft.com/office/drawing/2014/main" id="{AB482C6F-84F7-D012-6C63-775CC10FDA5B}"/>
              </a:ext>
            </a:extLst>
          </p:cNvPr>
          <p:cNvSpPr>
            <a:spLocks noChangeArrowheads="1"/>
          </p:cNvSpPr>
          <p:nvPr/>
        </p:nvSpPr>
        <p:spPr bwMode="auto">
          <a:xfrm>
            <a:off x="0" y="-241566"/>
            <a:ext cx="184731" cy="48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6501"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2258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0E8C9-1988-0FC6-5E9C-BDA7F25B6D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E58B5-77AB-ABD5-45BD-E7DA24F29184}"/>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UNLUCKY MONTH</a:t>
            </a:r>
          </a:p>
        </p:txBody>
      </p:sp>
      <p:sp>
        <p:nvSpPr>
          <p:cNvPr id="9" name="TextBox 8">
            <a:extLst>
              <a:ext uri="{FF2B5EF4-FFF2-40B4-BE49-F238E27FC236}">
                <a16:creationId xmlns:a16="http://schemas.microsoft.com/office/drawing/2014/main" id="{75640D9D-C914-8F07-FD99-44E9BBE4FE8E}"/>
              </a:ext>
            </a:extLst>
          </p:cNvPr>
          <p:cNvSpPr txBox="1"/>
          <p:nvPr/>
        </p:nvSpPr>
        <p:spPr>
          <a:xfrm>
            <a:off x="492371" y="2653800"/>
            <a:ext cx="3084844" cy="3335519"/>
          </a:xfrm>
          <a:prstGeom prst="rect">
            <a:avLst/>
          </a:prstGeom>
        </p:spPr>
        <p:txBody>
          <a:bodyPr vert="horz" lIns="0" tIns="45720" rIns="0" bIns="45720" rtlCol="0">
            <a:normAutofit fontScale="92500" lnSpcReduction="10000"/>
          </a:bodyPr>
          <a:lstStyle/>
          <a:p>
            <a:pPr marL="285750" indent="-285750" defTabSz="914400">
              <a:lnSpc>
                <a:spcPct val="90000"/>
              </a:lnSpc>
              <a:spcBef>
                <a:spcPts val="300"/>
              </a:spcBef>
              <a:buClr>
                <a:schemeClr val="accent1"/>
              </a:buClr>
              <a:buFont typeface="Arial" panose="020B0604020202020204" pitchFamily="34" charset="0"/>
              <a:buChar char="•"/>
            </a:pPr>
            <a:r>
              <a:rPr lang="en-US" sz="2000" b="0" i="0" dirty="0">
                <a:solidFill>
                  <a:srgbClr val="FFFFFF"/>
                </a:solidFill>
                <a:effectLst/>
              </a:rPr>
              <a:t>Even though October has the highest bookings, almost 38% of these bookings are cancelled.</a:t>
            </a:r>
          </a:p>
          <a:p>
            <a:pPr marL="285750" indent="-285750" defTabSz="914400">
              <a:lnSpc>
                <a:spcPct val="90000"/>
              </a:lnSpc>
              <a:spcBef>
                <a:spcPts val="300"/>
              </a:spcBef>
              <a:buClr>
                <a:schemeClr val="accent1"/>
              </a:buClr>
              <a:buFont typeface="Arial" panose="020B0604020202020204" pitchFamily="34" charset="0"/>
              <a:buChar char="•"/>
            </a:pPr>
            <a:r>
              <a:rPr lang="en-US" sz="2000" dirty="0">
                <a:solidFill>
                  <a:srgbClr val="FFFFFF"/>
                </a:solidFill>
              </a:rPr>
              <a:t>January has the least cancellation rate despite having the least order of bookings.</a:t>
            </a:r>
          </a:p>
          <a:p>
            <a:pPr marL="342900" indent="-342900" defTabSz="914400">
              <a:lnSpc>
                <a:spcPct val="90000"/>
              </a:lnSpc>
              <a:spcBef>
                <a:spcPts val="300"/>
              </a:spcBef>
              <a:buClr>
                <a:schemeClr val="accent1"/>
              </a:buClr>
              <a:buFont typeface="Arial" panose="020B0604020202020204" pitchFamily="34" charset="0"/>
              <a:buChar char="•"/>
            </a:pPr>
            <a:r>
              <a:rPr lang="en-US" sz="2000" dirty="0">
                <a:solidFill>
                  <a:srgbClr val="FFFFFF"/>
                </a:solidFill>
              </a:rPr>
              <a:t>But the unlucky month is July, not having the highest order of bookings and exceeding 40% cancellation rate</a:t>
            </a:r>
            <a:endParaRPr lang="en-US" sz="1500" b="0" i="0" dirty="0">
              <a:solidFill>
                <a:srgbClr val="FFFFFF"/>
              </a:solidFill>
              <a:effectLst/>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8" name="Slide Number Placeholder 1">
            <a:extLst>
              <a:ext uri="{FF2B5EF4-FFF2-40B4-BE49-F238E27FC236}">
                <a16:creationId xmlns:a16="http://schemas.microsoft.com/office/drawing/2014/main" id="{788D8198-A247-F832-9197-1A07E2BDC7B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29</a:t>
            </a:fld>
            <a:endParaRPr lang="en-US"/>
          </a:p>
        </p:txBody>
      </p:sp>
      <p:sp>
        <p:nvSpPr>
          <p:cNvPr id="5" name="Rectangle 1">
            <a:extLst>
              <a:ext uri="{FF2B5EF4-FFF2-40B4-BE49-F238E27FC236}">
                <a16:creationId xmlns:a16="http://schemas.microsoft.com/office/drawing/2014/main" id="{C616C21C-A7E4-A9FD-53A9-9CA58AB09A4E}"/>
              </a:ext>
            </a:extLst>
          </p:cNvPr>
          <p:cNvSpPr>
            <a:spLocks noChangeArrowheads="1"/>
          </p:cNvSpPr>
          <p:nvPr/>
        </p:nvSpPr>
        <p:spPr bwMode="auto">
          <a:xfrm>
            <a:off x="0" y="-241566"/>
            <a:ext cx="184731" cy="48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6501"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CA0ACD2A-0391-1687-8B75-973C3A3224D8}"/>
              </a:ext>
            </a:extLst>
          </p:cNvPr>
          <p:cNvPicPr>
            <a:picLocks noChangeAspect="1"/>
          </p:cNvPicPr>
          <p:nvPr/>
        </p:nvPicPr>
        <p:blipFill>
          <a:blip r:embed="rId2"/>
          <a:stretch>
            <a:fillRect/>
          </a:stretch>
        </p:blipFill>
        <p:spPr>
          <a:xfrm>
            <a:off x="4272775" y="1066534"/>
            <a:ext cx="7497221" cy="4272381"/>
          </a:xfrm>
          <a:prstGeom prst="rect">
            <a:avLst/>
          </a:prstGeom>
        </p:spPr>
      </p:pic>
    </p:spTree>
    <p:extLst>
      <p:ext uri="{BB962C8B-B14F-4D97-AF65-F5344CB8AC3E}">
        <p14:creationId xmlns:p14="http://schemas.microsoft.com/office/powerpoint/2010/main" val="30794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p:txBody>
          <a:bodyPr anchor="b">
            <a:normAutofit/>
          </a:bodyPr>
          <a:lstStyle/>
          <a:p>
            <a:r>
              <a:rPr lang="en-US" dirty="0"/>
              <a:t>INTRODUCTION</a:t>
            </a:r>
          </a:p>
        </p:txBody>
      </p:sp>
      <p:sp>
        <p:nvSpPr>
          <p:cNvPr id="5" name="Subtitle 4">
            <a:extLst>
              <a:ext uri="{FF2B5EF4-FFF2-40B4-BE49-F238E27FC236}">
                <a16:creationId xmlns:a16="http://schemas.microsoft.com/office/drawing/2014/main" id="{131C25B0-D601-8598-31E2-9EF44316B37F}"/>
              </a:ext>
            </a:extLst>
          </p:cNvPr>
          <p:cNvSpPr>
            <a:spLocks noGrp="1"/>
          </p:cNvSpPr>
          <p:nvPr>
            <p:ph idx="1"/>
          </p:nvPr>
        </p:nvSpPr>
        <p:spPr/>
        <p:txBody>
          <a:bodyPr>
            <a:normAutofit/>
          </a:bodyPr>
          <a:lstStyle/>
          <a:p>
            <a:r>
              <a:rPr lang="en-US" dirty="0"/>
              <a:t>In this task, Our goal is to find relationships and trends between different information about 36285 reservations for a hotel from 2015 to 2018</a:t>
            </a:r>
          </a:p>
        </p:txBody>
      </p:sp>
      <p:sp>
        <p:nvSpPr>
          <p:cNvPr id="10" name="Slide Number Placeholder 1">
            <a:extLst>
              <a:ext uri="{FF2B5EF4-FFF2-40B4-BE49-F238E27FC236}">
                <a16:creationId xmlns:a16="http://schemas.microsoft.com/office/drawing/2014/main" id="{5E4A0DF9-E89F-BE6B-610B-44D96348BED9}"/>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380759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67F9D-B370-EC86-FA9C-4B0B292271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7A6CE-357E-ADCA-3D5B-986D9B0020F2}"/>
              </a:ext>
            </a:extLst>
          </p:cNvPr>
          <p:cNvSpPr>
            <a:spLocks noGrp="1"/>
          </p:cNvSpPr>
          <p:nvPr>
            <p:ph type="title"/>
          </p:nvPr>
        </p:nvSpPr>
        <p:spPr/>
        <p:txBody>
          <a:bodyPr anchor="b">
            <a:normAutofit/>
          </a:bodyPr>
          <a:lstStyle/>
          <a:p>
            <a:r>
              <a:rPr lang="en-US" dirty="0"/>
              <a:t>LEAD TIME AND AVG PRICE</a:t>
            </a:r>
          </a:p>
        </p:txBody>
      </p:sp>
      <p:sp>
        <p:nvSpPr>
          <p:cNvPr id="3" name="Subtitle 2">
            <a:extLst>
              <a:ext uri="{FF2B5EF4-FFF2-40B4-BE49-F238E27FC236}">
                <a16:creationId xmlns:a16="http://schemas.microsoft.com/office/drawing/2014/main" id="{019679FC-9FF9-171E-30ED-D64C053D8492}"/>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Is there a secret correlation between these two that can benefit us ?</a:t>
            </a:r>
            <a:endParaRPr lang="en-US" sz="2000" dirty="0"/>
          </a:p>
        </p:txBody>
      </p:sp>
      <p:sp>
        <p:nvSpPr>
          <p:cNvPr id="8" name="Slide Number Placeholder 1">
            <a:extLst>
              <a:ext uri="{FF2B5EF4-FFF2-40B4-BE49-F238E27FC236}">
                <a16:creationId xmlns:a16="http://schemas.microsoft.com/office/drawing/2014/main" id="{E8852323-208A-EDEE-DD98-68E47075C23B}"/>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30</a:t>
            </a:fld>
            <a:endParaRPr lang="en-US"/>
          </a:p>
        </p:txBody>
      </p:sp>
    </p:spTree>
    <p:extLst>
      <p:ext uri="{BB962C8B-B14F-4D97-AF65-F5344CB8AC3E}">
        <p14:creationId xmlns:p14="http://schemas.microsoft.com/office/powerpoint/2010/main" val="3340377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6B49BC-0A78-57D2-E07B-EE661009571B}"/>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8" name="Straight Connector 17">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19D6667-18DC-73FC-C01B-5433E080B679}"/>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L.TIME VS AVG PRICE</a:t>
            </a:r>
          </a:p>
        </p:txBody>
      </p:sp>
      <p:sp>
        <p:nvSpPr>
          <p:cNvPr id="9" name="TextBox 8">
            <a:extLst>
              <a:ext uri="{FF2B5EF4-FFF2-40B4-BE49-F238E27FC236}">
                <a16:creationId xmlns:a16="http://schemas.microsoft.com/office/drawing/2014/main" id="{A60DDDB0-F286-81B4-496A-02ADECBA009C}"/>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Bef>
                <a:spcPts val="300"/>
              </a:spcBef>
              <a:buClr>
                <a:schemeClr val="accent1"/>
              </a:buClr>
              <a:buFont typeface="Calibri" panose="020F0502020204030204" pitchFamily="34" charset="0"/>
              <a:buChar char="•"/>
            </a:pPr>
            <a:r>
              <a:rPr lang="en-US" sz="2000" dirty="0">
                <a:solidFill>
                  <a:srgbClr val="FFFFFF"/>
                </a:solidFill>
              </a:rPr>
              <a:t>A regression line with correlation coefficient less than zero and almost equals to zero shows little to no relationship between lead time and average price</a:t>
            </a:r>
          </a:p>
        </p:txBody>
      </p:sp>
      <p:sp>
        <p:nvSpPr>
          <p:cNvPr id="24" name="Rectangle 2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A52CEC1A-A8D9-9E27-F3FF-FD851A43CF78}"/>
              </a:ext>
            </a:extLst>
          </p:cNvPr>
          <p:cNvPicPr>
            <a:picLocks noChangeAspect="1"/>
          </p:cNvPicPr>
          <p:nvPr/>
        </p:nvPicPr>
        <p:blipFill>
          <a:blip r:embed="rId2"/>
          <a:stretch>
            <a:fillRect/>
          </a:stretch>
        </p:blipFill>
        <p:spPr>
          <a:xfrm>
            <a:off x="4742017" y="1686991"/>
            <a:ext cx="6798082" cy="3484017"/>
          </a:xfrm>
          <a:prstGeom prst="rect">
            <a:avLst/>
          </a:prstGeom>
        </p:spPr>
      </p:pic>
      <p:sp>
        <p:nvSpPr>
          <p:cNvPr id="8" name="Slide Number Placeholder 1">
            <a:extLst>
              <a:ext uri="{FF2B5EF4-FFF2-40B4-BE49-F238E27FC236}">
                <a16:creationId xmlns:a16="http://schemas.microsoft.com/office/drawing/2014/main" id="{67EC2A6E-BFF1-7FE9-B242-540F577D2C9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31</a:t>
            </a:fld>
            <a:endParaRPr lang="en-US"/>
          </a:p>
        </p:txBody>
      </p:sp>
      <p:sp>
        <p:nvSpPr>
          <p:cNvPr id="5" name="Rectangle 1">
            <a:extLst>
              <a:ext uri="{FF2B5EF4-FFF2-40B4-BE49-F238E27FC236}">
                <a16:creationId xmlns:a16="http://schemas.microsoft.com/office/drawing/2014/main" id="{11B489A3-4459-5ECF-D9F3-FE36B7E035E1}"/>
              </a:ext>
            </a:extLst>
          </p:cNvPr>
          <p:cNvSpPr>
            <a:spLocks noChangeArrowheads="1"/>
          </p:cNvSpPr>
          <p:nvPr/>
        </p:nvSpPr>
        <p:spPr bwMode="auto">
          <a:xfrm>
            <a:off x="0" y="-241566"/>
            <a:ext cx="184731" cy="48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6501"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27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DB301-B0CE-6F9C-940B-B442629B36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43DF6D-2C2A-B7DD-5D12-7582C8A09F98}"/>
              </a:ext>
            </a:extLst>
          </p:cNvPr>
          <p:cNvSpPr>
            <a:spLocks noGrp="1"/>
          </p:cNvSpPr>
          <p:nvPr>
            <p:ph type="title"/>
          </p:nvPr>
        </p:nvSpPr>
        <p:spPr/>
        <p:txBody>
          <a:bodyPr anchor="b">
            <a:normAutofit/>
          </a:bodyPr>
          <a:lstStyle/>
          <a:p>
            <a:r>
              <a:rPr lang="en-US" dirty="0"/>
              <a:t>INTRODUCTION</a:t>
            </a:r>
          </a:p>
        </p:txBody>
      </p:sp>
      <p:sp>
        <p:nvSpPr>
          <p:cNvPr id="5" name="Subtitle 4">
            <a:extLst>
              <a:ext uri="{FF2B5EF4-FFF2-40B4-BE49-F238E27FC236}">
                <a16:creationId xmlns:a16="http://schemas.microsoft.com/office/drawing/2014/main" id="{96FC24A7-7A54-178E-9884-CE4EF97B7997}"/>
              </a:ext>
            </a:extLst>
          </p:cNvPr>
          <p:cNvSpPr>
            <a:spLocks noGrp="1"/>
          </p:cNvSpPr>
          <p:nvPr>
            <p:ph idx="1"/>
          </p:nvPr>
        </p:nvSpPr>
        <p:spPr/>
        <p:txBody>
          <a:bodyPr>
            <a:normAutofit/>
          </a:bodyPr>
          <a:lstStyle/>
          <a:p>
            <a:pPr>
              <a:lnSpc>
                <a:spcPct val="140000"/>
              </a:lnSpc>
            </a:pPr>
            <a:r>
              <a:rPr lang="en-US" sz="2000" dirty="0"/>
              <a:t>Key Questions.</a:t>
            </a:r>
          </a:p>
          <a:p>
            <a:pPr>
              <a:lnSpc>
                <a:spcPct val="140000"/>
              </a:lnSpc>
              <a:spcBef>
                <a:spcPts val="300"/>
              </a:spcBef>
              <a:buFont typeface="Wingdings" panose="05000000000000000000" pitchFamily="2" charset="2"/>
              <a:buChar char="§"/>
            </a:pPr>
            <a:r>
              <a:rPr lang="en-US" sz="2000" b="0" i="0" dirty="0">
                <a:effectLst/>
              </a:rPr>
              <a:t> Which months have the highest cancellations?</a:t>
            </a:r>
          </a:p>
          <a:p>
            <a:pPr>
              <a:lnSpc>
                <a:spcPct val="140000"/>
              </a:lnSpc>
              <a:buFont typeface="Wingdings" panose="05000000000000000000" pitchFamily="2" charset="2"/>
              <a:buChar char="§"/>
            </a:pPr>
            <a:r>
              <a:rPr lang="en-US" sz="2000" dirty="0"/>
              <a:t>Is number of children correlated with special requests?</a:t>
            </a:r>
          </a:p>
          <a:p>
            <a:pPr>
              <a:lnSpc>
                <a:spcPct val="140000"/>
              </a:lnSpc>
              <a:buFont typeface="Wingdings" panose="05000000000000000000" pitchFamily="2" charset="2"/>
              <a:buChar char="§"/>
            </a:pPr>
            <a:r>
              <a:rPr lang="en-US" sz="2000" dirty="0"/>
              <a:t>Can we predict if cancellation occurs based on week nights?</a:t>
            </a:r>
          </a:p>
          <a:p>
            <a:pPr>
              <a:lnSpc>
                <a:spcPct val="140000"/>
              </a:lnSpc>
              <a:buFont typeface="Wingdings" panose="05000000000000000000" pitchFamily="2" charset="2"/>
              <a:buChar char="§"/>
            </a:pPr>
            <a:r>
              <a:rPr lang="en-US" sz="2000" dirty="0"/>
              <a:t>Do increased number of adults tend to take cheaper rooms ?</a:t>
            </a:r>
            <a:br>
              <a:rPr lang="en-US" sz="2000" dirty="0"/>
            </a:br>
            <a:endParaRPr lang="en-US" sz="2000" dirty="0"/>
          </a:p>
        </p:txBody>
      </p:sp>
      <p:sp>
        <p:nvSpPr>
          <p:cNvPr id="10" name="Slide Number Placeholder 1">
            <a:extLst>
              <a:ext uri="{FF2B5EF4-FFF2-40B4-BE49-F238E27FC236}">
                <a16:creationId xmlns:a16="http://schemas.microsoft.com/office/drawing/2014/main" id="{D9EC5801-8F7E-28C6-AA9A-27924539C687}"/>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100591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p:txBody>
          <a:bodyPr anchor="b">
            <a:normAutofit/>
          </a:bodyPr>
          <a:lstStyle/>
          <a:p>
            <a:r>
              <a:rPr lang="en-US" dirty="0"/>
              <a:t>Data understanding</a:t>
            </a:r>
          </a:p>
        </p:txBody>
      </p:sp>
      <p:sp>
        <p:nvSpPr>
          <p:cNvPr id="3" name="Subtitle 2">
            <a:extLst>
              <a:ext uri="{FF2B5EF4-FFF2-40B4-BE49-F238E27FC236}">
                <a16:creationId xmlns:a16="http://schemas.microsoft.com/office/drawing/2014/main" id="{C05FF0B8-5B51-7376-0271-8D849CA3F8A8}"/>
              </a:ext>
            </a:extLst>
          </p:cNvPr>
          <p:cNvSpPr>
            <a:spLocks noGrp="1"/>
          </p:cNvSpPr>
          <p:nvPr>
            <p:ph idx="1"/>
          </p:nvPr>
        </p:nvSpPr>
        <p:spPr>
          <a:xfrm>
            <a:off x="1536192" y="2212848"/>
            <a:ext cx="7460324" cy="4251960"/>
          </a:xfrm>
        </p:spPr>
        <p:txBody>
          <a:bodyPr>
            <a:normAutofit/>
          </a:bodyPr>
          <a:lstStyle/>
          <a:p>
            <a:r>
              <a:rPr lang="en-US" sz="2000" dirty="0"/>
              <a:t>Dataset size : 36284 columns X 17 row</a:t>
            </a:r>
          </a:p>
          <a:p>
            <a:r>
              <a:rPr lang="en-US" sz="2000" dirty="0"/>
              <a:t>Key information:</a:t>
            </a:r>
          </a:p>
          <a:p>
            <a:pPr lvl="1"/>
            <a:r>
              <a:rPr lang="en-US" dirty="0"/>
              <a:t>Average price</a:t>
            </a:r>
          </a:p>
          <a:p>
            <a:pPr lvl="1"/>
            <a:r>
              <a:rPr lang="en-US" dirty="0"/>
              <a:t>Room type</a:t>
            </a:r>
          </a:p>
          <a:p>
            <a:pPr lvl="1"/>
            <a:r>
              <a:rPr lang="en-US" dirty="0"/>
              <a:t>Number of week nights</a:t>
            </a:r>
          </a:p>
          <a:p>
            <a:pPr lvl="1"/>
            <a:r>
              <a:rPr lang="en-US" dirty="0"/>
              <a:t>Number of adults</a:t>
            </a:r>
          </a:p>
          <a:p>
            <a:pPr lvl="1"/>
            <a:r>
              <a:rPr lang="en-US" dirty="0"/>
              <a:t>Number of children</a:t>
            </a:r>
          </a:p>
          <a:p>
            <a:pPr lvl="1"/>
            <a:r>
              <a:rPr lang="en-US" dirty="0"/>
              <a:t>Lead time</a:t>
            </a:r>
          </a:p>
          <a:p>
            <a:pPr marL="338328" lvl="1" indent="0">
              <a:buNone/>
            </a:pPr>
            <a:endParaRPr lang="en-US" sz="1800" dirty="0"/>
          </a:p>
        </p:txBody>
      </p:sp>
      <p:sp>
        <p:nvSpPr>
          <p:cNvPr id="8" name="Slide Number Placeholder 1">
            <a:extLst>
              <a:ext uri="{FF2B5EF4-FFF2-40B4-BE49-F238E27FC236}">
                <a16:creationId xmlns:a16="http://schemas.microsoft.com/office/drawing/2014/main" id="{897A521E-DD4A-0AA6-62B4-60C8A321B346}"/>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54847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2F6F7-1B60-3A82-464C-19A6CC85D7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E11B3-A11A-B22C-8E2E-87D4EB337543}"/>
              </a:ext>
            </a:extLst>
          </p:cNvPr>
          <p:cNvSpPr>
            <a:spLocks noGrp="1"/>
          </p:cNvSpPr>
          <p:nvPr>
            <p:ph type="title"/>
          </p:nvPr>
        </p:nvSpPr>
        <p:spPr/>
        <p:txBody>
          <a:bodyPr anchor="b">
            <a:normAutofit/>
          </a:bodyPr>
          <a:lstStyle/>
          <a:p>
            <a:r>
              <a:rPr lang="en-US" dirty="0"/>
              <a:t>Data understanding</a:t>
            </a:r>
          </a:p>
        </p:txBody>
      </p:sp>
      <p:sp>
        <p:nvSpPr>
          <p:cNvPr id="3" name="Subtitle 2">
            <a:extLst>
              <a:ext uri="{FF2B5EF4-FFF2-40B4-BE49-F238E27FC236}">
                <a16:creationId xmlns:a16="http://schemas.microsoft.com/office/drawing/2014/main" id="{326B6C0C-4AF1-FEB0-E8D9-CA89C4C04753}"/>
              </a:ext>
            </a:extLst>
          </p:cNvPr>
          <p:cNvSpPr>
            <a:spLocks noGrp="1"/>
          </p:cNvSpPr>
          <p:nvPr>
            <p:ph idx="1"/>
          </p:nvPr>
        </p:nvSpPr>
        <p:spPr>
          <a:xfrm>
            <a:off x="1536192" y="2212848"/>
            <a:ext cx="7460324" cy="4251960"/>
          </a:xfrm>
        </p:spPr>
        <p:txBody>
          <a:bodyPr>
            <a:normAutofit/>
          </a:bodyPr>
          <a:lstStyle/>
          <a:p>
            <a:pPr>
              <a:buFont typeface="Wingdings" panose="05000000000000000000" pitchFamily="2" charset="2"/>
              <a:buChar char="§"/>
            </a:pPr>
            <a:r>
              <a:rPr lang="en-US" sz="2000" dirty="0"/>
              <a:t>Mean of average prices is 103.4$</a:t>
            </a:r>
          </a:p>
          <a:p>
            <a:pPr>
              <a:buFont typeface="Wingdings" panose="05000000000000000000" pitchFamily="2" charset="2"/>
              <a:buChar char="§"/>
            </a:pPr>
            <a:r>
              <a:rPr lang="en-US" sz="2000" dirty="0"/>
              <a:t>Maximum number of adults to reserve is 4</a:t>
            </a:r>
          </a:p>
          <a:p>
            <a:pPr>
              <a:buFont typeface="Wingdings" panose="05000000000000000000" pitchFamily="2" charset="2"/>
              <a:buChar char="§"/>
            </a:pPr>
            <a:r>
              <a:rPr lang="en-US" sz="2000" dirty="0"/>
              <a:t>Maximum number of children are 10</a:t>
            </a:r>
          </a:p>
          <a:p>
            <a:pPr>
              <a:buFont typeface="Wingdings" panose="05000000000000000000" pitchFamily="2" charset="2"/>
              <a:buChar char="§"/>
            </a:pPr>
            <a:r>
              <a:rPr lang="en-US" sz="2000" dirty="0"/>
              <a:t>Maximum number of week nights are 17</a:t>
            </a:r>
          </a:p>
          <a:p>
            <a:pPr>
              <a:buFont typeface="Wingdings" panose="05000000000000000000" pitchFamily="2" charset="2"/>
              <a:buChar char="§"/>
            </a:pPr>
            <a:r>
              <a:rPr lang="en-US" sz="2000" dirty="0"/>
              <a:t>Mean of lead time is 85.23</a:t>
            </a:r>
          </a:p>
          <a:p>
            <a:pPr>
              <a:buFont typeface="Wingdings" panose="05000000000000000000" pitchFamily="2" charset="2"/>
              <a:buChar char="§"/>
            </a:pPr>
            <a:r>
              <a:rPr lang="en-US" sz="2000" dirty="0"/>
              <a:t>Standard deviation of lead time is 85.93</a:t>
            </a:r>
          </a:p>
        </p:txBody>
      </p:sp>
      <p:sp>
        <p:nvSpPr>
          <p:cNvPr id="8" name="Slide Number Placeholder 1">
            <a:extLst>
              <a:ext uri="{FF2B5EF4-FFF2-40B4-BE49-F238E27FC236}">
                <a16:creationId xmlns:a16="http://schemas.microsoft.com/office/drawing/2014/main" id="{9BA73B6E-9377-F461-2CAF-368ACD75ABC2}"/>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88258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464FD-1412-493A-E501-280935A525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81CCF-E057-446E-39D0-9F63CC7B913C}"/>
              </a:ext>
            </a:extLst>
          </p:cNvPr>
          <p:cNvSpPr>
            <a:spLocks noGrp="1"/>
          </p:cNvSpPr>
          <p:nvPr>
            <p:ph type="title"/>
          </p:nvPr>
        </p:nvSpPr>
        <p:spPr/>
        <p:txBody>
          <a:bodyPr anchor="b">
            <a:normAutofit/>
          </a:bodyPr>
          <a:lstStyle/>
          <a:p>
            <a:r>
              <a:rPr lang="en-US" dirty="0"/>
              <a:t>Data understanding</a:t>
            </a:r>
          </a:p>
        </p:txBody>
      </p:sp>
      <p:sp>
        <p:nvSpPr>
          <p:cNvPr id="3" name="Subtitle 2">
            <a:extLst>
              <a:ext uri="{FF2B5EF4-FFF2-40B4-BE49-F238E27FC236}">
                <a16:creationId xmlns:a16="http://schemas.microsoft.com/office/drawing/2014/main" id="{602E8318-2046-1EE5-0195-44BD10F02AC2}"/>
              </a:ext>
            </a:extLst>
          </p:cNvPr>
          <p:cNvSpPr>
            <a:spLocks noGrp="1"/>
          </p:cNvSpPr>
          <p:nvPr>
            <p:ph idx="1"/>
          </p:nvPr>
        </p:nvSpPr>
        <p:spPr>
          <a:xfrm>
            <a:off x="1536192" y="2212848"/>
            <a:ext cx="7460324" cy="4251960"/>
          </a:xfrm>
        </p:spPr>
        <p:txBody>
          <a:bodyPr>
            <a:normAutofit/>
          </a:bodyPr>
          <a:lstStyle/>
          <a:p>
            <a:pPr>
              <a:buFont typeface="Wingdings" panose="05000000000000000000" pitchFamily="2" charset="2"/>
              <a:buChar char="§"/>
            </a:pPr>
            <a:r>
              <a:rPr lang="en-US" sz="2000" dirty="0"/>
              <a:t>The most ordered room is Room type 1 with 28138 reservation orders and the least order is Room type </a:t>
            </a:r>
            <a:r>
              <a:rPr lang="en-US" sz="2000" dirty="0" err="1"/>
              <a:t>type</a:t>
            </a:r>
            <a:r>
              <a:rPr lang="en-US" sz="2000" dirty="0"/>
              <a:t> 3 with 7 reservation orders.</a:t>
            </a:r>
          </a:p>
          <a:p>
            <a:pPr>
              <a:buFont typeface="Wingdings" panose="05000000000000000000" pitchFamily="2" charset="2"/>
              <a:buChar char="§"/>
            </a:pPr>
            <a:r>
              <a:rPr lang="en-US" sz="2000" dirty="0"/>
              <a:t>People that used car space are 1124 against 35161 that didn’t</a:t>
            </a:r>
          </a:p>
          <a:p>
            <a:pPr>
              <a:buFont typeface="Wingdings" panose="05000000000000000000" pitchFamily="2" charset="2"/>
              <a:buChar char="§"/>
            </a:pPr>
            <a:r>
              <a:rPr lang="en-US" sz="2000" dirty="0"/>
              <a:t>Most selected meal plan is 1 with 27842 orders versus least ordered which is meal plan 3 with 5 orders only</a:t>
            </a:r>
          </a:p>
          <a:p>
            <a:pPr>
              <a:buFont typeface="Wingdings" panose="05000000000000000000" pitchFamily="2" charset="2"/>
              <a:buChar char="§"/>
            </a:pPr>
            <a:r>
              <a:rPr lang="en-US" sz="2000" dirty="0"/>
              <a:t>33584 people came in with no children</a:t>
            </a:r>
          </a:p>
        </p:txBody>
      </p:sp>
      <p:sp>
        <p:nvSpPr>
          <p:cNvPr id="8" name="Slide Number Placeholder 1">
            <a:extLst>
              <a:ext uri="{FF2B5EF4-FFF2-40B4-BE49-F238E27FC236}">
                <a16:creationId xmlns:a16="http://schemas.microsoft.com/office/drawing/2014/main" id="{D3971DAA-4CA4-CE6F-3C6D-1E522AB60644}"/>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82297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3149C-BD39-CF33-414B-07FF28D61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1FC871-3B5F-0541-C41A-95A5C635788A}"/>
              </a:ext>
            </a:extLst>
          </p:cNvPr>
          <p:cNvSpPr>
            <a:spLocks noGrp="1"/>
          </p:cNvSpPr>
          <p:nvPr>
            <p:ph type="title"/>
          </p:nvPr>
        </p:nvSpPr>
        <p:spPr/>
        <p:txBody>
          <a:bodyPr anchor="b">
            <a:normAutofit/>
          </a:bodyPr>
          <a:lstStyle/>
          <a:p>
            <a:r>
              <a:rPr lang="en-US" dirty="0"/>
              <a:t>DATA CLEANING</a:t>
            </a:r>
          </a:p>
        </p:txBody>
      </p:sp>
      <p:sp>
        <p:nvSpPr>
          <p:cNvPr id="3" name="Subtitle 2">
            <a:extLst>
              <a:ext uri="{FF2B5EF4-FFF2-40B4-BE49-F238E27FC236}">
                <a16:creationId xmlns:a16="http://schemas.microsoft.com/office/drawing/2014/main" id="{F188E07D-39A5-AD57-DD58-A1647C1D09F8}"/>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No duplicates existed in the dataset</a:t>
            </a:r>
          </a:p>
          <a:p>
            <a:pPr>
              <a:buFont typeface="Arial" panose="020B0604020202020204" pitchFamily="34" charset="0"/>
              <a:buChar char="•"/>
            </a:pPr>
            <a:endParaRPr lang="en-US" sz="2800" dirty="0"/>
          </a:p>
          <a:p>
            <a:pPr>
              <a:buFont typeface="Arial" panose="020B0604020202020204" pitchFamily="34" charset="0"/>
              <a:buChar char="•"/>
            </a:pPr>
            <a:r>
              <a:rPr lang="en-US" sz="2800" dirty="0"/>
              <a:t>No null values existed</a:t>
            </a:r>
          </a:p>
          <a:p>
            <a:pPr>
              <a:buFont typeface="Arial" panose="020B0604020202020204" pitchFamily="34" charset="0"/>
              <a:buChar char="•"/>
            </a:pPr>
            <a:endParaRPr lang="en-US" sz="2800" dirty="0"/>
          </a:p>
          <a:p>
            <a:pPr>
              <a:buFont typeface="Arial" panose="020B0604020202020204" pitchFamily="34" charset="0"/>
              <a:buChar char="•"/>
            </a:pPr>
            <a:r>
              <a:rPr lang="en-US" sz="2800" dirty="0"/>
              <a:t>One error in reservation date handled</a:t>
            </a:r>
          </a:p>
          <a:p>
            <a:endParaRPr lang="en-US" sz="2000" dirty="0"/>
          </a:p>
        </p:txBody>
      </p:sp>
      <p:sp>
        <p:nvSpPr>
          <p:cNvPr id="8" name="Slide Number Placeholder 1">
            <a:extLst>
              <a:ext uri="{FF2B5EF4-FFF2-40B4-BE49-F238E27FC236}">
                <a16:creationId xmlns:a16="http://schemas.microsoft.com/office/drawing/2014/main" id="{B88F91FC-9BB3-50E0-02BC-170C1EE8A02C}"/>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285873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4B3A61-6F7B-1FB1-1E51-6E0CC35D1D2A}"/>
            </a:ext>
          </a:extLst>
        </p:cNvPr>
        <p:cNvGrpSpPr/>
        <p:nvPr/>
      </p:nvGrpSpPr>
      <p:grpSpPr>
        <a:xfrm>
          <a:off x="0" y="0"/>
          <a:ext cx="0" cy="0"/>
          <a:chOff x="0" y="0"/>
          <a:chExt cx="0" cy="0"/>
        </a:xfrm>
      </p:grpSpPr>
      <p:sp>
        <p:nvSpPr>
          <p:cNvPr id="52" name="Rectangle 5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6" name="Straight Connector 5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483371F-4126-4D13-BE9B-4C899056504D}"/>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OUTLIER DETECTION</a:t>
            </a:r>
          </a:p>
        </p:txBody>
      </p:sp>
      <p:sp>
        <p:nvSpPr>
          <p:cNvPr id="3" name="Subtitle 2">
            <a:extLst>
              <a:ext uri="{FF2B5EF4-FFF2-40B4-BE49-F238E27FC236}">
                <a16:creationId xmlns:a16="http://schemas.microsoft.com/office/drawing/2014/main" id="{6094D0F5-CD7E-BD25-4CA4-69C1A3E9D9ED}"/>
              </a:ext>
            </a:extLst>
          </p:cNvPr>
          <p:cNvSpPr>
            <a:spLocks noGrp="1"/>
          </p:cNvSpPr>
          <p:nvPr>
            <p:ph type="body" sz="half" idx="2"/>
          </p:nvPr>
        </p:nvSpPr>
        <p:spPr>
          <a:xfrm>
            <a:off x="492371" y="2653800"/>
            <a:ext cx="3084844" cy="3335519"/>
          </a:xfrm>
        </p:spPr>
        <p:txBody>
          <a:bodyPr vert="horz" lIns="0" tIns="45720" rIns="0" bIns="45720" rtlCol="0">
            <a:normAutofit/>
          </a:bodyPr>
          <a:lstStyle/>
          <a:p>
            <a:pPr marL="342900" indent="-342900">
              <a:buFont typeface="Arial" panose="020B0604020202020204" pitchFamily="34" charset="0"/>
              <a:buChar char="•"/>
            </a:pPr>
            <a:r>
              <a:rPr lang="en-US" sz="2000" dirty="0"/>
              <a:t>Many outliers existed through the dataset especially in the lead time column.</a:t>
            </a:r>
          </a:p>
          <a:p>
            <a:endParaRPr lang="en-US" dirty="0"/>
          </a:p>
        </p:txBody>
      </p:sp>
      <p:sp>
        <p:nvSpPr>
          <p:cNvPr id="70" name="Rectangle 6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CB83579-7A6A-9755-29DD-1CAB89778DF9}"/>
              </a:ext>
            </a:extLst>
          </p:cNvPr>
          <p:cNvPicPr>
            <a:picLocks noChangeAspect="1"/>
          </p:cNvPicPr>
          <p:nvPr/>
        </p:nvPicPr>
        <p:blipFill>
          <a:blip r:embed="rId2"/>
          <a:stretch>
            <a:fillRect/>
          </a:stretch>
        </p:blipFill>
        <p:spPr>
          <a:xfrm>
            <a:off x="4155172" y="720336"/>
            <a:ext cx="7908813" cy="5156293"/>
          </a:xfrm>
          <a:prstGeom prst="rect">
            <a:avLst/>
          </a:prstGeom>
        </p:spPr>
      </p:pic>
      <p:sp>
        <p:nvSpPr>
          <p:cNvPr id="8" name="Slide Number Placeholder 1">
            <a:extLst>
              <a:ext uri="{FF2B5EF4-FFF2-40B4-BE49-F238E27FC236}">
                <a16:creationId xmlns:a16="http://schemas.microsoft.com/office/drawing/2014/main" id="{D2BFD670-2153-76F7-0D7D-5D08AC7C02E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9</a:t>
            </a:fld>
            <a:endParaRPr lang="en-US"/>
          </a:p>
        </p:txBody>
      </p:sp>
    </p:spTree>
    <p:extLst>
      <p:ext uri="{BB962C8B-B14F-4D97-AF65-F5344CB8AC3E}">
        <p14:creationId xmlns:p14="http://schemas.microsoft.com/office/powerpoint/2010/main" val="16163407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Retrospect</Template>
  <TotalTime>1387</TotalTime>
  <Words>1167</Words>
  <Application>Microsoft Office PowerPoint</Application>
  <PresentationFormat>Widescreen</PresentationFormat>
  <Paragraphs>157</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 Unicode MS</vt:lpstr>
      <vt:lpstr>Arial</vt:lpstr>
      <vt:lpstr>Calibri</vt:lpstr>
      <vt:lpstr>Calibri Light</vt:lpstr>
      <vt:lpstr>Courier New</vt:lpstr>
      <vt:lpstr>Inter</vt:lpstr>
      <vt:lpstr>Segoe UI Light</vt:lpstr>
      <vt:lpstr>Tw Cen MT</vt:lpstr>
      <vt:lpstr>Wingdings</vt:lpstr>
      <vt:lpstr>Retrospect</vt:lpstr>
      <vt:lpstr>Exploratory Data Analysis of Hotel Bookings</vt:lpstr>
      <vt:lpstr>CONTENTS</vt:lpstr>
      <vt:lpstr>INTRODUCTION</vt:lpstr>
      <vt:lpstr>INTRODUCTION</vt:lpstr>
      <vt:lpstr>Data understanding</vt:lpstr>
      <vt:lpstr>Data understanding</vt:lpstr>
      <vt:lpstr>Data understanding</vt:lpstr>
      <vt:lpstr>DATA CLEANING</vt:lpstr>
      <vt:lpstr>OUTLIER DETECTION</vt:lpstr>
      <vt:lpstr>OUTLIER DETECTION</vt:lpstr>
      <vt:lpstr>DATA ANALYSIS</vt:lpstr>
      <vt:lpstr>LEAD TIME DISTRIBUTION</vt:lpstr>
      <vt:lpstr>MORE ADULTS, HIGHER PRICE?</vt:lpstr>
      <vt:lpstr>NUMBER OF ADULTS vs AVERAGE PRICE</vt:lpstr>
      <vt:lpstr>CHILDREN AND AD</vt:lpstr>
      <vt:lpstr>WHAT TYPE OF PEOPLE MOSTLY BOOK?</vt:lpstr>
      <vt:lpstr>ADULTS vs CHILDREN</vt:lpstr>
      <vt:lpstr>DO CHILDREN IMPACT ROOM TYPES ?</vt:lpstr>
      <vt:lpstr>NUMBER OF ADULTS vs AVERAGE PRICE</vt:lpstr>
      <vt:lpstr>NUMBER OF ADULTS vs AVERAGE PRICE</vt:lpstr>
      <vt:lpstr>WEEK NIGHTS vs CANCELATION COUNT</vt:lpstr>
      <vt:lpstr>CANCELATION AGAINST WEEK NIGHTS</vt:lpstr>
      <vt:lpstr>DO FAMILY OF CHILDREN MEAN MORE SPECIAL REQUESTS?</vt:lpstr>
      <vt:lpstr>CANCELATION AGAINST WEEK NIGHTS</vt:lpstr>
      <vt:lpstr>CANCELATION AGAINST WEEK NIGHTS</vt:lpstr>
      <vt:lpstr>LUCKY MONTHS OR NOT ?</vt:lpstr>
      <vt:lpstr>UNLUCKY MONTH</vt:lpstr>
      <vt:lpstr>UNLUCKY MONTH</vt:lpstr>
      <vt:lpstr>UNLUCKY MONTH</vt:lpstr>
      <vt:lpstr>LEAD TIME AND AVG PRICE</vt:lpstr>
      <vt:lpstr>L.TIME VS AVG PRICE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DHEIF ALLAH HASAN SHUBAIKAT</dc:creator>
  <cp:lastModifiedBy>MOHAMMAD DHEIF ALLAH HASAN SHUBAIKAT</cp:lastModifiedBy>
  <cp:revision>4</cp:revision>
  <dcterms:created xsi:type="dcterms:W3CDTF">2025-02-05T17:40:49Z</dcterms:created>
  <dcterms:modified xsi:type="dcterms:W3CDTF">2025-02-06T17:55:27Z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