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0" r:id="rId11"/>
    <p:sldId id="276" r:id="rId12"/>
    <p:sldId id="27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19" autoAdjust="0"/>
  </p:normalViewPr>
  <p:slideViewPr>
    <p:cSldViewPr snapToGrid="0">
      <p:cViewPr varScale="1">
        <p:scale>
          <a:sx n="81" d="100"/>
          <a:sy n="8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43188-2EE1-432F-A1ED-0DAC146090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5570-34F4-4FCD-8CE5-CC843EA2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5570-34F4-4FCD-8CE5-CC843EA26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5570-34F4-4FCD-8CE5-CC843EA26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R^2: The proportion of the variation in y that is explained by x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MAE: The mean of the absolute value of errors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MSE: The mean of the sum of the squared errors (difference between your predicted value and the actual value)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RMSE: The square root of the MSE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5570-34F4-4FCD-8CE5-CC843EA26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D5570-34F4-4FCD-8CE5-CC843EA26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78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20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D63F4C-F16B-4C31-AF7E-EC68BC5AADF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54CE-BAF8-40B1-A4E2-A992B1D0A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5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  <p:sldLayoutId id="21474841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rbes.com/sites/gilpress/2016/03/23/data-preparation-most-time-consuming-least-enjoyable-data-science-task-survey-says/?sh=478ec4796f63" TargetMode="External"/><Relationship Id="rId4" Type="http://schemas.openxmlformats.org/officeDocument/2006/relationships/hyperlink" Target="https://datahack.analyticsvidhya.com/contest/practice-problem-big-mart-sales-ii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hack.analyticsvidhya.com/contest/practice-problem-big-mart-sales-ii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BC0E-0FA5-4CC8-8281-8FD1879FC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AD9C3-3CB5-4D3E-932F-44145096F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Shehab </a:t>
            </a:r>
            <a:r>
              <a:rPr lang="en-US" dirty="0" err="1"/>
              <a:t>hassanien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8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F0C3-4C5E-4674-84E9-5A55FFD3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0B68-8DC1-4C27-AF30-2DA398BA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supervised machine learning models were applied in the same dataset after splitting the dataset into train and test datasets and comparing the results.</a:t>
            </a:r>
          </a:p>
          <a:p>
            <a:r>
              <a:rPr lang="en-US" dirty="0"/>
              <a:t>The used algorithm models are: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Bagged Tree</a:t>
            </a:r>
          </a:p>
          <a:p>
            <a:pPr lvl="1"/>
            <a:r>
              <a:rPr lang="en-US" dirty="0"/>
              <a:t>Random Forest </a:t>
            </a:r>
          </a:p>
          <a:p>
            <a:pPr lvl="1"/>
            <a:r>
              <a:rPr lang="en-US" dirty="0"/>
              <a:t>K-Nearest Neighbors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9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5EA1-946C-4A8C-9E29-4F3A6BDE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861F-4561-4A08-81C7-AEE79042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the following regression evaluation metrics: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the coefficient of determination</a:t>
            </a:r>
          </a:p>
          <a:p>
            <a:pPr lvl="1"/>
            <a:r>
              <a:rPr lang="en-US" dirty="0"/>
              <a:t>MAE: Mean Absolute Error</a:t>
            </a:r>
          </a:p>
          <a:p>
            <a:pPr lvl="1"/>
            <a:r>
              <a:rPr lang="en-US" dirty="0"/>
              <a:t>MSE: Mean Squared Error</a:t>
            </a:r>
          </a:p>
          <a:p>
            <a:pPr lvl="1"/>
            <a:r>
              <a:rPr lang="en-US" dirty="0"/>
              <a:t>RMSE: Root Mean Squared Error</a:t>
            </a:r>
          </a:p>
          <a:p>
            <a:pPr lvl="1"/>
            <a:r>
              <a:rPr lang="en-US" dirty="0"/>
              <a:t>Score: how much of the predictions matched or were close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207796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F0C3-4C5E-4674-84E9-5A55FFD3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0B68-8DC1-4C27-AF30-2DA398BA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By comparing the regression evaluation metrics in the used models, I concluded that Linear Regression is the better fit for Sales Prediction in this case. </a:t>
            </a:r>
          </a:p>
          <a:p>
            <a:r>
              <a:rPr lang="en-US" dirty="0"/>
              <a:t>I based my opinion on different factors:</a:t>
            </a:r>
          </a:p>
          <a:p>
            <a:pPr lvl="1"/>
            <a:r>
              <a:rPr lang="en-US" dirty="0"/>
              <a:t>Observed the high score on the test dataset, and how the training score was close and not over fit.</a:t>
            </a:r>
          </a:p>
          <a:p>
            <a:pPr lvl="1"/>
            <a:r>
              <a:rPr lang="en-US" dirty="0"/>
              <a:t>A close to 1 </a:t>
            </a:r>
            <a:r>
              <a:rPr lang="en-US" dirty="0" err="1"/>
              <a:t>r_squared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Low RMSE and average MAE compared to the other models.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22D27-44D8-460D-8924-51ECD5007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338606"/>
            <a:ext cx="9896455" cy="23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F0C3-4C5E-4674-84E9-5A55FFD3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0B68-8DC1-4C27-AF30-2DA398BA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science work done on any dataset requires understanding the meaning behind the data. For example, I worked on the item visibility by replacing the 0 values with the mean over the dataset. I could be wrong in this case; the point is, research and consultation is needed to understand the data to built prediction models.</a:t>
            </a:r>
          </a:p>
          <a:p>
            <a:endParaRPr lang="en-US" dirty="0"/>
          </a:p>
          <a:p>
            <a:r>
              <a:rPr lang="en-US" dirty="0"/>
              <a:t>A research need to done to determine if there’s an Artificial Intelligent library to evaluate different regression models. I manually built the models and tried to tune some of them. If not such a tool, maybe it is an opportunity to build one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Thank you!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4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9945-6447-4CF3-B58C-623E9D3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20E-D1B6-4B05-8FE0-25609AD9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The purpose of the study</a:t>
            </a:r>
          </a:p>
          <a:p>
            <a:endParaRPr lang="en-US" dirty="0"/>
          </a:p>
          <a:p>
            <a:r>
              <a:rPr lang="en-US" dirty="0"/>
              <a:t>Datasets and tools used</a:t>
            </a:r>
          </a:p>
          <a:p>
            <a:endParaRPr lang="en-US" dirty="0"/>
          </a:p>
          <a:p>
            <a:r>
              <a:rPr lang="en-US" dirty="0"/>
              <a:t>Data Preparation</a:t>
            </a:r>
          </a:p>
          <a:p>
            <a:endParaRPr lang="en-US" dirty="0"/>
          </a:p>
          <a:p>
            <a:r>
              <a:rPr lang="en-US" dirty="0"/>
              <a:t>Initial Observations</a:t>
            </a:r>
          </a:p>
          <a:p>
            <a:endParaRPr lang="en-US" dirty="0"/>
          </a:p>
          <a:p>
            <a:r>
              <a:rPr lang="en-US" dirty="0"/>
              <a:t>Machine Learning Models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41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7E94D-530F-470D-8815-B384AF4B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Purpose of the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EE57-7693-47EB-A3ED-0998CEED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/>
              <a:t>Given Big Mart Sales Prediction dataset from this </a:t>
            </a:r>
            <a:r>
              <a:rPr lang="en-US" sz="1900">
                <a:hlinkClick r:id="rId4"/>
              </a:rPr>
              <a:t>source</a:t>
            </a:r>
            <a:r>
              <a:rPr lang="en-US" sz="1900"/>
              <a:t>, the purpose of this project is to demonstrate the process of cleaning and preparing the dataset to be used in Machine Learning.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As </a:t>
            </a:r>
            <a:r>
              <a:rPr lang="en-US" sz="1900">
                <a:hlinkClick r:id="rId5"/>
              </a:rPr>
              <a:t>80% of the data scientist’s time is spent on data preparation</a:t>
            </a:r>
            <a:r>
              <a:rPr lang="en-US" sz="1900"/>
              <a:t>, this presentation will highlight some of the efforts taken to clean and prepare the data.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We will also go over some initial visualized results that will demonstrate some of the factors that affect the sales prices.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Finally, we will look together at some evaluated supervised machine learning models that can be used to predict item sales.</a:t>
            </a:r>
          </a:p>
        </p:txBody>
      </p:sp>
    </p:spTree>
    <p:extLst>
      <p:ext uri="{BB962C8B-B14F-4D97-AF65-F5344CB8AC3E}">
        <p14:creationId xmlns:p14="http://schemas.microsoft.com/office/powerpoint/2010/main" val="60252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9E3A-CD77-4F3A-9EE4-192E48B1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Dataset and Tools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62CF2-18AC-47F5-9D79-DC32DD3E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dataset was downloaded from </a:t>
            </a:r>
            <a:r>
              <a:rPr lang="en-US" dirty="0">
                <a:hlinkClick r:id="rId4"/>
              </a:rPr>
              <a:t>Big Mart Sales Practice Problem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Python  in Google </a:t>
            </a:r>
            <a:r>
              <a:rPr lang="en-US" dirty="0" err="1"/>
              <a:t>Colab</a:t>
            </a:r>
            <a:r>
              <a:rPr lang="en-US" dirty="0"/>
              <a:t> was used throughout the process to produce the results in the following slides.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Some of the Python libraries used in this effort includes pandas, </a:t>
            </a:r>
            <a:r>
              <a:rPr lang="en-US" dirty="0" err="1"/>
              <a:t>sklearn</a:t>
            </a:r>
            <a:r>
              <a:rPr lang="en-US" dirty="0"/>
              <a:t>, matplotlib, math, and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1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F0C3-4C5E-4674-84E9-5A55FFD3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0B68-8DC1-4C27-AF30-2DA398BA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mounting and loading the dataset, I quickly observed missing values in 2 fields: Item Weight and Outlet Size. The missing data need to be imputed first before applying any machine models</a:t>
            </a:r>
          </a:p>
          <a:p>
            <a:pPr lvl="1"/>
            <a:r>
              <a:rPr lang="en-US" dirty="0"/>
              <a:t>Item Weight was handled by getting the values from different records with the same item identifiers and then the mean value of the weight of the items left.</a:t>
            </a:r>
          </a:p>
          <a:p>
            <a:pPr lvl="1"/>
            <a:r>
              <a:rPr lang="en-US" dirty="0"/>
              <a:t>Outlet size missing values was imputed with similar approaches as the size variations are small, medium and large.</a:t>
            </a:r>
          </a:p>
          <a:p>
            <a:endParaRPr lang="en-US" dirty="0"/>
          </a:p>
          <a:p>
            <a:r>
              <a:rPr lang="en-US" dirty="0"/>
              <a:t>Followed by checking and fixing spelling corrections found in the Item Fat Content Field.</a:t>
            </a:r>
          </a:p>
          <a:p>
            <a:r>
              <a:rPr lang="en-US" dirty="0"/>
              <a:t>Final step on the data cleaning, I replaced the 0 valued item visibility with the mean values of “Item Visibility”</a:t>
            </a:r>
          </a:p>
        </p:txBody>
      </p:sp>
    </p:spTree>
    <p:extLst>
      <p:ext uri="{BB962C8B-B14F-4D97-AF65-F5344CB8AC3E}">
        <p14:creationId xmlns:p14="http://schemas.microsoft.com/office/powerpoint/2010/main" val="398522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550D-CD0F-4C25-BF7D-284CBC1A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129865" cy="651911"/>
          </a:xfrm>
        </p:spPr>
        <p:txBody>
          <a:bodyPr>
            <a:noAutofit/>
          </a:bodyPr>
          <a:lstStyle/>
          <a:p>
            <a:r>
              <a:rPr lang="en-US" sz="4000" dirty="0"/>
              <a:t>Facts Shown In The 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4465-DE72-46FB-A608-DDA6D6BE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9" y="1147665"/>
            <a:ext cx="11961844" cy="55983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histogram was visualized on the effect of the Item Visualization and found a big variation at the 0 value. More explanation will be needed to understand the importance of this field in predicting the item sales.</a:t>
            </a:r>
          </a:p>
          <a:p>
            <a:endParaRPr lang="en-US" dirty="0"/>
          </a:p>
          <a:p>
            <a:r>
              <a:rPr lang="en-US" dirty="0"/>
              <a:t>The variation in the low fat items exceed and almost double the regular fat items in the outlets.</a:t>
            </a:r>
          </a:p>
          <a:p>
            <a:endParaRPr lang="en-US" dirty="0"/>
          </a:p>
          <a:p>
            <a:r>
              <a:rPr lang="en-US" dirty="0"/>
              <a:t>Canned, fruit and vegetables items are the majority of the item type representation in all the outlets.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9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550D-CD0F-4C25-BF7D-284CBC1A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300" dirty="0"/>
              <a:t>Popularity in Item Fat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55E1F-F8A3-49E1-BB71-8408A77C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09" y="1749287"/>
            <a:ext cx="6364291" cy="40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550D-CD0F-4C25-BF7D-284CBC1A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129865" cy="651911"/>
          </a:xfrm>
        </p:spPr>
        <p:txBody>
          <a:bodyPr>
            <a:noAutofit/>
          </a:bodyPr>
          <a:lstStyle/>
          <a:p>
            <a:r>
              <a:rPr lang="en-US" sz="4000" dirty="0"/>
              <a:t>Item Types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4465-DE72-46FB-A608-DDA6D6BE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9" y="1147665"/>
            <a:ext cx="11961844" cy="5598368"/>
          </a:xfrm>
        </p:spPr>
        <p:txBody>
          <a:bodyPr/>
          <a:lstStyle/>
          <a:p>
            <a:r>
              <a:rPr lang="en-US" dirty="0"/>
              <a:t>Almost all the outlets have the same count representation in terms of the item types.</a:t>
            </a:r>
          </a:p>
          <a:p>
            <a:r>
              <a:rPr lang="en-US" dirty="0"/>
              <a:t>Observe the Canned and Fruits and Vegetables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C2157-2399-4736-86F2-135D6FE2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479998"/>
            <a:ext cx="6356488" cy="34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7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550D-CD0F-4C25-BF7D-284CBC1A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5" y="365126"/>
            <a:ext cx="11129865" cy="651911"/>
          </a:xfrm>
        </p:spPr>
        <p:txBody>
          <a:bodyPr>
            <a:noAutofit/>
          </a:bodyPr>
          <a:lstStyle/>
          <a:p>
            <a:r>
              <a:rPr lang="en-US" sz="4000" dirty="0"/>
              <a:t>Close Means and Medians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4465-DE72-46FB-A608-DDA6D6BE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9" y="1147665"/>
            <a:ext cx="11961844" cy="5598368"/>
          </a:xfrm>
        </p:spPr>
        <p:txBody>
          <a:bodyPr/>
          <a:lstStyle/>
          <a:p>
            <a:r>
              <a:rPr lang="en-US" dirty="0"/>
              <a:t>In terms of Outlet sales; close means and medians in all the outlets was observed in the boxplot diagram.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DD498-27FF-43A2-A5E1-8F975D9E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81" y="2043623"/>
            <a:ext cx="5604427" cy="39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7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795</Words>
  <Application>Microsoft Office PowerPoint</Application>
  <PresentationFormat>Widescreen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Sales Prediction</vt:lpstr>
      <vt:lpstr>Agenda</vt:lpstr>
      <vt:lpstr>Purpose of the study</vt:lpstr>
      <vt:lpstr>Dataset and Tools</vt:lpstr>
      <vt:lpstr>Data Preparation</vt:lpstr>
      <vt:lpstr>Facts Shown In The Initial Analysis</vt:lpstr>
      <vt:lpstr>Popularity in Item Fat Content</vt:lpstr>
      <vt:lpstr>Item Types Visualized</vt:lpstr>
      <vt:lpstr>Close Means and Medians</vt:lpstr>
      <vt:lpstr>Machine Learning Models</vt:lpstr>
      <vt:lpstr>Machine Learning Models Evaluations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</dc:title>
  <dc:creator>Hassanien, Shehab</dc:creator>
  <cp:lastModifiedBy>Hassanien, Shehab</cp:lastModifiedBy>
  <cp:revision>6</cp:revision>
  <dcterms:created xsi:type="dcterms:W3CDTF">2021-03-08T00:18:20Z</dcterms:created>
  <dcterms:modified xsi:type="dcterms:W3CDTF">2021-03-08T01:18:54Z</dcterms:modified>
</cp:coreProperties>
</file>