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59" r:id="rId5"/>
    <p:sldId id="262" r:id="rId6"/>
    <p:sldId id="274" r:id="rId7"/>
    <p:sldId id="263" r:id="rId8"/>
    <p:sldId id="270"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43188-2EE1-432F-A1ED-0DAC146090FB}"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D5570-34F4-4FCD-8CE5-CC843EA260FC}" type="slidenum">
              <a:rPr lang="en-US" smtClean="0"/>
              <a:t>‹#›</a:t>
            </a:fld>
            <a:endParaRPr lang="en-US"/>
          </a:p>
        </p:txBody>
      </p:sp>
    </p:spTree>
    <p:extLst>
      <p:ext uri="{BB962C8B-B14F-4D97-AF65-F5344CB8AC3E}">
        <p14:creationId xmlns:p14="http://schemas.microsoft.com/office/powerpoint/2010/main" val="361738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DD5570-34F4-4FCD-8CE5-CC843EA260FC}" type="slidenum">
              <a:rPr lang="en-US" smtClean="0"/>
              <a:t>1</a:t>
            </a:fld>
            <a:endParaRPr lang="en-US"/>
          </a:p>
        </p:txBody>
      </p:sp>
    </p:spTree>
    <p:extLst>
      <p:ext uri="{BB962C8B-B14F-4D97-AF65-F5344CB8AC3E}">
        <p14:creationId xmlns:p14="http://schemas.microsoft.com/office/powerpoint/2010/main" val="236658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of the project</a:t>
            </a:r>
          </a:p>
        </p:txBody>
      </p:sp>
      <p:sp>
        <p:nvSpPr>
          <p:cNvPr id="4" name="Slide Number Placeholder 3"/>
          <p:cNvSpPr>
            <a:spLocks noGrp="1"/>
          </p:cNvSpPr>
          <p:nvPr>
            <p:ph type="sldNum" sz="quarter" idx="5"/>
          </p:nvPr>
        </p:nvSpPr>
        <p:spPr/>
        <p:txBody>
          <a:bodyPr/>
          <a:lstStyle/>
          <a:p>
            <a:fld id="{B6DD5570-34F4-4FCD-8CE5-CC843EA260FC}" type="slidenum">
              <a:rPr lang="en-US" smtClean="0"/>
              <a:t>2</a:t>
            </a:fld>
            <a:endParaRPr lang="en-US"/>
          </a:p>
        </p:txBody>
      </p:sp>
    </p:spTree>
    <p:extLst>
      <p:ext uri="{BB962C8B-B14F-4D97-AF65-F5344CB8AC3E}">
        <p14:creationId xmlns:p14="http://schemas.microsoft.com/office/powerpoint/2010/main" val="13050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8D63F4C-F16B-4C31-AF7E-EC68BC5AADFB}"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253843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D63F4C-F16B-4C31-AF7E-EC68BC5AADF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191512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D63F4C-F16B-4C31-AF7E-EC68BC5AADF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1737412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D63F4C-F16B-4C31-AF7E-EC68BC5AADF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54CE-BAF8-40B1-A4E2-A992B1D0A63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1317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D63F4C-F16B-4C31-AF7E-EC68BC5AADF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22434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D63F4C-F16B-4C31-AF7E-EC68BC5AADFB}"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139328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D63F4C-F16B-4C31-AF7E-EC68BC5AADFB}"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2009390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63F4C-F16B-4C31-AF7E-EC68BC5AADF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2042791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63F4C-F16B-4C31-AF7E-EC68BC5AADF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262599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63F4C-F16B-4C31-AF7E-EC68BC5AADF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318669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D63F4C-F16B-4C31-AF7E-EC68BC5AADFB}"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381507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D63F4C-F16B-4C31-AF7E-EC68BC5AADF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17430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D63F4C-F16B-4C31-AF7E-EC68BC5AADFB}"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8085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D63F4C-F16B-4C31-AF7E-EC68BC5AADFB}"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17013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63F4C-F16B-4C31-AF7E-EC68BC5AADFB}"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23840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D63F4C-F16B-4C31-AF7E-EC68BC5AADF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425828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D63F4C-F16B-4C31-AF7E-EC68BC5AADFB}"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354CE-BAF8-40B1-A4E2-A992B1D0A63E}" type="slidenum">
              <a:rPr lang="en-US" smtClean="0"/>
              <a:t>‹#›</a:t>
            </a:fld>
            <a:endParaRPr lang="en-US"/>
          </a:p>
        </p:txBody>
      </p:sp>
    </p:spTree>
    <p:extLst>
      <p:ext uri="{BB962C8B-B14F-4D97-AF65-F5344CB8AC3E}">
        <p14:creationId xmlns:p14="http://schemas.microsoft.com/office/powerpoint/2010/main" val="54965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8D63F4C-F16B-4C31-AF7E-EC68BC5AADFB}" type="datetimeFigureOut">
              <a:rPr lang="en-US" smtClean="0"/>
              <a:t>4/7/2021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E8354CE-BAF8-40B1-A4E2-A992B1D0A63E}" type="slidenum">
              <a:rPr lang="en-US" smtClean="0"/>
              <a:t>‹#›</a:t>
            </a:fld>
            <a:endParaRPr lang="en-US"/>
          </a:p>
        </p:txBody>
      </p:sp>
    </p:spTree>
    <p:extLst>
      <p:ext uri="{BB962C8B-B14F-4D97-AF65-F5344CB8AC3E}">
        <p14:creationId xmlns:p14="http://schemas.microsoft.com/office/powerpoint/2010/main" val="31938361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Activity+recognition+with+healthy+older+people+using+a+batteryless+wearable+sens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BC0E-0FA5-4CC8-8281-8FD1879FC7A8}"/>
              </a:ext>
            </a:extLst>
          </p:cNvPr>
          <p:cNvSpPr>
            <a:spLocks noGrp="1"/>
          </p:cNvSpPr>
          <p:nvPr>
            <p:ph type="ctrTitle"/>
          </p:nvPr>
        </p:nvSpPr>
        <p:spPr/>
        <p:txBody>
          <a:bodyPr/>
          <a:lstStyle/>
          <a:p>
            <a:r>
              <a:rPr lang="en-US" dirty="0"/>
              <a:t>Activity Recognition</a:t>
            </a:r>
          </a:p>
        </p:txBody>
      </p:sp>
      <p:sp>
        <p:nvSpPr>
          <p:cNvPr id="3" name="Subtitle 2">
            <a:extLst>
              <a:ext uri="{FF2B5EF4-FFF2-40B4-BE49-F238E27FC236}">
                <a16:creationId xmlns:a16="http://schemas.microsoft.com/office/drawing/2014/main" id="{18BAD9C3-3CB5-4D3E-932F-44145096F261}"/>
              </a:ext>
            </a:extLst>
          </p:cNvPr>
          <p:cNvSpPr>
            <a:spLocks noGrp="1"/>
          </p:cNvSpPr>
          <p:nvPr>
            <p:ph type="subTitle" idx="1"/>
          </p:nvPr>
        </p:nvSpPr>
        <p:spPr/>
        <p:txBody>
          <a:bodyPr/>
          <a:lstStyle/>
          <a:p>
            <a:r>
              <a:rPr lang="en-US" dirty="0"/>
              <a:t>Shehab </a:t>
            </a:r>
            <a:r>
              <a:rPr lang="en-US" dirty="0" err="1"/>
              <a:t>hassanien</a:t>
            </a:r>
            <a:endParaRPr lang="en-US" dirty="0"/>
          </a:p>
        </p:txBody>
      </p:sp>
    </p:spTree>
    <p:extLst>
      <p:ext uri="{BB962C8B-B14F-4D97-AF65-F5344CB8AC3E}">
        <p14:creationId xmlns:p14="http://schemas.microsoft.com/office/powerpoint/2010/main" val="319678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9945-6447-4CF3-B58C-623E9D3DE97B}"/>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D30F920E-D1B6-4B05-8FE0-25609AD97D56}"/>
              </a:ext>
            </a:extLst>
          </p:cNvPr>
          <p:cNvSpPr>
            <a:spLocks noGrp="1"/>
          </p:cNvSpPr>
          <p:nvPr>
            <p:ph idx="1"/>
          </p:nvPr>
        </p:nvSpPr>
        <p:spPr/>
        <p:txBody>
          <a:bodyPr>
            <a:normAutofit lnSpcReduction="10000"/>
          </a:bodyPr>
          <a:lstStyle/>
          <a:p>
            <a:r>
              <a:rPr lang="en-US" dirty="0"/>
              <a:t>The purpose of the study</a:t>
            </a:r>
          </a:p>
          <a:p>
            <a:endParaRPr lang="en-US" dirty="0"/>
          </a:p>
          <a:p>
            <a:r>
              <a:rPr lang="en-US" dirty="0"/>
              <a:t>Datasets and tools used</a:t>
            </a:r>
          </a:p>
          <a:p>
            <a:endParaRPr lang="en-US" dirty="0"/>
          </a:p>
          <a:p>
            <a:r>
              <a:rPr lang="en-US" dirty="0"/>
              <a:t>Observations</a:t>
            </a:r>
          </a:p>
          <a:p>
            <a:endParaRPr lang="en-US" dirty="0"/>
          </a:p>
          <a:p>
            <a:r>
              <a:rPr lang="en-US" dirty="0"/>
              <a:t>Machine Learning Model and Results</a:t>
            </a:r>
          </a:p>
          <a:p>
            <a:endParaRPr lang="en-US" dirty="0"/>
          </a:p>
          <a:p>
            <a:r>
              <a:rPr lang="en-US" dirty="0"/>
              <a:t>Code Demo and Technical Discussion</a:t>
            </a:r>
          </a:p>
        </p:txBody>
      </p:sp>
    </p:spTree>
    <p:extLst>
      <p:ext uri="{BB962C8B-B14F-4D97-AF65-F5344CB8AC3E}">
        <p14:creationId xmlns:p14="http://schemas.microsoft.com/office/powerpoint/2010/main" val="6410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E94D-530F-470D-8815-B384AF4B8632}"/>
              </a:ext>
            </a:extLst>
          </p:cNvPr>
          <p:cNvSpPr>
            <a:spLocks noGrp="1"/>
          </p:cNvSpPr>
          <p:nvPr>
            <p:ph type="title"/>
          </p:nvPr>
        </p:nvSpPr>
        <p:spPr/>
        <p:txBody>
          <a:bodyPr/>
          <a:lstStyle/>
          <a:p>
            <a:pPr algn="ctr"/>
            <a:r>
              <a:rPr lang="en-US" dirty="0"/>
              <a:t>Purpose of the study</a:t>
            </a:r>
          </a:p>
        </p:txBody>
      </p:sp>
      <p:sp>
        <p:nvSpPr>
          <p:cNvPr id="3" name="Content Placeholder 2">
            <a:extLst>
              <a:ext uri="{FF2B5EF4-FFF2-40B4-BE49-F238E27FC236}">
                <a16:creationId xmlns:a16="http://schemas.microsoft.com/office/drawing/2014/main" id="{27F6EE57-7693-47EB-A3ED-0998CEED85B5}"/>
              </a:ext>
            </a:extLst>
          </p:cNvPr>
          <p:cNvSpPr>
            <a:spLocks noGrp="1"/>
          </p:cNvSpPr>
          <p:nvPr>
            <p:ph idx="1"/>
          </p:nvPr>
        </p:nvSpPr>
        <p:spPr/>
        <p:txBody>
          <a:bodyPr>
            <a:normAutofit fontScale="92500"/>
          </a:bodyPr>
          <a:lstStyle/>
          <a:p>
            <a:pPr marL="0" indent="0">
              <a:buNone/>
            </a:pPr>
            <a:r>
              <a:rPr lang="en-US" dirty="0"/>
              <a:t>The study is based on motion data performed  to recognize scripted activities using a battery-less, wearable sensor on top of the clothing.</a:t>
            </a:r>
          </a:p>
          <a:p>
            <a:pPr marL="0" indent="0">
              <a:buNone/>
            </a:pPr>
            <a:endParaRPr lang="en-US" dirty="0"/>
          </a:p>
          <a:p>
            <a:pPr marL="0" indent="0">
              <a:buNone/>
            </a:pPr>
            <a:r>
              <a:rPr lang="en-US" dirty="0"/>
              <a:t>The purpose is to create a supervised machine learning model to predict the older aged activity based on the existing dataset activity recognition, from monitoring activity time, acceleration readings, signal strength, and frequency.</a:t>
            </a:r>
          </a:p>
          <a:p>
            <a:pPr marL="0" indent="0">
              <a:buNone/>
            </a:pPr>
            <a:endParaRPr lang="en-US" dirty="0"/>
          </a:p>
          <a:p>
            <a:pPr marL="0" indent="0">
              <a:buNone/>
            </a:pPr>
            <a:r>
              <a:rPr lang="en-US" dirty="0"/>
              <a:t>The data science team was tasked with this project and came up with the machine learning model </a:t>
            </a:r>
            <a:r>
              <a:rPr lang="en-US" dirty="0" err="1"/>
              <a:t>requireed</a:t>
            </a:r>
            <a:r>
              <a:rPr lang="en-US" dirty="0"/>
              <a:t>.</a:t>
            </a:r>
          </a:p>
        </p:txBody>
      </p:sp>
    </p:spTree>
    <p:extLst>
      <p:ext uri="{BB962C8B-B14F-4D97-AF65-F5344CB8AC3E}">
        <p14:creationId xmlns:p14="http://schemas.microsoft.com/office/powerpoint/2010/main" val="60252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9E3A-CD77-4F3A-9EE4-192E48B1B9C7}"/>
              </a:ext>
            </a:extLst>
          </p:cNvPr>
          <p:cNvSpPr>
            <a:spLocks noGrp="1"/>
          </p:cNvSpPr>
          <p:nvPr>
            <p:ph type="title"/>
          </p:nvPr>
        </p:nvSpPr>
        <p:spPr/>
        <p:txBody>
          <a:bodyPr/>
          <a:lstStyle/>
          <a:p>
            <a:pPr algn="ctr"/>
            <a:r>
              <a:rPr lang="en-US" dirty="0"/>
              <a:t>Dataset and Tools</a:t>
            </a:r>
          </a:p>
        </p:txBody>
      </p:sp>
      <p:sp>
        <p:nvSpPr>
          <p:cNvPr id="3" name="Content Placeholder 2">
            <a:extLst>
              <a:ext uri="{FF2B5EF4-FFF2-40B4-BE49-F238E27FC236}">
                <a16:creationId xmlns:a16="http://schemas.microsoft.com/office/drawing/2014/main" id="{F7762CF2-18AC-47F5-9D79-DC32DD3E2F32}"/>
              </a:ext>
            </a:extLst>
          </p:cNvPr>
          <p:cNvSpPr>
            <a:spLocks noGrp="1"/>
          </p:cNvSpPr>
          <p:nvPr>
            <p:ph idx="1"/>
          </p:nvPr>
        </p:nvSpPr>
        <p:spPr/>
        <p:txBody>
          <a:bodyPr>
            <a:normAutofit lnSpcReduction="10000"/>
          </a:bodyPr>
          <a:lstStyle/>
          <a:p>
            <a:r>
              <a:rPr lang="en-US" dirty="0"/>
              <a:t>The datasets are downloaded from UCI Machine Learning Repository with data collected from 14 healthy older aged between 66 and 86. And work was done to combine the datasets for this study. The dataset was downloaded from: </a:t>
            </a:r>
            <a:r>
              <a:rPr lang="en-US" dirty="0">
                <a:hlinkClick r:id="rId2"/>
              </a:rPr>
              <a:t>https://archive.ics.uci.edu/ml/datasets/Activity+recognition+with+healthy+older+people+using+a+batteryless+wearable+sensor</a:t>
            </a:r>
            <a:endParaRPr lang="en-US" dirty="0"/>
          </a:p>
          <a:p>
            <a:endParaRPr lang="en-US" dirty="0"/>
          </a:p>
          <a:p>
            <a:r>
              <a:rPr lang="en-US" dirty="0"/>
              <a:t>The team used data science tools gained from the Coding Dojo’s data science class, knowledge and experiences, and online research on code blocks to perform the tasks presented in later slides.</a:t>
            </a:r>
          </a:p>
        </p:txBody>
      </p:sp>
    </p:spTree>
    <p:extLst>
      <p:ext uri="{BB962C8B-B14F-4D97-AF65-F5344CB8AC3E}">
        <p14:creationId xmlns:p14="http://schemas.microsoft.com/office/powerpoint/2010/main" val="79151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7">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8550D-CD0F-4C25-BF7D-284CBC1A1B20}"/>
              </a:ext>
            </a:extLst>
          </p:cNvPr>
          <p:cNvSpPr>
            <a:spLocks noGrp="1"/>
          </p:cNvSpPr>
          <p:nvPr>
            <p:ph type="title"/>
          </p:nvPr>
        </p:nvSpPr>
        <p:spPr>
          <a:xfrm>
            <a:off x="838201" y="365125"/>
            <a:ext cx="3435625" cy="1325563"/>
          </a:xfrm>
        </p:spPr>
        <p:txBody>
          <a:bodyPr>
            <a:normAutofit/>
          </a:bodyPr>
          <a:lstStyle/>
          <a:p>
            <a:r>
              <a:rPr lang="en-US" sz="4000">
                <a:gradFill flip="none" rotWithShape="1">
                  <a:gsLst>
                    <a:gs pos="28000">
                      <a:srgbClr val="EDEDED"/>
                    </a:gs>
                    <a:gs pos="0">
                      <a:srgbClr val="BFBFBF"/>
                    </a:gs>
                    <a:gs pos="100000">
                      <a:srgbClr val="FFFFFF"/>
                    </a:gs>
                  </a:gsLst>
                  <a:lin ang="4800000" scaled="0"/>
                  <a:tileRect/>
                </a:gradFill>
              </a:rPr>
              <a:t>Gender observation</a:t>
            </a:r>
          </a:p>
        </p:txBody>
      </p:sp>
      <p:sp>
        <p:nvSpPr>
          <p:cNvPr id="3" name="Content Placeholder 2">
            <a:extLst>
              <a:ext uri="{FF2B5EF4-FFF2-40B4-BE49-F238E27FC236}">
                <a16:creationId xmlns:a16="http://schemas.microsoft.com/office/drawing/2014/main" id="{731C4465-DE72-46FB-A608-DDA6D6BE3C50}"/>
              </a:ext>
            </a:extLst>
          </p:cNvPr>
          <p:cNvSpPr>
            <a:spLocks noGrp="1"/>
          </p:cNvSpPr>
          <p:nvPr>
            <p:ph idx="1"/>
          </p:nvPr>
        </p:nvSpPr>
        <p:spPr>
          <a:xfrm>
            <a:off x="666974" y="1825625"/>
            <a:ext cx="3606853" cy="4351338"/>
          </a:xfrm>
        </p:spPr>
        <p:txBody>
          <a:bodyPr>
            <a:normAutofit/>
          </a:bodyPr>
          <a:lstStyle/>
          <a:p>
            <a:r>
              <a:rPr lang="en-US" sz="2000">
                <a:gradFill>
                  <a:gsLst>
                    <a:gs pos="34000">
                      <a:srgbClr val="EDEDED"/>
                    </a:gs>
                    <a:gs pos="0">
                      <a:srgbClr val="BFBFBF"/>
                    </a:gs>
                    <a:gs pos="100000">
                      <a:srgbClr val="FFFFFF"/>
                    </a:gs>
                  </a:gsLst>
                  <a:lin ang="4800000" scaled="0"/>
                </a:gradFill>
              </a:rPr>
              <a:t>It looks like we have more female participants than male.</a:t>
            </a:r>
          </a:p>
        </p:txBody>
      </p:sp>
      <p:pic>
        <p:nvPicPr>
          <p:cNvPr id="6" name="Picture 5">
            <a:extLst>
              <a:ext uri="{FF2B5EF4-FFF2-40B4-BE49-F238E27FC236}">
                <a16:creationId xmlns:a16="http://schemas.microsoft.com/office/drawing/2014/main" id="{BCE1775D-2143-4CCC-A4B6-4043D8424DA2}"/>
              </a:ext>
            </a:extLst>
          </p:cNvPr>
          <p:cNvPicPr>
            <a:picLocks noChangeAspect="1"/>
          </p:cNvPicPr>
          <p:nvPr/>
        </p:nvPicPr>
        <p:blipFill>
          <a:blip r:embed="rId3"/>
          <a:stretch>
            <a:fillRect/>
          </a:stretch>
        </p:blipFill>
        <p:spPr>
          <a:xfrm>
            <a:off x="5274539" y="1242609"/>
            <a:ext cx="6314487" cy="4372781"/>
          </a:xfrm>
          <a:prstGeom prst="rect">
            <a:avLst/>
          </a:prstGeom>
        </p:spPr>
      </p:pic>
    </p:spTree>
    <p:extLst>
      <p:ext uri="{BB962C8B-B14F-4D97-AF65-F5344CB8AC3E}">
        <p14:creationId xmlns:p14="http://schemas.microsoft.com/office/powerpoint/2010/main" val="18458805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8550D-CD0F-4C25-BF7D-284CBC1A1B20}"/>
              </a:ext>
            </a:extLst>
          </p:cNvPr>
          <p:cNvSpPr>
            <a:spLocks noGrp="1"/>
          </p:cNvSpPr>
          <p:nvPr>
            <p:ph type="title"/>
          </p:nvPr>
        </p:nvSpPr>
        <p:spPr>
          <a:xfrm>
            <a:off x="8610600" y="643468"/>
            <a:ext cx="2944152" cy="1622744"/>
          </a:xfrm>
        </p:spPr>
        <p:txBody>
          <a:bodyPr anchor="b">
            <a:normAutofit/>
          </a:bodyPr>
          <a:lstStyle/>
          <a:p>
            <a:r>
              <a:rPr lang="en-US" sz="3600">
                <a:solidFill>
                  <a:schemeClr val="tx1"/>
                </a:solidFill>
              </a:rPr>
              <a:t>Activity Pattern</a:t>
            </a:r>
          </a:p>
        </p:txBody>
      </p:sp>
      <p:pic>
        <p:nvPicPr>
          <p:cNvPr id="4" name="Picture 3">
            <a:extLst>
              <a:ext uri="{FF2B5EF4-FFF2-40B4-BE49-F238E27FC236}">
                <a16:creationId xmlns:a16="http://schemas.microsoft.com/office/drawing/2014/main" id="{7C63B720-09CB-40C1-950E-6797718CA8BA}"/>
              </a:ext>
            </a:extLst>
          </p:cNvPr>
          <p:cNvPicPr>
            <a:picLocks noChangeAspect="1"/>
          </p:cNvPicPr>
          <p:nvPr/>
        </p:nvPicPr>
        <p:blipFill>
          <a:blip r:embed="rId3"/>
          <a:stretch>
            <a:fillRect/>
          </a:stretch>
        </p:blipFill>
        <p:spPr>
          <a:xfrm>
            <a:off x="643468" y="1130487"/>
            <a:ext cx="6833412" cy="4597022"/>
          </a:xfrm>
          <a:prstGeom prst="rect">
            <a:avLst/>
          </a:prstGeom>
        </p:spPr>
      </p:pic>
      <p:sp>
        <p:nvSpPr>
          <p:cNvPr id="3" name="Content Placeholder 2">
            <a:extLst>
              <a:ext uri="{FF2B5EF4-FFF2-40B4-BE49-F238E27FC236}">
                <a16:creationId xmlns:a16="http://schemas.microsoft.com/office/drawing/2014/main" id="{731C4465-DE72-46FB-A608-DDA6D6BE3C50}"/>
              </a:ext>
            </a:extLst>
          </p:cNvPr>
          <p:cNvSpPr>
            <a:spLocks noGrp="1"/>
          </p:cNvSpPr>
          <p:nvPr>
            <p:ph idx="1"/>
          </p:nvPr>
        </p:nvSpPr>
        <p:spPr>
          <a:xfrm>
            <a:off x="8610599" y="2402733"/>
            <a:ext cx="2944151" cy="3774230"/>
          </a:xfrm>
        </p:spPr>
        <p:txBody>
          <a:bodyPr>
            <a:normAutofit/>
          </a:bodyPr>
          <a:lstStyle/>
          <a:p>
            <a:r>
              <a:rPr lang="en-US" sz="1600">
                <a:gradFill>
                  <a:gsLst>
                    <a:gs pos="34000">
                      <a:schemeClr val="tx1">
                        <a:lumMod val="93000"/>
                      </a:schemeClr>
                    </a:gs>
                    <a:gs pos="0">
                      <a:schemeClr val="bg1">
                        <a:lumMod val="25000"/>
                        <a:lumOff val="75000"/>
                      </a:schemeClr>
                    </a:gs>
                    <a:gs pos="100000">
                      <a:schemeClr val="tx1"/>
                    </a:gs>
                  </a:gsLst>
                  <a:lin ang="4800000" scaled="0"/>
                </a:gradFill>
              </a:rPr>
              <a:t>Laying activity seems to be the most common activity with the participants, followed by sitting on bed.</a:t>
            </a:r>
          </a:p>
        </p:txBody>
      </p:sp>
    </p:spTree>
    <p:extLst>
      <p:ext uri="{BB962C8B-B14F-4D97-AF65-F5344CB8AC3E}">
        <p14:creationId xmlns:p14="http://schemas.microsoft.com/office/powerpoint/2010/main" val="243935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8550D-CD0F-4C25-BF7D-284CBC1A1B20}"/>
              </a:ext>
            </a:extLst>
          </p:cNvPr>
          <p:cNvSpPr>
            <a:spLocks noGrp="1"/>
          </p:cNvSpPr>
          <p:nvPr>
            <p:ph type="title"/>
          </p:nvPr>
        </p:nvSpPr>
        <p:spPr>
          <a:xfrm>
            <a:off x="838201" y="365125"/>
            <a:ext cx="3435625" cy="1325563"/>
          </a:xfrm>
        </p:spPr>
        <p:txBody>
          <a:bodyPr>
            <a:normAutofit/>
          </a:bodyPr>
          <a:lstStyle/>
          <a:p>
            <a:r>
              <a:rPr lang="en-US" sz="2800" dirty="0">
                <a:gradFill flip="none" rotWithShape="1">
                  <a:gsLst>
                    <a:gs pos="28000">
                      <a:srgbClr val="EDEDED"/>
                    </a:gs>
                    <a:gs pos="0">
                      <a:srgbClr val="BFBFBF"/>
                    </a:gs>
                    <a:gs pos="100000">
                      <a:srgbClr val="FFFFFF"/>
                    </a:gs>
                  </a:gsLst>
                  <a:lin ang="4800000" scaled="0"/>
                  <a:tileRect/>
                </a:gradFill>
              </a:rPr>
              <a:t>Sitting on bed is More common with Male Participants</a:t>
            </a:r>
          </a:p>
        </p:txBody>
      </p:sp>
      <p:sp>
        <p:nvSpPr>
          <p:cNvPr id="3" name="Content Placeholder 2">
            <a:extLst>
              <a:ext uri="{FF2B5EF4-FFF2-40B4-BE49-F238E27FC236}">
                <a16:creationId xmlns:a16="http://schemas.microsoft.com/office/drawing/2014/main" id="{731C4465-DE72-46FB-A608-DDA6D6BE3C50}"/>
              </a:ext>
            </a:extLst>
          </p:cNvPr>
          <p:cNvSpPr>
            <a:spLocks noGrp="1"/>
          </p:cNvSpPr>
          <p:nvPr>
            <p:ph idx="1"/>
          </p:nvPr>
        </p:nvSpPr>
        <p:spPr>
          <a:xfrm>
            <a:off x="666974" y="1825625"/>
            <a:ext cx="3606853" cy="4351338"/>
          </a:xfrm>
        </p:spPr>
        <p:txBody>
          <a:bodyPr>
            <a:normAutofit/>
          </a:bodyPr>
          <a:lstStyle/>
          <a:p>
            <a:r>
              <a:rPr lang="en-US" sz="2000" dirty="0">
                <a:gradFill>
                  <a:gsLst>
                    <a:gs pos="34000">
                      <a:srgbClr val="EDEDED"/>
                    </a:gs>
                    <a:gs pos="0">
                      <a:srgbClr val="BFBFBF"/>
                    </a:gs>
                    <a:gs pos="100000">
                      <a:srgbClr val="FFFFFF"/>
                    </a:gs>
                  </a:gsLst>
                  <a:lin ang="4800000" scaled="0"/>
                </a:gradFill>
              </a:rPr>
              <a:t>When observing the activities per gender. And considering the difference between the Male and Female participates, as there are more females in the study, it appears that Male participants ‘sit on bed’ more commonly that female participants. </a:t>
            </a: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p:txBody>
      </p:sp>
      <p:pic>
        <p:nvPicPr>
          <p:cNvPr id="4" name="Picture 3">
            <a:extLst>
              <a:ext uri="{FF2B5EF4-FFF2-40B4-BE49-F238E27FC236}">
                <a16:creationId xmlns:a16="http://schemas.microsoft.com/office/drawing/2014/main" id="{53A001A1-0FBB-4D21-828A-6DEB198A1EF0}"/>
              </a:ext>
            </a:extLst>
          </p:cNvPr>
          <p:cNvPicPr>
            <a:picLocks noChangeAspect="1"/>
          </p:cNvPicPr>
          <p:nvPr/>
        </p:nvPicPr>
        <p:blipFill>
          <a:blip r:embed="rId3"/>
          <a:stretch>
            <a:fillRect/>
          </a:stretch>
        </p:blipFill>
        <p:spPr>
          <a:xfrm>
            <a:off x="5274539" y="1347558"/>
            <a:ext cx="6314487" cy="4162884"/>
          </a:xfrm>
          <a:prstGeom prst="rect">
            <a:avLst/>
          </a:prstGeom>
        </p:spPr>
      </p:pic>
    </p:spTree>
    <p:extLst>
      <p:ext uri="{BB962C8B-B14F-4D97-AF65-F5344CB8AC3E}">
        <p14:creationId xmlns:p14="http://schemas.microsoft.com/office/powerpoint/2010/main" val="7366769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F0C3-4C5E-4674-84E9-5A55FFD35B9F}"/>
              </a:ext>
            </a:extLst>
          </p:cNvPr>
          <p:cNvSpPr>
            <a:spLocks noGrp="1"/>
          </p:cNvSpPr>
          <p:nvPr>
            <p:ph type="title"/>
          </p:nvPr>
        </p:nvSpPr>
        <p:spPr/>
        <p:txBody>
          <a:bodyPr>
            <a:normAutofit fontScale="90000"/>
          </a:bodyPr>
          <a:lstStyle/>
          <a:p>
            <a:pPr algn="ctr"/>
            <a:r>
              <a:rPr lang="en-US" dirty="0"/>
              <a:t>Supervised Machine Learning Models</a:t>
            </a:r>
          </a:p>
        </p:txBody>
      </p:sp>
      <p:sp>
        <p:nvSpPr>
          <p:cNvPr id="3" name="Content Placeholder 2">
            <a:extLst>
              <a:ext uri="{FF2B5EF4-FFF2-40B4-BE49-F238E27FC236}">
                <a16:creationId xmlns:a16="http://schemas.microsoft.com/office/drawing/2014/main" id="{B46C0B68-8DC1-4C27-AF30-2DA398BA4FD1}"/>
              </a:ext>
            </a:extLst>
          </p:cNvPr>
          <p:cNvSpPr>
            <a:spLocks noGrp="1"/>
          </p:cNvSpPr>
          <p:nvPr>
            <p:ph idx="1"/>
          </p:nvPr>
        </p:nvSpPr>
        <p:spPr/>
        <p:txBody>
          <a:bodyPr>
            <a:normAutofit/>
          </a:bodyPr>
          <a:lstStyle/>
          <a:p>
            <a:r>
              <a:rPr lang="en-US" dirty="0"/>
              <a:t>In this study, we explored different multi-class classifiers supervised machine learning models. Models including Logistic Regression, Decision Tree, K Nearest Neighbor, Random Forest and Boosting algorithms were used to calculate the accuracy of the model.</a:t>
            </a:r>
          </a:p>
          <a:p>
            <a:endParaRPr lang="en-US" dirty="0"/>
          </a:p>
          <a:p>
            <a:r>
              <a:rPr lang="en-US" dirty="0"/>
              <a:t>Random Forest Model showed the best accuracy score. We believe this would be the best fitting model in using with the study. Random forest scored 100% accuracy in the training dataset and 99.1% in the testing dataset.</a:t>
            </a:r>
          </a:p>
          <a:p>
            <a:endParaRPr lang="en-US" dirty="0"/>
          </a:p>
          <a:p>
            <a:endParaRPr lang="en-US" dirty="0"/>
          </a:p>
        </p:txBody>
      </p:sp>
    </p:spTree>
    <p:extLst>
      <p:ext uri="{BB962C8B-B14F-4D97-AF65-F5344CB8AC3E}">
        <p14:creationId xmlns:p14="http://schemas.microsoft.com/office/powerpoint/2010/main" val="196729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7F0C3-4C5E-4674-84E9-5A55FFD35B9F}"/>
              </a:ext>
            </a:extLst>
          </p:cNvPr>
          <p:cNvSpPr>
            <a:spLocks noGrp="1"/>
          </p:cNvSpPr>
          <p:nvPr>
            <p:ph type="title"/>
          </p:nvPr>
        </p:nvSpPr>
        <p:spPr>
          <a:xfrm>
            <a:off x="838201" y="365125"/>
            <a:ext cx="3435625" cy="1325563"/>
          </a:xfrm>
        </p:spPr>
        <p:txBody>
          <a:bodyPr>
            <a:normAutofit/>
          </a:bodyPr>
          <a:lstStyle/>
          <a:p>
            <a:r>
              <a:rPr lang="en-US" sz="4000">
                <a:gradFill flip="none" rotWithShape="1">
                  <a:gsLst>
                    <a:gs pos="28000">
                      <a:srgbClr val="EDEDED"/>
                    </a:gs>
                    <a:gs pos="0">
                      <a:srgbClr val="BFBFBF"/>
                    </a:gs>
                    <a:gs pos="100000">
                      <a:srgbClr val="FFFFFF"/>
                    </a:gs>
                  </a:gsLst>
                  <a:lin ang="4800000" scaled="0"/>
                  <a:tileRect/>
                </a:gradFill>
              </a:rPr>
              <a:t>More Results</a:t>
            </a:r>
          </a:p>
        </p:txBody>
      </p:sp>
      <p:sp>
        <p:nvSpPr>
          <p:cNvPr id="3" name="Content Placeholder 2">
            <a:extLst>
              <a:ext uri="{FF2B5EF4-FFF2-40B4-BE49-F238E27FC236}">
                <a16:creationId xmlns:a16="http://schemas.microsoft.com/office/drawing/2014/main" id="{B46C0B68-8DC1-4C27-AF30-2DA398BA4FD1}"/>
              </a:ext>
            </a:extLst>
          </p:cNvPr>
          <p:cNvSpPr>
            <a:spLocks noGrp="1"/>
          </p:cNvSpPr>
          <p:nvPr>
            <p:ph idx="1"/>
          </p:nvPr>
        </p:nvSpPr>
        <p:spPr>
          <a:xfrm>
            <a:off x="666974" y="1825625"/>
            <a:ext cx="3606853" cy="4351338"/>
          </a:xfrm>
        </p:spPr>
        <p:txBody>
          <a:bodyPr>
            <a:normAutofit/>
          </a:bodyPr>
          <a:lstStyle/>
          <a:p>
            <a:r>
              <a:rPr lang="en-US" sz="2000" dirty="0">
                <a:gradFill>
                  <a:gsLst>
                    <a:gs pos="34000">
                      <a:srgbClr val="EDEDED"/>
                    </a:gs>
                    <a:gs pos="0">
                      <a:srgbClr val="BFBFBF"/>
                    </a:gs>
                    <a:gs pos="100000">
                      <a:srgbClr val="FFFFFF"/>
                    </a:gs>
                  </a:gsLst>
                  <a:lin ang="4800000" scaled="0"/>
                </a:gradFill>
              </a:rPr>
              <a:t>After deciding on Random Forest as the most fitting model for the dataset, we examined the feature importance in the activity recognition and found that the vertical axis acceleration reading has the most impact on classifying the activity. Followed by the front and lateral and frontal acceleration readings.</a:t>
            </a:r>
          </a:p>
          <a:p>
            <a:endParaRPr lang="en-US" sz="2000" dirty="0">
              <a:gradFill>
                <a:gsLst>
                  <a:gs pos="34000">
                    <a:srgbClr val="EDEDED"/>
                  </a:gs>
                  <a:gs pos="0">
                    <a:srgbClr val="BFBFBF"/>
                  </a:gs>
                  <a:gs pos="100000">
                    <a:srgbClr val="FFFFFF"/>
                  </a:gs>
                </a:gsLst>
                <a:lin ang="4800000" scaled="0"/>
              </a:gradFill>
            </a:endParaRPr>
          </a:p>
          <a:p>
            <a:endParaRPr lang="en-US" sz="2000" dirty="0">
              <a:gradFill>
                <a:gsLst>
                  <a:gs pos="34000">
                    <a:srgbClr val="EDEDED"/>
                  </a:gs>
                  <a:gs pos="0">
                    <a:srgbClr val="BFBFBF"/>
                  </a:gs>
                  <a:gs pos="100000">
                    <a:srgbClr val="FFFFFF"/>
                  </a:gs>
                </a:gsLst>
                <a:lin ang="4800000" scaled="0"/>
              </a:gradFill>
            </a:endParaRPr>
          </a:p>
        </p:txBody>
      </p:sp>
      <p:pic>
        <p:nvPicPr>
          <p:cNvPr id="4" name="Picture 3">
            <a:extLst>
              <a:ext uri="{FF2B5EF4-FFF2-40B4-BE49-F238E27FC236}">
                <a16:creationId xmlns:a16="http://schemas.microsoft.com/office/drawing/2014/main" id="{B2A823F5-7E62-4EB5-8B4C-F67D47591AC7}"/>
              </a:ext>
            </a:extLst>
          </p:cNvPr>
          <p:cNvPicPr>
            <a:picLocks noChangeAspect="1"/>
          </p:cNvPicPr>
          <p:nvPr/>
        </p:nvPicPr>
        <p:blipFill>
          <a:blip r:embed="rId3"/>
          <a:stretch>
            <a:fillRect/>
          </a:stretch>
        </p:blipFill>
        <p:spPr>
          <a:xfrm>
            <a:off x="5274539" y="1571798"/>
            <a:ext cx="6314487" cy="3714404"/>
          </a:xfrm>
          <a:prstGeom prst="rect">
            <a:avLst/>
          </a:prstGeom>
        </p:spPr>
      </p:pic>
    </p:spTree>
    <p:extLst>
      <p:ext uri="{BB962C8B-B14F-4D97-AF65-F5344CB8AC3E}">
        <p14:creationId xmlns:p14="http://schemas.microsoft.com/office/powerpoint/2010/main" val="101036460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454</Words>
  <Application>Microsoft Office PowerPoint</Application>
  <PresentationFormat>Widescreen</PresentationFormat>
  <Paragraphs>43</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Depth</vt:lpstr>
      <vt:lpstr>Activity Recognition</vt:lpstr>
      <vt:lpstr>Agenda</vt:lpstr>
      <vt:lpstr>Purpose of the study</vt:lpstr>
      <vt:lpstr>Dataset and Tools</vt:lpstr>
      <vt:lpstr>Gender observation</vt:lpstr>
      <vt:lpstr>Activity Pattern</vt:lpstr>
      <vt:lpstr>Sitting on bed is More common with Male Participants</vt:lpstr>
      <vt:lpstr>Supervised Machine Learning Models</vt:lpstr>
      <vt:lpstr>More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Recognition</dc:title>
  <dc:creator>Hassanien, Shehab</dc:creator>
  <cp:lastModifiedBy>Hassanien, Shehab</cp:lastModifiedBy>
  <cp:revision>5</cp:revision>
  <dcterms:created xsi:type="dcterms:W3CDTF">2021-04-08T21:54:20Z</dcterms:created>
  <dcterms:modified xsi:type="dcterms:W3CDTF">2021-04-08T22:01:06Z</dcterms:modified>
</cp:coreProperties>
</file>