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96" r:id="rId7"/>
    <p:sldId id="290" r:id="rId8"/>
    <p:sldId id="291" r:id="rId9"/>
    <p:sldId id="294" r:id="rId10"/>
    <p:sldId id="28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3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254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reference/glossary.html#term-REP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3660774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5EBF6-9F52-35F0-074C-912C57B1BD32}"/>
              </a:ext>
            </a:extLst>
          </p:cNvPr>
          <p:cNvSpPr txBox="1"/>
          <p:nvPr/>
        </p:nvSpPr>
        <p:spPr>
          <a:xfrm>
            <a:off x="10150" y="4653814"/>
            <a:ext cx="9353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 effectively functions like a small operating system, running user programs and providing a command interpreter (</a:t>
            </a:r>
            <a:r>
              <a:rPr lang="en-US" sz="2800" b="0" i="0" u="none" strike="noStrike" dirty="0">
                <a:solidFill>
                  <a:srgbClr val="2980B9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  <a:hlinkClick r:id="rId3"/>
              </a:rPr>
              <a:t>REPL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).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FA02E-D1EF-6831-ACBC-D3D8108826D0}"/>
              </a:ext>
            </a:extLst>
          </p:cNvPr>
          <p:cNvSpPr txBox="1"/>
          <p:nvPr/>
        </p:nvSpPr>
        <p:spPr>
          <a:xfrm>
            <a:off x="0" y="1751707"/>
            <a:ext cx="95779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MicroPython3 was created and is maintained by Damien P. George and other contributors. I</a:t>
            </a:r>
          </a:p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aims to implement the Python 3.4 standard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90A78-89FD-D945-9B98-EB0CD00728C0}"/>
              </a:ext>
            </a:extLst>
          </p:cNvPr>
          <p:cNvSpPr txBox="1"/>
          <p:nvPr/>
        </p:nvSpPr>
        <p:spPr>
          <a:xfrm>
            <a:off x="1565328" y="464949"/>
            <a:ext cx="5452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MicroPython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026" name="Picture 2" descr="‪Damien P. George‬‏">
            <a:extLst>
              <a:ext uri="{FF2B5EF4-FFF2-40B4-BE49-F238E27FC236}">
                <a16:creationId xmlns:a16="http://schemas.microsoft.com/office/drawing/2014/main" id="{1A8D0584-47DD-DCFA-51BC-3ABBB546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17" y="2204187"/>
            <a:ext cx="2505559" cy="30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1A74F-AE9B-CED0-CC89-EA2463389D11}"/>
              </a:ext>
            </a:extLst>
          </p:cNvPr>
          <p:cNvSpPr txBox="1"/>
          <p:nvPr/>
        </p:nvSpPr>
        <p:spPr>
          <a:xfrm>
            <a:off x="10150" y="3234228"/>
            <a:ext cx="9012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4" pitchFamily="34" charset="0"/>
              </a:rPr>
              <a:t>it was designed to be a lean, efficient version of the Python 3 language</a:t>
            </a:r>
          </a:p>
          <a:p>
            <a:r>
              <a:rPr lang="en-US" sz="2800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4" pitchFamily="34" charset="0"/>
              </a:rPr>
              <a:t>and installed on a small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BA76-9344-4709-8406-7EA488C4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A8101168-4502-B38A-B923-F885041DC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52246" r="3147" b="3686"/>
          <a:stretch/>
        </p:blipFill>
        <p:spPr bwMode="auto">
          <a:xfrm>
            <a:off x="831098" y="1022887"/>
            <a:ext cx="5434161" cy="5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321BAD1B-3F5B-E5F4-DB4A-29897F80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7"/>
          <a:stretch/>
        </p:blipFill>
        <p:spPr bwMode="auto">
          <a:xfrm>
            <a:off x="6276814" y="1004834"/>
            <a:ext cx="5839602" cy="5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E00D12-F12A-4C95-462D-179451D4D5A5}"/>
              </a:ext>
            </a:extLst>
          </p:cNvPr>
          <p:cNvSpPr txBox="1"/>
          <p:nvPr/>
        </p:nvSpPr>
        <p:spPr>
          <a:xfrm>
            <a:off x="2655376" y="385118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COMPILED VS. INTERPRETED</a:t>
            </a:r>
          </a:p>
        </p:txBody>
      </p:sp>
    </p:spTree>
    <p:extLst>
      <p:ext uri="{BB962C8B-B14F-4D97-AF65-F5344CB8AC3E}">
        <p14:creationId xmlns:p14="http://schemas.microsoft.com/office/powerpoint/2010/main" val="40813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327E-EC75-1B03-3802-DB5163D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431" y="6307291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C3DC8-E446-C087-0678-CF8A6FF236DA}"/>
              </a:ext>
            </a:extLst>
          </p:cNvPr>
          <p:cNvSpPr/>
          <p:nvPr/>
        </p:nvSpPr>
        <p:spPr>
          <a:xfrm>
            <a:off x="6096000" y="1646707"/>
            <a:ext cx="3161655" cy="9654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7208A-D004-A929-0400-D8CDB6C98DF6}"/>
              </a:ext>
            </a:extLst>
          </p:cNvPr>
          <p:cNvSpPr/>
          <p:nvPr/>
        </p:nvSpPr>
        <p:spPr>
          <a:xfrm>
            <a:off x="6591945" y="2045638"/>
            <a:ext cx="2169763" cy="387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0CD60-728C-57C6-A587-593EF31F7D2A}"/>
              </a:ext>
            </a:extLst>
          </p:cNvPr>
          <p:cNvSpPr/>
          <p:nvPr/>
        </p:nvSpPr>
        <p:spPr>
          <a:xfrm>
            <a:off x="6157994" y="2878865"/>
            <a:ext cx="3099661" cy="258957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0EE03-5653-1C4A-3740-B138F58C9DAF}"/>
              </a:ext>
            </a:extLst>
          </p:cNvPr>
          <p:cNvSpPr/>
          <p:nvPr/>
        </p:nvSpPr>
        <p:spPr>
          <a:xfrm>
            <a:off x="6661688" y="3557680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9FC6C-3C47-FF81-224E-0851D745A11E}"/>
              </a:ext>
            </a:extLst>
          </p:cNvPr>
          <p:cNvSpPr/>
          <p:nvPr/>
        </p:nvSpPr>
        <p:spPr>
          <a:xfrm>
            <a:off x="6643426" y="4122370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8FF6A-9546-47BC-7DC6-B258980CCF7C}"/>
              </a:ext>
            </a:extLst>
          </p:cNvPr>
          <p:cNvSpPr/>
          <p:nvPr/>
        </p:nvSpPr>
        <p:spPr>
          <a:xfrm>
            <a:off x="6638442" y="4791655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ADBB-FAFE-5386-9BF6-3D534ECD1120}"/>
              </a:ext>
            </a:extLst>
          </p:cNvPr>
          <p:cNvSpPr txBox="1"/>
          <p:nvPr/>
        </p:nvSpPr>
        <p:spPr>
          <a:xfrm>
            <a:off x="6157994" y="2994356"/>
            <a:ext cx="16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0B1B7-2207-C55B-AB15-7C95C4951174}"/>
              </a:ext>
            </a:extLst>
          </p:cNvPr>
          <p:cNvSpPr txBox="1"/>
          <p:nvPr/>
        </p:nvSpPr>
        <p:spPr>
          <a:xfrm>
            <a:off x="6096000" y="1640910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26AD2-AFAE-3F7E-A082-E08A8665A863}"/>
              </a:ext>
            </a:extLst>
          </p:cNvPr>
          <p:cNvSpPr/>
          <p:nvPr/>
        </p:nvSpPr>
        <p:spPr>
          <a:xfrm>
            <a:off x="893035" y="4394916"/>
            <a:ext cx="3161655" cy="9654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ED43D-B5DD-9DEE-0B10-57B7848FE56A}"/>
              </a:ext>
            </a:extLst>
          </p:cNvPr>
          <p:cNvSpPr/>
          <p:nvPr/>
        </p:nvSpPr>
        <p:spPr>
          <a:xfrm>
            <a:off x="924033" y="1532798"/>
            <a:ext cx="3099661" cy="258957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B758F-23AF-F32B-9157-F02B20AD2A85}"/>
              </a:ext>
            </a:extLst>
          </p:cNvPr>
          <p:cNvSpPr/>
          <p:nvPr/>
        </p:nvSpPr>
        <p:spPr>
          <a:xfrm>
            <a:off x="1427727" y="2211613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9C2E2-EF02-3A4F-30F1-1EBB3CCEDD9F}"/>
              </a:ext>
            </a:extLst>
          </p:cNvPr>
          <p:cNvSpPr/>
          <p:nvPr/>
        </p:nvSpPr>
        <p:spPr>
          <a:xfrm>
            <a:off x="1409465" y="2776303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3D892-202D-0276-9B3A-AA2C32B519B8}"/>
              </a:ext>
            </a:extLst>
          </p:cNvPr>
          <p:cNvSpPr/>
          <p:nvPr/>
        </p:nvSpPr>
        <p:spPr>
          <a:xfrm>
            <a:off x="1427727" y="4801185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E0A12-1BC6-39B4-C772-405413D1E705}"/>
              </a:ext>
            </a:extLst>
          </p:cNvPr>
          <p:cNvSpPr txBox="1"/>
          <p:nvPr/>
        </p:nvSpPr>
        <p:spPr>
          <a:xfrm>
            <a:off x="924033" y="4424350"/>
            <a:ext cx="16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6DC74-0885-84E9-21FF-0DF6F2CAFFB0}"/>
              </a:ext>
            </a:extLst>
          </p:cNvPr>
          <p:cNvSpPr txBox="1"/>
          <p:nvPr/>
        </p:nvSpPr>
        <p:spPr>
          <a:xfrm>
            <a:off x="924033" y="1568194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1D3CF-3FEB-6E15-2C7E-8E88BCE4898F}"/>
              </a:ext>
            </a:extLst>
          </p:cNvPr>
          <p:cNvSpPr/>
          <p:nvPr/>
        </p:nvSpPr>
        <p:spPr>
          <a:xfrm>
            <a:off x="1427727" y="3449568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3E6E-3EB0-E2E1-F242-9A7DC9867E9E}"/>
              </a:ext>
            </a:extLst>
          </p:cNvPr>
          <p:cNvSpPr txBox="1"/>
          <p:nvPr/>
        </p:nvSpPr>
        <p:spPr>
          <a:xfrm>
            <a:off x="893035" y="1103423"/>
            <a:ext cx="288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COMPILED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B7A0C-CA89-E729-AAAA-CE89BCCB8D72}"/>
              </a:ext>
            </a:extLst>
          </p:cNvPr>
          <p:cNvSpPr txBox="1"/>
          <p:nvPr/>
        </p:nvSpPr>
        <p:spPr>
          <a:xfrm>
            <a:off x="6707834" y="1195112"/>
            <a:ext cx="169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INTERPRETED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3403-84A1-9D28-090F-7B1381E4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72" y="0"/>
            <a:ext cx="7288282" cy="80871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MicroPython</a:t>
            </a:r>
            <a:r>
              <a:rPr lang="en-US" sz="3600" dirty="0">
                <a:solidFill>
                  <a:srgbClr val="002060"/>
                </a:solidFill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1C2-ABFF-E795-AB67-A2E78ADE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054" y="989859"/>
            <a:ext cx="8401718" cy="4541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Interactive Interpreter</a:t>
            </a:r>
          </a:p>
          <a:p>
            <a:r>
              <a:rPr lang="en-US" dirty="0">
                <a:solidFill>
                  <a:srgbClr val="0070C0"/>
                </a:solidFill>
              </a:rPr>
              <a:t>by connecting with a USB cable (or in some cases over </a:t>
            </a:r>
            <a:r>
              <a:rPr lang="en-US" dirty="0" err="1">
                <a:solidFill>
                  <a:srgbClr val="0070C0"/>
                </a:solidFill>
              </a:rPr>
              <a:t>WiFi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Standard Libraries</a:t>
            </a:r>
          </a:p>
          <a:p>
            <a:r>
              <a:rPr lang="en-US" dirty="0">
                <a:solidFill>
                  <a:srgbClr val="0070C0"/>
                </a:solidFill>
              </a:rPr>
              <a:t>socket programming , Parsing JSON , string manipulation.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Hardware-Level Libraries</a:t>
            </a:r>
          </a:p>
          <a:p>
            <a:r>
              <a:rPr lang="en-US" dirty="0">
                <a:solidFill>
                  <a:srgbClr val="0070C0"/>
                </a:solidFill>
              </a:rPr>
              <a:t>read analog digital data, and (PWM),SPI,UART,I2C ,</a:t>
            </a:r>
            <a:r>
              <a:rPr lang="en-US" dirty="0" err="1">
                <a:solidFill>
                  <a:srgbClr val="0070C0"/>
                </a:solidFill>
              </a:rPr>
              <a:t>ADC,Timer</a:t>
            </a:r>
            <a:r>
              <a:rPr lang="en-US" dirty="0">
                <a:solidFill>
                  <a:srgbClr val="0070C0"/>
                </a:solidFill>
              </a:rPr>
              <a:t> ,WDT,RTC.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Extensible</a:t>
            </a:r>
          </a:p>
          <a:p>
            <a:r>
              <a:rPr lang="en-US" dirty="0">
                <a:solidFill>
                  <a:srgbClr val="0070C0"/>
                </a:solidFill>
              </a:rPr>
              <a:t>feature for advanced users to implement some complex library at a low level (in C or C++) and include the new library in </a:t>
            </a:r>
            <a:r>
              <a:rPr lang="en-US" dirty="0" err="1">
                <a:solidFill>
                  <a:srgbClr val="0070C0"/>
                </a:solidFill>
              </a:rPr>
              <a:t>MicroPython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4730-23B0-BD43-509F-4D5762A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0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27D0-D0C2-F39C-E71F-A4DC46F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37" y="353258"/>
            <a:ext cx="7288282" cy="66922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MicroPython</a:t>
            </a:r>
            <a:r>
              <a:rPr lang="en-US" dirty="0"/>
              <a:t> Run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E00-4C3A-68AB-A4D5-74033584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02EF97-F160-D621-7C19-7E1C386F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00" y="2013512"/>
            <a:ext cx="1933967" cy="14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FF5616-2C2D-C40B-4FD6-FF5F9AA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76" y="3539076"/>
            <a:ext cx="1583229" cy="15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EF6900-11B0-AB41-D5F3-F7B686EA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8" y="3821981"/>
            <a:ext cx="1840081" cy="13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1A8E525-FEEE-21B4-C472-40201E52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9" y="3859313"/>
            <a:ext cx="1726966" cy="14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6A987B3-7ED9-07E6-A286-638BB6D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59" y="1818085"/>
            <a:ext cx="1830841" cy="17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9C66A68-22AD-FCCC-C4AC-DF85E593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" y="2244341"/>
            <a:ext cx="2255815" cy="6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F5465-CC2C-E5A1-1889-284D2079C1D5}"/>
              </a:ext>
            </a:extLst>
          </p:cNvPr>
          <p:cNvSpPr txBox="1"/>
          <p:nvPr/>
        </p:nvSpPr>
        <p:spPr>
          <a:xfrm>
            <a:off x="1092896" y="2940774"/>
            <a:ext cx="188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teensy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C8DAD-7747-D416-BA01-BEE106657968}"/>
              </a:ext>
            </a:extLst>
          </p:cNvPr>
          <p:cNvSpPr txBox="1"/>
          <p:nvPr/>
        </p:nvSpPr>
        <p:spPr>
          <a:xfrm>
            <a:off x="3112831" y="4997633"/>
            <a:ext cx="107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930D3-870A-E378-2A66-BEC47C0659CE}"/>
              </a:ext>
            </a:extLst>
          </p:cNvPr>
          <p:cNvSpPr txBox="1"/>
          <p:nvPr/>
        </p:nvSpPr>
        <p:spPr>
          <a:xfrm>
            <a:off x="4339048" y="3583179"/>
            <a:ext cx="183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Nucleo</a:t>
            </a:r>
            <a:r>
              <a:rPr lang="en-US" dirty="0"/>
              <a:t> F401RE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6B8E5-D6FE-9BAD-FE4A-3913AA6E9540}"/>
              </a:ext>
            </a:extLst>
          </p:cNvPr>
          <p:cNvSpPr txBox="1"/>
          <p:nvPr/>
        </p:nvSpPr>
        <p:spPr>
          <a:xfrm>
            <a:off x="860850" y="512230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8367E-6EC6-560E-CC2B-1F37357E5D54}"/>
              </a:ext>
            </a:extLst>
          </p:cNvPr>
          <p:cNvSpPr txBox="1"/>
          <p:nvPr/>
        </p:nvSpPr>
        <p:spPr>
          <a:xfrm>
            <a:off x="5650162" y="52811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895F1-DB70-3B97-C090-84B84DFBCF21}"/>
              </a:ext>
            </a:extLst>
          </p:cNvPr>
          <p:cNvSpPr txBox="1"/>
          <p:nvPr/>
        </p:nvSpPr>
        <p:spPr>
          <a:xfrm>
            <a:off x="6698664" y="3408401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esp32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C2205F1-CE37-DA5D-9A19-2DCA6F03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75" y="3696399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3D4B56-EA97-2AFB-1B2D-A02F273C0FB2}"/>
              </a:ext>
            </a:extLst>
          </p:cNvPr>
          <p:cNvSpPr txBox="1"/>
          <p:nvPr/>
        </p:nvSpPr>
        <p:spPr>
          <a:xfrm>
            <a:off x="7797100" y="5288695"/>
            <a:ext cx="162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WiPy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79463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4276D-82C5-CE31-638A-366A61332441}"/>
              </a:ext>
            </a:extLst>
          </p:cNvPr>
          <p:cNvSpPr txBox="1"/>
          <p:nvPr/>
        </p:nvSpPr>
        <p:spPr>
          <a:xfrm>
            <a:off x="120902" y="1023583"/>
            <a:ext cx="1092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The </a:t>
            </a:r>
            <a:r>
              <a:rPr lang="en-US" sz="2800" b="1" i="0" dirty="0" err="1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MicroPython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 Interactive Interpreter Mode (aka REPL)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53F7C-7294-9AE0-053A-95D00F0D9022}"/>
              </a:ext>
            </a:extLst>
          </p:cNvPr>
          <p:cNvSpPr txBox="1"/>
          <p:nvPr/>
        </p:nvSpPr>
        <p:spPr>
          <a:xfrm>
            <a:off x="377480" y="3833870"/>
            <a:ext cx="7960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1- Auto-indent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2- Auto-completion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3- Interrupting a running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0E663-8553-7555-F64D-F7CD4D5F9CF1}"/>
              </a:ext>
            </a:extLst>
          </p:cNvPr>
          <p:cNvSpPr txBox="1"/>
          <p:nvPr/>
        </p:nvSpPr>
        <p:spPr>
          <a:xfrm>
            <a:off x="237995" y="1454470"/>
            <a:ext cx="11574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404040"/>
              </a:solidFill>
              <a:effectLst/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An acronym for “Read, Eval, Print, Loop”. </a:t>
            </a:r>
          </a:p>
          <a:p>
            <a:endParaRPr lang="en-US" sz="2400" dirty="0">
              <a:solidFill>
                <a:srgbClr val="404040"/>
              </a:solidFill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This is the interactive Python prompt, useful for debugging or testing code. </a:t>
            </a:r>
          </a:p>
          <a:p>
            <a:endParaRPr lang="en-US" sz="2400" dirty="0">
              <a:solidFill>
                <a:srgbClr val="404040"/>
              </a:solidFill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 REPL available over a UART, and this is typically accessible on a host PC via USB.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2040</TotalTime>
  <Words>275</Words>
  <Application>Microsoft Office PowerPoint</Application>
  <PresentationFormat>Widescreen</PresentationFormat>
  <Paragraphs>63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Roboto Slab</vt:lpstr>
      <vt:lpstr>Tenorite</vt:lpstr>
      <vt:lpstr>Custom</vt:lpstr>
      <vt:lpstr>Micropython With ESP8266  </vt:lpstr>
      <vt:lpstr>PowerPoint Presentation</vt:lpstr>
      <vt:lpstr>PowerPoint Presentation</vt:lpstr>
      <vt:lpstr>PowerPoint Presentation</vt:lpstr>
      <vt:lpstr>MicroPython Features</vt:lpstr>
      <vt:lpstr>What Does MicroPython Run On?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16</cp:revision>
  <dcterms:created xsi:type="dcterms:W3CDTF">2024-07-28T18:04:20Z</dcterms:created>
  <dcterms:modified xsi:type="dcterms:W3CDTF">2024-08-11T22:24:32Z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