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96" r:id="rId7"/>
    <p:sldId id="290" r:id="rId8"/>
    <p:sldId id="291" r:id="rId9"/>
    <p:sldId id="294" r:id="rId10"/>
    <p:sldId id="29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4" autoAdjust="0"/>
    <p:restoredTop sz="89300" autoAdjust="0"/>
  </p:normalViewPr>
  <p:slideViewPr>
    <p:cSldViewPr snapToGrid="0">
      <p:cViewPr varScale="1">
        <p:scale>
          <a:sx n="61" d="100"/>
          <a:sy n="61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20:24:28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20:24:29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24575,'8'0'0,"2"0"-8191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20:26:57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24575,'0'-7'0,"0"-3"-8191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20:26:58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24575,'8'0'0,"9"0"0,2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1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reference/glossary.html#term-REP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467183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 err="1"/>
              <a:t>Micropython</a:t>
            </a:r>
            <a:r>
              <a:rPr lang="en-US" dirty="0"/>
              <a:t> With ESP8266  </a:t>
            </a:r>
          </a:p>
        </p:txBody>
      </p:sp>
      <p:pic>
        <p:nvPicPr>
          <p:cNvPr id="1026" name="Picture 2" descr="A computer chip with a snake on it&#10;&#10;Description automatically generated">
            <a:extLst>
              <a:ext uri="{FF2B5EF4-FFF2-40B4-BE49-F238E27FC236}">
                <a16:creationId xmlns:a16="http://schemas.microsoft.com/office/drawing/2014/main" id="{ABD09366-FB05-F909-224F-F07FFEB3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3" r="21248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Slide Number Placeholder 3">
            <a:extLst>
              <a:ext uri="{FF2B5EF4-FFF2-40B4-BE49-F238E27FC236}">
                <a16:creationId xmlns:a16="http://schemas.microsoft.com/office/drawing/2014/main" id="{48E80D0D-CBC7-55E3-2C6A-F2CB9713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3" name="Picture 2" descr="MicroPython">
            <a:extLst>
              <a:ext uri="{FF2B5EF4-FFF2-40B4-BE49-F238E27FC236}">
                <a16:creationId xmlns:a16="http://schemas.microsoft.com/office/drawing/2014/main" id="{2A1758C2-7C85-5906-3997-C7D3DCF4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9" b="34736"/>
          <a:stretch/>
        </p:blipFill>
        <p:spPr bwMode="auto">
          <a:xfrm>
            <a:off x="5453725" y="3660774"/>
            <a:ext cx="5907176" cy="25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3D67C4-D89B-6DA6-ECBA-72841251AC98}"/>
              </a:ext>
            </a:extLst>
          </p:cNvPr>
          <p:cNvSpPr txBox="1"/>
          <p:nvPr/>
        </p:nvSpPr>
        <p:spPr>
          <a:xfrm>
            <a:off x="5453725" y="2935616"/>
            <a:ext cx="6109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cap="all" spc="150" dirty="0">
                <a:latin typeface="+mj-lt"/>
                <a:ea typeface="+mj-ea"/>
                <a:cs typeface="+mj-cs"/>
              </a:rPr>
              <a:t>for the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5EBF6-9F52-35F0-074C-912C57B1BD32}"/>
              </a:ext>
            </a:extLst>
          </p:cNvPr>
          <p:cNvSpPr txBox="1"/>
          <p:nvPr/>
        </p:nvSpPr>
        <p:spPr>
          <a:xfrm>
            <a:off x="0" y="4470517"/>
            <a:ext cx="93532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 err="1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4" pitchFamily="34" charset="0"/>
              </a:rPr>
              <a:t>MicroPython</a:t>
            </a:r>
            <a:r>
              <a:rPr lang="en-US" sz="28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4" pitchFamily="34" charset="0"/>
              </a:rPr>
              <a:t> effectively functions like a small operating system, running user programs and providing a command interpreter (</a:t>
            </a:r>
            <a:r>
              <a:rPr lang="en-US" sz="2800" b="0" i="0" u="none" strike="noStrike" dirty="0">
                <a:solidFill>
                  <a:srgbClr val="2980B9"/>
                </a:solidFill>
                <a:effectLst/>
                <a:highlight>
                  <a:srgbClr val="FCFCFC"/>
                </a:highlight>
                <a:latin typeface="Lato" panose="020F0502020204030204" pitchFamily="34" charset="0"/>
                <a:hlinkClick r:id="rId3"/>
              </a:rPr>
              <a:t>REPL</a:t>
            </a:r>
            <a:r>
              <a:rPr lang="en-US" sz="28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4" pitchFamily="34" charset="0"/>
              </a:rPr>
              <a:t>).</a:t>
            </a:r>
          </a:p>
          <a:p>
            <a:endParaRPr lang="en-US" sz="2800" dirty="0">
              <a:solidFill>
                <a:srgbClr val="404040"/>
              </a:solidFill>
              <a:highlight>
                <a:srgbClr val="FCFCFC"/>
              </a:highlight>
              <a:latin typeface="Lato" panose="020F0502020204030204" pitchFamily="34" charset="0"/>
            </a:endParaRPr>
          </a:p>
          <a:p>
            <a:r>
              <a:rPr lang="en-US" sz="2800" dirty="0"/>
              <a:t>https://github.com/micropython/micropython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FA02E-D1EF-6831-ACBC-D3D8108826D0}"/>
              </a:ext>
            </a:extLst>
          </p:cNvPr>
          <p:cNvSpPr txBox="1"/>
          <p:nvPr/>
        </p:nvSpPr>
        <p:spPr>
          <a:xfrm>
            <a:off x="10150" y="1792055"/>
            <a:ext cx="95779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MicroPython3 was created and is maintained by Damien P. George and other contributors. </a:t>
            </a:r>
          </a:p>
          <a:p>
            <a:r>
              <a:rPr lang="en-US" sz="2800" b="0" i="0" dirty="0" err="1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MicroPython</a:t>
            </a:r>
            <a:r>
              <a:rPr lang="en-US" sz="28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 aims to implement the Python 3.4 standard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90A78-89FD-D945-9B98-EB0CD00728C0}"/>
              </a:ext>
            </a:extLst>
          </p:cNvPr>
          <p:cNvSpPr txBox="1"/>
          <p:nvPr/>
        </p:nvSpPr>
        <p:spPr>
          <a:xfrm>
            <a:off x="1565328" y="464949"/>
            <a:ext cx="601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MicroPython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?  </a:t>
            </a:r>
          </a:p>
        </p:txBody>
      </p:sp>
      <p:pic>
        <p:nvPicPr>
          <p:cNvPr id="1026" name="Picture 2" descr="‪Damien P. George‬‏">
            <a:extLst>
              <a:ext uri="{FF2B5EF4-FFF2-40B4-BE49-F238E27FC236}">
                <a16:creationId xmlns:a16="http://schemas.microsoft.com/office/drawing/2014/main" id="{1A8D0584-47DD-DCFA-51BC-3ABBB546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217" y="2484552"/>
            <a:ext cx="2574619" cy="314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71A74F-AE9B-CED0-CC89-EA2463389D11}"/>
              </a:ext>
            </a:extLst>
          </p:cNvPr>
          <p:cNvSpPr txBox="1"/>
          <p:nvPr/>
        </p:nvSpPr>
        <p:spPr>
          <a:xfrm>
            <a:off x="10150" y="3290170"/>
            <a:ext cx="9436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04040"/>
                </a:solidFill>
                <a:highlight>
                  <a:srgbClr val="FCFCFC"/>
                </a:highlight>
                <a:latin typeface="Lato" panose="020F0502020204030204" pitchFamily="34" charset="0"/>
              </a:rPr>
              <a:t>it was designed to be a lean, efficient version of the Python 3 language and installed on a small microcontroller.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FBA76-9344-4709-8406-7EA488C4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The Differences Between Interpreter and Compiler Explained">
            <a:extLst>
              <a:ext uri="{FF2B5EF4-FFF2-40B4-BE49-F238E27FC236}">
                <a16:creationId xmlns:a16="http://schemas.microsoft.com/office/drawing/2014/main" id="{A8101168-4502-B38A-B923-F885041DC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t="52246" r="3147" b="3686"/>
          <a:stretch/>
        </p:blipFill>
        <p:spPr bwMode="auto">
          <a:xfrm>
            <a:off x="831098" y="1022887"/>
            <a:ext cx="5434161" cy="53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e Differences Between Interpreter and Compiler Explained">
            <a:extLst>
              <a:ext uri="{FF2B5EF4-FFF2-40B4-BE49-F238E27FC236}">
                <a16:creationId xmlns:a16="http://schemas.microsoft.com/office/drawing/2014/main" id="{321BAD1B-3F5B-E5F4-DB4A-29897F808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57"/>
          <a:stretch/>
        </p:blipFill>
        <p:spPr bwMode="auto">
          <a:xfrm>
            <a:off x="6276814" y="1004834"/>
            <a:ext cx="5839602" cy="519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E00D12-F12A-4C95-462D-179451D4D5A5}"/>
              </a:ext>
            </a:extLst>
          </p:cNvPr>
          <p:cNvSpPr txBox="1"/>
          <p:nvPr/>
        </p:nvSpPr>
        <p:spPr>
          <a:xfrm>
            <a:off x="1403131" y="385118"/>
            <a:ext cx="8544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COMPILED VS.                  INTERPRETED</a:t>
            </a:r>
          </a:p>
        </p:txBody>
      </p:sp>
    </p:spTree>
    <p:extLst>
      <p:ext uri="{BB962C8B-B14F-4D97-AF65-F5344CB8AC3E}">
        <p14:creationId xmlns:p14="http://schemas.microsoft.com/office/powerpoint/2010/main" val="408133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B327E-EC75-1B03-3802-DB5163D0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431" y="6307291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AC3DC8-E446-C087-0678-CF8A6FF236DA}"/>
              </a:ext>
            </a:extLst>
          </p:cNvPr>
          <p:cNvSpPr/>
          <p:nvPr/>
        </p:nvSpPr>
        <p:spPr>
          <a:xfrm>
            <a:off x="5662576" y="1705974"/>
            <a:ext cx="3518815" cy="96540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7208A-D004-A929-0400-D8CDB6C98DF6}"/>
              </a:ext>
            </a:extLst>
          </p:cNvPr>
          <p:cNvSpPr/>
          <p:nvPr/>
        </p:nvSpPr>
        <p:spPr>
          <a:xfrm>
            <a:off x="6291667" y="2057354"/>
            <a:ext cx="2169763" cy="38745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 editor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0CD60-728C-57C6-A587-593EF31F7D2A}"/>
              </a:ext>
            </a:extLst>
          </p:cNvPr>
          <p:cNvSpPr/>
          <p:nvPr/>
        </p:nvSpPr>
        <p:spPr>
          <a:xfrm>
            <a:off x="5662576" y="2878865"/>
            <a:ext cx="3595079" cy="328689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0EE03-5653-1C4A-3740-B138F58C9DAF}"/>
              </a:ext>
            </a:extLst>
          </p:cNvPr>
          <p:cNvSpPr/>
          <p:nvPr/>
        </p:nvSpPr>
        <p:spPr>
          <a:xfrm>
            <a:off x="6291667" y="3649909"/>
            <a:ext cx="2169763" cy="4285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39FC6C-3C47-FF81-224E-0851D745A11E}"/>
              </a:ext>
            </a:extLst>
          </p:cNvPr>
          <p:cNvSpPr/>
          <p:nvPr/>
        </p:nvSpPr>
        <p:spPr>
          <a:xfrm>
            <a:off x="6291667" y="4401481"/>
            <a:ext cx="2169763" cy="4285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78FF6A-9546-47BC-7DC6-B258980CCF7C}"/>
              </a:ext>
            </a:extLst>
          </p:cNvPr>
          <p:cNvSpPr/>
          <p:nvPr/>
        </p:nvSpPr>
        <p:spPr>
          <a:xfrm>
            <a:off x="6291667" y="5255524"/>
            <a:ext cx="2169763" cy="4285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 Memory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9ADBB-FAFE-5386-9BF6-3D534ECD1120}"/>
              </a:ext>
            </a:extLst>
          </p:cNvPr>
          <p:cNvSpPr txBox="1"/>
          <p:nvPr/>
        </p:nvSpPr>
        <p:spPr>
          <a:xfrm>
            <a:off x="5763049" y="3011047"/>
            <a:ext cx="169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ESP8266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40B1B7-2207-C55B-AB15-7C95C4951174}"/>
              </a:ext>
            </a:extLst>
          </p:cNvPr>
          <p:cNvSpPr txBox="1"/>
          <p:nvPr/>
        </p:nvSpPr>
        <p:spPr>
          <a:xfrm>
            <a:off x="5679833" y="1649308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26AD2-AFAE-3F7E-A082-E08A8665A863}"/>
              </a:ext>
            </a:extLst>
          </p:cNvPr>
          <p:cNvSpPr/>
          <p:nvPr/>
        </p:nvSpPr>
        <p:spPr>
          <a:xfrm>
            <a:off x="724188" y="5155823"/>
            <a:ext cx="3626077" cy="120172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8ED43D-B5DD-9DEE-0B10-57B7848FE56A}"/>
              </a:ext>
            </a:extLst>
          </p:cNvPr>
          <p:cNvSpPr/>
          <p:nvPr/>
        </p:nvSpPr>
        <p:spPr>
          <a:xfrm>
            <a:off x="687319" y="1666411"/>
            <a:ext cx="3595079" cy="32596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FB758F-23AF-F32B-9157-F02B20AD2A85}"/>
              </a:ext>
            </a:extLst>
          </p:cNvPr>
          <p:cNvSpPr/>
          <p:nvPr/>
        </p:nvSpPr>
        <p:spPr>
          <a:xfrm>
            <a:off x="1240618" y="2530451"/>
            <a:ext cx="2488484" cy="5334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 editor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C9C2E2-EF02-3A4F-30F1-1EBB3CCEDD9F}"/>
              </a:ext>
            </a:extLst>
          </p:cNvPr>
          <p:cNvSpPr/>
          <p:nvPr/>
        </p:nvSpPr>
        <p:spPr>
          <a:xfrm>
            <a:off x="1240618" y="3363688"/>
            <a:ext cx="2488484" cy="5334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3D892-202D-0276-9B3A-AA2C32B519B8}"/>
              </a:ext>
            </a:extLst>
          </p:cNvPr>
          <p:cNvSpPr/>
          <p:nvPr/>
        </p:nvSpPr>
        <p:spPr>
          <a:xfrm>
            <a:off x="1240617" y="5632300"/>
            <a:ext cx="2488484" cy="5334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 Memory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E0A12-1BC6-39B4-C772-405413D1E705}"/>
              </a:ext>
            </a:extLst>
          </p:cNvPr>
          <p:cNvSpPr txBox="1"/>
          <p:nvPr/>
        </p:nvSpPr>
        <p:spPr>
          <a:xfrm>
            <a:off x="724188" y="5220211"/>
            <a:ext cx="194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ESP8266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86DC74-0885-84E9-21FF-0DF6F2CAFFB0}"/>
              </a:ext>
            </a:extLst>
          </p:cNvPr>
          <p:cNvSpPr txBox="1"/>
          <p:nvPr/>
        </p:nvSpPr>
        <p:spPr>
          <a:xfrm>
            <a:off x="724188" y="1658905"/>
            <a:ext cx="140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61D3CF-3FEB-6E15-2C7E-8E88BCE4898F}"/>
              </a:ext>
            </a:extLst>
          </p:cNvPr>
          <p:cNvSpPr/>
          <p:nvPr/>
        </p:nvSpPr>
        <p:spPr>
          <a:xfrm>
            <a:off x="1258880" y="4214741"/>
            <a:ext cx="2488484" cy="5334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23E6E-3EB0-E2E1-F242-9A7DC9867E9E}"/>
              </a:ext>
            </a:extLst>
          </p:cNvPr>
          <p:cNvSpPr txBox="1"/>
          <p:nvPr/>
        </p:nvSpPr>
        <p:spPr>
          <a:xfrm>
            <a:off x="831394" y="1048925"/>
            <a:ext cx="3306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COMPILED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AB7A0C-CA89-E729-AAAA-CE89BCCB8D72}"/>
              </a:ext>
            </a:extLst>
          </p:cNvPr>
          <p:cNvSpPr txBox="1"/>
          <p:nvPr/>
        </p:nvSpPr>
        <p:spPr>
          <a:xfrm>
            <a:off x="6096000" y="1114945"/>
            <a:ext cx="2870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INTERPRETED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5055C-9481-E860-42C8-B221263AB48C}"/>
              </a:ext>
            </a:extLst>
          </p:cNvPr>
          <p:cNvSpPr txBox="1"/>
          <p:nvPr/>
        </p:nvSpPr>
        <p:spPr>
          <a:xfrm>
            <a:off x="1874736" y="1843571"/>
            <a:ext cx="2028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  or C++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31C3E-C594-68B1-0236-2E22A8021128}"/>
              </a:ext>
            </a:extLst>
          </p:cNvPr>
          <p:cNvSpPr txBox="1"/>
          <p:nvPr/>
        </p:nvSpPr>
        <p:spPr>
          <a:xfrm>
            <a:off x="6790224" y="2892847"/>
            <a:ext cx="2391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Micropython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3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3403-84A1-9D28-090F-7B1381E4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72" y="0"/>
            <a:ext cx="7288282" cy="80871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2060"/>
                </a:solidFill>
              </a:rPr>
              <a:t>MicroPython</a:t>
            </a:r>
            <a:r>
              <a:rPr lang="en-US" sz="3600" dirty="0">
                <a:solidFill>
                  <a:srgbClr val="002060"/>
                </a:solidFill>
              </a:rPr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71C2-ABFF-E795-AB67-A2E78ADE2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054" y="989859"/>
            <a:ext cx="9000146" cy="4541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Interactive Interpreter</a:t>
            </a:r>
          </a:p>
          <a:p>
            <a:r>
              <a:rPr lang="en-US" dirty="0">
                <a:solidFill>
                  <a:srgbClr val="0070C0"/>
                </a:solidFill>
              </a:rPr>
              <a:t>by connecting with a USB cable (or in some cases over </a:t>
            </a:r>
            <a:r>
              <a:rPr lang="en-US" dirty="0" err="1">
                <a:solidFill>
                  <a:srgbClr val="0070C0"/>
                </a:solidFill>
              </a:rPr>
              <a:t>WiFi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 err="1">
                <a:solidFill>
                  <a:srgbClr val="0070C0"/>
                </a:solidFill>
              </a:rPr>
              <a:t>webrepl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Python Standard Libraries</a:t>
            </a:r>
          </a:p>
          <a:p>
            <a:r>
              <a:rPr lang="en-US" dirty="0">
                <a:solidFill>
                  <a:srgbClr val="0070C0"/>
                </a:solidFill>
              </a:rPr>
              <a:t>socket programming , Network , Parsing JSON , string manipulation.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Hardware-Level Libraries</a:t>
            </a:r>
          </a:p>
          <a:p>
            <a:r>
              <a:rPr lang="en-US" dirty="0">
                <a:solidFill>
                  <a:srgbClr val="0070C0"/>
                </a:solidFill>
              </a:rPr>
              <a:t>read analog digital data, and (PWM),SPI ,UART,I2C , ADC , Timer , WDT , RTC.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Extensible</a:t>
            </a:r>
          </a:p>
          <a:p>
            <a:r>
              <a:rPr lang="en-US" dirty="0">
                <a:solidFill>
                  <a:srgbClr val="0070C0"/>
                </a:solidFill>
              </a:rPr>
              <a:t>feature for advanced users to implement some complex library at a low level (in C or C++) and include the new library in </a:t>
            </a:r>
            <a:r>
              <a:rPr lang="en-US" dirty="0" err="1">
                <a:solidFill>
                  <a:srgbClr val="0070C0"/>
                </a:solidFill>
              </a:rPr>
              <a:t>MicroPython</a:t>
            </a:r>
            <a:r>
              <a:rPr lang="en-US" dirty="0">
                <a:solidFill>
                  <a:srgbClr val="0070C0"/>
                </a:solidFill>
              </a:rPr>
              <a:t> 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C4730-23B0-BD43-509F-4D5762AE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0D0608-3BF1-F4D0-EE51-093A3B967D6F}"/>
                  </a:ext>
                </a:extLst>
              </p14:cNvPr>
              <p14:cNvContentPartPr/>
              <p14:nvPr/>
            </p14:nvContentPartPr>
            <p14:xfrm>
              <a:off x="5155163" y="353141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0D0608-3BF1-F4D0-EE51-093A3B967D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9043" y="352529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CA7F62-4722-F223-E346-ED0644991EF9}"/>
                  </a:ext>
                </a:extLst>
              </p14:cNvPr>
              <p14:cNvContentPartPr/>
              <p14:nvPr/>
            </p14:nvContentPartPr>
            <p14:xfrm>
              <a:off x="5770043" y="3389574"/>
              <a:ext cx="68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CA7F62-4722-F223-E346-ED0644991E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3923" y="3383454"/>
                <a:ext cx="1908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50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27D0-D0C2-F39C-E71F-A4DC46F0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37" y="353258"/>
            <a:ext cx="7288282" cy="669225"/>
          </a:xfrm>
        </p:spPr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MicroPython</a:t>
            </a:r>
            <a:r>
              <a:rPr lang="en-US" dirty="0"/>
              <a:t> Run 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8E00-4C3A-68AB-A4D5-74033584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02EF97-F160-D621-7C19-7E1C386F3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00" y="2013512"/>
            <a:ext cx="1933967" cy="145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FF5616-2C2D-C40B-4FD6-FF5F9AA9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676" y="3539076"/>
            <a:ext cx="1583229" cy="158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5EF6900-11B0-AB41-D5F3-F7B686EA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8" y="3821981"/>
            <a:ext cx="1840081" cy="13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1A8E525-FEEE-21B4-C472-40201E529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79" y="3859313"/>
            <a:ext cx="1726966" cy="14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6A987B3-7ED9-07E6-A286-638BB6DC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159" y="1818085"/>
            <a:ext cx="1830841" cy="172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9C66A68-22AD-FCCC-C4AC-DF85E5933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09" y="2244341"/>
            <a:ext cx="2255815" cy="66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F5465-CC2C-E5A1-1889-284D2079C1D5}"/>
              </a:ext>
            </a:extLst>
          </p:cNvPr>
          <p:cNvSpPr txBox="1"/>
          <p:nvPr/>
        </p:nvSpPr>
        <p:spPr>
          <a:xfrm>
            <a:off x="1092896" y="2940774"/>
            <a:ext cx="188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teensy 4.0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C8DAD-7747-D416-BA01-BEE106657968}"/>
              </a:ext>
            </a:extLst>
          </p:cNvPr>
          <p:cNvSpPr txBox="1"/>
          <p:nvPr/>
        </p:nvSpPr>
        <p:spPr>
          <a:xfrm>
            <a:off x="3112831" y="4997633"/>
            <a:ext cx="1077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ESP8266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930D3-870A-E378-2A66-BEC47C0659CE}"/>
              </a:ext>
            </a:extLst>
          </p:cNvPr>
          <p:cNvSpPr txBox="1"/>
          <p:nvPr/>
        </p:nvSpPr>
        <p:spPr>
          <a:xfrm>
            <a:off x="4339048" y="3583179"/>
            <a:ext cx="1830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Nucleo</a:t>
            </a:r>
            <a:r>
              <a:rPr lang="en-US" dirty="0"/>
              <a:t> F401RE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6B8E5-D6FE-9BAD-FE4A-3913AA6E9540}"/>
              </a:ext>
            </a:extLst>
          </p:cNvPr>
          <p:cNvSpPr txBox="1"/>
          <p:nvPr/>
        </p:nvSpPr>
        <p:spPr>
          <a:xfrm>
            <a:off x="860850" y="512230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8367E-6EC6-560E-CC2B-1F37357E5D54}"/>
              </a:ext>
            </a:extLst>
          </p:cNvPr>
          <p:cNvSpPr txBox="1"/>
          <p:nvPr/>
        </p:nvSpPr>
        <p:spPr>
          <a:xfrm>
            <a:off x="5650162" y="528118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895F1-DB70-3B97-C090-84B84DFBCF21}"/>
              </a:ext>
            </a:extLst>
          </p:cNvPr>
          <p:cNvSpPr txBox="1"/>
          <p:nvPr/>
        </p:nvSpPr>
        <p:spPr>
          <a:xfrm>
            <a:off x="6698664" y="3408401"/>
            <a:ext cx="215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esp32</a:t>
            </a: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4C2205F1-CE37-DA5D-9A19-2DCA6F03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75" y="3696399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3D4B56-EA97-2AFB-1B2D-A02F273C0FB2}"/>
              </a:ext>
            </a:extLst>
          </p:cNvPr>
          <p:cNvSpPr txBox="1"/>
          <p:nvPr/>
        </p:nvSpPr>
        <p:spPr>
          <a:xfrm>
            <a:off x="7797100" y="5288695"/>
            <a:ext cx="1627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WiPy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79463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1F3B-5F57-5B12-2DC4-61B0A8B2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400" y="2817219"/>
            <a:ext cx="9611889" cy="1849375"/>
          </a:xfrm>
        </p:spPr>
        <p:txBody>
          <a:bodyPr>
            <a:normAutofit/>
          </a:bodyPr>
          <a:lstStyle/>
          <a:p>
            <a:r>
              <a:rPr lang="en-US" sz="3200" dirty="0"/>
              <a:t>1 – Install Python on OS machine </a:t>
            </a:r>
          </a:p>
          <a:p>
            <a:r>
              <a:rPr lang="en-US" sz="3200" dirty="0"/>
              <a:t>2 – pip install </a:t>
            </a:r>
            <a:r>
              <a:rPr lang="en-US" sz="3200" dirty="0" err="1"/>
              <a:t>esptool</a:t>
            </a:r>
            <a:endParaRPr lang="en-US" sz="3200" dirty="0"/>
          </a:p>
          <a:p>
            <a:r>
              <a:rPr lang="en-US" sz="3200" dirty="0"/>
              <a:t>3 – </a:t>
            </a:r>
            <a:r>
              <a:rPr lang="en-US" sz="3200" dirty="0" err="1"/>
              <a:t>Thonny</a:t>
            </a:r>
            <a:r>
              <a:rPr lang="en-US" sz="3200" dirty="0"/>
              <a:t> IDE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24849-00FB-FED3-F630-F5107CB2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959679-50EB-DC77-CBCF-030C4DC2B2CE}"/>
                  </a:ext>
                </a:extLst>
              </p14:cNvPr>
              <p14:cNvContentPartPr/>
              <p14:nvPr/>
            </p14:nvContentPartPr>
            <p14:xfrm>
              <a:off x="3263003" y="4849374"/>
              <a:ext cx="360" cy="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959679-50EB-DC77-CBCF-030C4DC2B2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6883" y="4843254"/>
                <a:ext cx="126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71A50B-C85B-CD81-8BC4-FDC830F5161F}"/>
                  </a:ext>
                </a:extLst>
              </p14:cNvPr>
              <p14:cNvContentPartPr/>
              <p14:nvPr/>
            </p14:nvContentPartPr>
            <p14:xfrm>
              <a:off x="4824323" y="3909774"/>
              <a:ext cx="1620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71A50B-C85B-CD81-8BC4-FDC830F516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8203" y="3903654"/>
                <a:ext cx="2844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95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{A6EC6E5A-CBE2-4288-AFA1-1F649118C6A3}tf67328976_win32</Template>
  <TotalTime>2168</TotalTime>
  <Words>250</Words>
  <Application>Microsoft Office PowerPoint</Application>
  <PresentationFormat>Widescreen</PresentationFormat>
  <Paragraphs>59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</vt:lpstr>
      <vt:lpstr>Tenorite</vt:lpstr>
      <vt:lpstr>Custom</vt:lpstr>
      <vt:lpstr>Micropython With ESP8266  </vt:lpstr>
      <vt:lpstr>PowerPoint Presentation</vt:lpstr>
      <vt:lpstr>PowerPoint Presentation</vt:lpstr>
      <vt:lpstr>PowerPoint Presentation</vt:lpstr>
      <vt:lpstr>MicroPython Features</vt:lpstr>
      <vt:lpstr>What Does MicroPython Run On?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shehab mohammed shawki Abdelelah 2100967</dc:creator>
  <cp:lastModifiedBy>shehab mohammed shawki Abdelelah 2100967</cp:lastModifiedBy>
  <cp:revision>23</cp:revision>
  <dcterms:created xsi:type="dcterms:W3CDTF">2024-07-28T18:04:20Z</dcterms:created>
  <dcterms:modified xsi:type="dcterms:W3CDTF">2024-09-01T21:46:34Z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