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74" r:id="rId42"/>
    <p:sldId id="363" r:id="rId43"/>
    <p:sldId id="365" r:id="rId44"/>
    <p:sldId id="366" r:id="rId45"/>
    <p:sldId id="367" r:id="rId46"/>
    <p:sldId id="368" r:id="rId47"/>
    <p:sldId id="369" r:id="rId48"/>
    <p:sldId id="371" r:id="rId49"/>
    <p:sldId id="372" r:id="rId50"/>
    <p:sldId id="373" r:id="rId51"/>
    <p:sldId id="375" r:id="rId52"/>
    <p:sldId id="376" r:id="rId53"/>
    <p:sldId id="338" r:id="rId54"/>
    <p:sldId id="302" r:id="rId55"/>
  </p:sldIdLst>
  <p:sldSz cx="9144000" cy="5143500" type="screen16x9"/>
  <p:notesSz cx="10233025" cy="1466215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86" d="100"/>
          <a:sy n="86" d="100"/>
        </p:scale>
        <p:origin x="9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D0671-F8A4-4FC4-801F-541B053A7062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C016F-465F-4B29-AEF3-DFCEE51B914A}">
      <dgm:prSet phldrT="[Text]"/>
      <dgm:spPr/>
      <dgm:t>
        <a:bodyPr/>
        <a:lstStyle/>
        <a:p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Control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95D714F9-DD46-4BC4-8ED7-F66C30E3B34B}" type="parTrans" cxnId="{4E8E3542-7209-4341-94B5-217BA147B9D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4138C704-106E-416D-8FCF-44117D62BDC4}" type="sibTrans" cxnId="{4E8E3542-7209-4341-94B5-217BA147B9D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9B8C843-AC50-4797-9105-6E74748FC854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Gives directions to the other components</a:t>
          </a:r>
          <a:endParaRPr lang="en-US" dirty="0">
            <a:latin typeface="Baskerville Old Face" panose="02020602080505020303" pitchFamily="18" charset="0"/>
          </a:endParaRPr>
        </a:p>
      </dgm:t>
    </dgm:pt>
    <dgm:pt modelId="{885B77F0-511C-49E6-8B43-60AC8746343F}" type="parTrans" cxnId="{F7BCE636-D6D4-464B-88F4-987BB4A3AA1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FB6B9702-EC88-4ACC-A93E-315B752E18A7}" type="sibTrans" cxnId="{F7BCE636-D6D4-464B-88F4-987BB4A3AA1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C1983A1-C29E-48F7-983C-737F81DD3A70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bus controller, memory interface unit</a:t>
          </a:r>
          <a:endParaRPr lang="en-US" dirty="0">
            <a:latin typeface="Baskerville Old Face" panose="02020602080505020303" pitchFamily="18" charset="0"/>
          </a:endParaRPr>
        </a:p>
      </dgm:t>
    </dgm:pt>
    <dgm:pt modelId="{BB223BBC-043F-4890-A867-0C7011885C67}" type="parTrans" cxnId="{4A4183DF-7D79-4996-98A9-2766A51C74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E7750038-5D0A-420E-9807-7B2FFE895359}" type="sibTrans" cxnId="{4A4183DF-7D79-4996-98A9-2766A51C74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F07CA54-6B45-4A09-928D-997043A51B94}">
      <dgm:prSet phldrT="[Text]"/>
      <dgm:spPr/>
      <dgm:t>
        <a:bodyPr/>
        <a:lstStyle/>
        <a:p>
          <a:r>
            <a:rPr lang="en-US" b="0" i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Datapath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80EE29C5-B05A-4DCA-8A1C-66B83D738B38}" type="parTrans" cxnId="{C20920EA-7F2B-4EB9-B045-CF455273915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03C8DEF-8BBC-4EAB-BD35-59EE66A90D4E}" type="sibTrans" cxnId="{C20920EA-7F2B-4EB9-B045-CF455273915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28E9FBA6-A0DC-42DC-8C1E-5FBC2CEE04CC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Performs arithmetic and logic operations</a:t>
          </a:r>
          <a:endParaRPr lang="en-US" dirty="0">
            <a:latin typeface="Baskerville Old Face" panose="02020602080505020303" pitchFamily="18" charset="0"/>
          </a:endParaRPr>
        </a:p>
      </dgm:t>
    </dgm:pt>
    <dgm:pt modelId="{8055960C-7A93-4CE3-B266-0BD7B81C9045}" type="parTrans" cxnId="{B11689C4-3672-4AAE-883D-EB6912121C7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0FCF551-BC05-411C-B54B-6DACA484B308}" type="sibTrans" cxnId="{B11689C4-3672-4AAE-883D-EB6912121C7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9458A70-59E3-4BC6-B4D1-E8CFB054A7ED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adders, multipliers, shifters</a:t>
          </a:r>
          <a:endParaRPr lang="en-US" dirty="0">
            <a:latin typeface="Baskerville Old Face" panose="02020602080505020303" pitchFamily="18" charset="0"/>
          </a:endParaRPr>
        </a:p>
      </dgm:t>
    </dgm:pt>
    <dgm:pt modelId="{57F68AFC-72F3-473F-83BD-7D55F0369766}" type="parTrans" cxnId="{49B6AFB4-595E-4F95-819C-097D646D5DB5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1589B076-5D65-4584-AF2B-EDF02B97EA43}" type="sibTrans" cxnId="{49B6AFB4-595E-4F95-819C-097D646D5DB5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AE4370A-719C-4BF3-8355-BEB29DB572CB}">
      <dgm:prSet phldrT="[Text]"/>
      <dgm:spPr/>
      <dgm:t>
        <a:bodyPr/>
        <a:lstStyle/>
        <a:p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Memory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E7BC3326-234D-4FE1-AE57-B314EDBC8569}" type="parTrans" cxnId="{595BFD88-B559-441E-9104-0AB2DE41D11A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20C6EA0C-E3ED-4390-A504-892AF0DCD29D}" type="sibTrans" cxnId="{595BFD88-B559-441E-9104-0AB2DE41D11A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86E80FE-78D4-424E-94E0-F24129DE390C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Holds data and instructions</a:t>
          </a:r>
          <a:endParaRPr lang="en-US" dirty="0">
            <a:latin typeface="Baskerville Old Face" panose="02020602080505020303" pitchFamily="18" charset="0"/>
          </a:endParaRPr>
        </a:p>
      </dgm:t>
    </dgm:pt>
    <dgm:pt modelId="{4DF68C23-D59D-4515-8B76-AC9782F416F5}" type="parTrans" cxnId="{B55FBCD6-76AC-4181-88CB-6BC9EF28ECB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51407A0B-2F19-4568-95D3-99393589FD1B}" type="sibTrans" cxnId="{B55FBCD6-76AC-4181-88CB-6BC9EF28ECB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873CC47B-2B34-4A67-A511-84969051F480}">
      <dgm:prSet phldrT="[Text]"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cache, main memory, disk</a:t>
          </a:r>
          <a:endParaRPr lang="en-US" dirty="0">
            <a:latin typeface="Baskerville Old Face" panose="02020602080505020303" pitchFamily="18" charset="0"/>
          </a:endParaRPr>
        </a:p>
      </dgm:t>
    </dgm:pt>
    <dgm:pt modelId="{8D375666-F0BB-491E-BF07-3F9E7C8570E0}" type="parTrans" cxnId="{79487C23-AFF3-49C9-A8DB-38D36F44FFE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D13AAB13-2D6E-4511-A366-33DE954348B1}" type="sibTrans" cxnId="{79487C23-AFF3-49C9-A8DB-38D36F44FFE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C9A6D8E-FDCB-417F-AB4D-5873D84A0F68}">
      <dgm:prSet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Input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DD43E833-1AB6-4241-A946-D2E4139A9F30}" type="parTrans" cxnId="{E621B709-5CB4-4A71-85F4-6803A284E692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4DE1547A-BFDD-48E2-B73C-2BD5F8A4DE11}" type="sibTrans" cxnId="{E621B709-5CB4-4A71-85F4-6803A284E692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A0E03F9-A96D-443E-99A2-797E6845CA99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Sends data to the computer</a:t>
          </a:r>
          <a:endParaRPr lang="en-US" dirty="0">
            <a:latin typeface="Baskerville Old Face" panose="02020602080505020303" pitchFamily="18" charset="0"/>
          </a:endParaRPr>
        </a:p>
      </dgm:t>
    </dgm:pt>
    <dgm:pt modelId="{3785640E-4ED7-48C7-81DA-C63EBB57426C}" type="parTrans" cxnId="{71097695-94E4-4785-AC84-BDA07CD4EC0C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23DF4BD-10BB-4084-8D70-4D9810D379C0}" type="sibTrans" cxnId="{71097695-94E4-4785-AC84-BDA07CD4EC0C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818854FB-D7F9-4EAE-A3BD-ABE3DF963B9B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keyboard, mouse</a:t>
          </a:r>
          <a:endParaRPr lang="en-US" dirty="0">
            <a:latin typeface="Baskerville Old Face" panose="02020602080505020303" pitchFamily="18" charset="0"/>
          </a:endParaRPr>
        </a:p>
      </dgm:t>
    </dgm:pt>
    <dgm:pt modelId="{BC5AD2F0-A3C7-4C3D-A641-ABE9CDCB3782}" type="parTrans" cxnId="{25CCCEA5-053B-4CC8-849F-6E3CB67341D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9DA8F110-F17D-46C6-B801-178A7A0D5021}" type="sibTrans" cxnId="{25CCCEA5-053B-4CC8-849F-6E3CB67341D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1A39D9D1-D39D-437C-BF2A-D6AF367F1021}">
      <dgm:prSet/>
      <dgm:spPr/>
      <dgm:t>
        <a:bodyPr/>
        <a:lstStyle/>
        <a:p>
          <a:r>
            <a:rPr lang="en-US" b="0" i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Output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A7CFAA13-E7CC-4A6B-A151-EC2821ADDA6E}" type="parTrans" cxnId="{0A2F3219-4F4C-44AC-890E-18DCC8646D6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0050EF99-8C66-4601-B9E2-22B75AB8D016}" type="sibTrans" cxnId="{0A2F3219-4F4C-44AC-890E-18DCC8646D6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55F1C8F-73A9-4AA8-824A-46A65AC2C7B8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Gets data from the computer</a:t>
          </a:r>
          <a:endParaRPr lang="en-US" dirty="0">
            <a:latin typeface="Baskerville Old Face" panose="02020602080505020303" pitchFamily="18" charset="0"/>
          </a:endParaRPr>
        </a:p>
      </dgm:t>
    </dgm:pt>
    <dgm:pt modelId="{47736E7B-E3C7-4E37-A79E-824E535366C1}" type="parTrans" cxnId="{169E2002-41C9-4C15-8362-E8B9503610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89BCD5F-D9B8-4719-9542-B39CA70FC0E0}" type="sibTrans" cxnId="{169E2002-41C9-4C15-8362-E8B9503610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4628ADB-8506-4E20-BD80-6B7F2791CBA7}">
      <dgm:prSet/>
      <dgm:spPr/>
      <dgm:t>
        <a:bodyPr/>
        <a:lstStyle/>
        <a:p>
          <a:r>
            <a:rPr lang="en-US" b="0" i="0" dirty="0" smtClean="0">
              <a:latin typeface="Baskerville Old Face" panose="02020602080505020303" pitchFamily="18" charset="0"/>
            </a:rPr>
            <a:t>e.g., screen, sound card</a:t>
          </a:r>
          <a:endParaRPr lang="en-US" dirty="0">
            <a:latin typeface="Baskerville Old Face" panose="02020602080505020303" pitchFamily="18" charset="0"/>
          </a:endParaRPr>
        </a:p>
      </dgm:t>
    </dgm:pt>
    <dgm:pt modelId="{C3D7A8B7-5E93-40FC-B971-A5CAAABEE4A0}" type="parTrans" cxnId="{85A4D7FB-8921-42FE-B23C-1B1139DB59FF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DF25BB4A-9F02-4DD4-8683-D5772D5287B5}" type="sibTrans" cxnId="{85A4D7FB-8921-42FE-B23C-1B1139DB59FF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FA7AB3B2-A758-4E0C-BB35-F4B19C47D6FB}" type="pres">
      <dgm:prSet presAssocID="{A88D0671-F8A4-4FC4-801F-541B053A70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B2E87-318C-47D7-BD40-DE5A46001563}" type="pres">
      <dgm:prSet presAssocID="{EA5C016F-465F-4B29-AEF3-DFCEE51B914A}" presName="composite" presStyleCnt="0"/>
      <dgm:spPr/>
    </dgm:pt>
    <dgm:pt modelId="{44007684-87BB-4202-96BA-07CE65E9B8F0}" type="pres">
      <dgm:prSet presAssocID="{EA5C016F-465F-4B29-AEF3-DFCEE51B914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39D13-4F18-45A6-943B-E041E879AC1A}" type="pres">
      <dgm:prSet presAssocID="{EA5C016F-465F-4B29-AEF3-DFCEE51B914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43BA4-2F06-4183-924C-0A9491047C29}" type="pres">
      <dgm:prSet presAssocID="{4138C704-106E-416D-8FCF-44117D62BDC4}" presName="sp" presStyleCnt="0"/>
      <dgm:spPr/>
    </dgm:pt>
    <dgm:pt modelId="{F3097990-76B2-4204-95C1-7631805EE8EC}" type="pres">
      <dgm:prSet presAssocID="{7F07CA54-6B45-4A09-928D-997043A51B94}" presName="composite" presStyleCnt="0"/>
      <dgm:spPr/>
    </dgm:pt>
    <dgm:pt modelId="{A72AC5B8-8AF7-4F01-A42C-818B55F0D48C}" type="pres">
      <dgm:prSet presAssocID="{7F07CA54-6B45-4A09-928D-997043A51B9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D4AC4-1459-4EC1-85EC-FA79FC2B4CD6}" type="pres">
      <dgm:prSet presAssocID="{7F07CA54-6B45-4A09-928D-997043A51B9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BE10-F676-4035-BF24-2D55F8521E58}" type="pres">
      <dgm:prSet presAssocID="{A03C8DEF-8BBC-4EAB-BD35-59EE66A90D4E}" presName="sp" presStyleCnt="0"/>
      <dgm:spPr/>
    </dgm:pt>
    <dgm:pt modelId="{B52E9079-DD7C-4F82-B664-881DC6B75EB7}" type="pres">
      <dgm:prSet presAssocID="{AAE4370A-719C-4BF3-8355-BEB29DB572CB}" presName="composite" presStyleCnt="0"/>
      <dgm:spPr/>
    </dgm:pt>
    <dgm:pt modelId="{9D2E1776-8107-4C75-91CA-6260F9162E0F}" type="pres">
      <dgm:prSet presAssocID="{AAE4370A-719C-4BF3-8355-BEB29DB572C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DC72A-D7B8-46BD-A266-CC191901B1B3}" type="pres">
      <dgm:prSet presAssocID="{AAE4370A-719C-4BF3-8355-BEB29DB572C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75D63-7F07-4E1B-BB16-9582F9C5107E}" type="pres">
      <dgm:prSet presAssocID="{20C6EA0C-E3ED-4390-A504-892AF0DCD29D}" presName="sp" presStyleCnt="0"/>
      <dgm:spPr/>
    </dgm:pt>
    <dgm:pt modelId="{E32B46FF-B08A-481F-8929-F375897515EB}" type="pres">
      <dgm:prSet presAssocID="{7C9A6D8E-FDCB-417F-AB4D-5873D84A0F68}" presName="composite" presStyleCnt="0"/>
      <dgm:spPr/>
    </dgm:pt>
    <dgm:pt modelId="{384C7DEA-2819-4EA0-9DFC-6CD6B691D4B7}" type="pres">
      <dgm:prSet presAssocID="{7C9A6D8E-FDCB-417F-AB4D-5873D84A0F68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E0119-C51E-48B5-8F7C-9ED9493533E3}" type="pres">
      <dgm:prSet presAssocID="{7C9A6D8E-FDCB-417F-AB4D-5873D84A0F6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C7FDD-A6DC-43D2-AC45-7E47BEFFA738}" type="pres">
      <dgm:prSet presAssocID="{4DE1547A-BFDD-48E2-B73C-2BD5F8A4DE11}" presName="sp" presStyleCnt="0"/>
      <dgm:spPr/>
    </dgm:pt>
    <dgm:pt modelId="{CAFF2263-3036-4228-8BB5-E526848B17D2}" type="pres">
      <dgm:prSet presAssocID="{1A39D9D1-D39D-437C-BF2A-D6AF367F1021}" presName="composite" presStyleCnt="0"/>
      <dgm:spPr/>
    </dgm:pt>
    <dgm:pt modelId="{B6837D23-8AD0-4413-913B-23C93D2B910F}" type="pres">
      <dgm:prSet presAssocID="{1A39D9D1-D39D-437C-BF2A-D6AF367F102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ECA76-615C-46C4-B9F3-036F001CA558}" type="pres">
      <dgm:prSet presAssocID="{1A39D9D1-D39D-437C-BF2A-D6AF367F102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A213F-687D-40D7-B86A-985699476469}" type="presOf" srcId="{1A39D9D1-D39D-437C-BF2A-D6AF367F1021}" destId="{B6837D23-8AD0-4413-913B-23C93D2B910F}" srcOrd="0" destOrd="0" presId="urn:microsoft.com/office/officeart/2005/8/layout/chevron2"/>
    <dgm:cxn modelId="{169E2002-41C9-4C15-8362-E8B95036108B}" srcId="{1A39D9D1-D39D-437C-BF2A-D6AF367F1021}" destId="{A55F1C8F-73A9-4AA8-824A-46A65AC2C7B8}" srcOrd="0" destOrd="0" parTransId="{47736E7B-E3C7-4E37-A79E-824E535366C1}" sibTransId="{B89BCD5F-D9B8-4719-9542-B39CA70FC0E0}"/>
    <dgm:cxn modelId="{226BFBC3-E6E7-4BF0-BA84-EF7983D451F6}" type="presOf" srcId="{873CC47B-2B34-4A67-A511-84969051F480}" destId="{B46DC72A-D7B8-46BD-A266-CC191901B1B3}" srcOrd="0" destOrd="1" presId="urn:microsoft.com/office/officeart/2005/8/layout/chevron2"/>
    <dgm:cxn modelId="{3857B625-065E-46B1-9669-9EE471E65C87}" type="presOf" srcId="{AA0E03F9-A96D-443E-99A2-797E6845CA99}" destId="{3F3E0119-C51E-48B5-8F7C-9ED9493533E3}" srcOrd="0" destOrd="0" presId="urn:microsoft.com/office/officeart/2005/8/layout/chevron2"/>
    <dgm:cxn modelId="{BFA8BE00-5ACD-4498-B9C0-C4C4DDB04968}" type="presOf" srcId="{BC1983A1-C29E-48F7-983C-737F81DD3A70}" destId="{51B39D13-4F18-45A6-943B-E041E879AC1A}" srcOrd="0" destOrd="1" presId="urn:microsoft.com/office/officeart/2005/8/layout/chevron2"/>
    <dgm:cxn modelId="{E621B709-5CB4-4A71-85F4-6803A284E692}" srcId="{A88D0671-F8A4-4FC4-801F-541B053A7062}" destId="{7C9A6D8E-FDCB-417F-AB4D-5873D84A0F68}" srcOrd="3" destOrd="0" parTransId="{DD43E833-1AB6-4241-A946-D2E4139A9F30}" sibTransId="{4DE1547A-BFDD-48E2-B73C-2BD5F8A4DE11}"/>
    <dgm:cxn modelId="{B11689C4-3672-4AAE-883D-EB6912121C73}" srcId="{7F07CA54-6B45-4A09-928D-997043A51B94}" destId="{28E9FBA6-A0DC-42DC-8C1E-5FBC2CEE04CC}" srcOrd="0" destOrd="0" parTransId="{8055960C-7A93-4CE3-B266-0BD7B81C9045}" sibTransId="{60FCF551-BC05-411C-B54B-6DACA484B308}"/>
    <dgm:cxn modelId="{71097695-94E4-4785-AC84-BDA07CD4EC0C}" srcId="{7C9A6D8E-FDCB-417F-AB4D-5873D84A0F68}" destId="{AA0E03F9-A96D-443E-99A2-797E6845CA99}" srcOrd="0" destOrd="0" parTransId="{3785640E-4ED7-48C7-81DA-C63EBB57426C}" sibTransId="{623DF4BD-10BB-4084-8D70-4D9810D379C0}"/>
    <dgm:cxn modelId="{14CCB26C-2C1F-4242-B94C-714863762D3B}" type="presOf" srcId="{7F07CA54-6B45-4A09-928D-997043A51B94}" destId="{A72AC5B8-8AF7-4F01-A42C-818B55F0D48C}" srcOrd="0" destOrd="0" presId="urn:microsoft.com/office/officeart/2005/8/layout/chevron2"/>
    <dgm:cxn modelId="{CFC8E123-D03D-45E8-A500-B459639C3181}" type="presOf" srcId="{A88D0671-F8A4-4FC4-801F-541B053A7062}" destId="{FA7AB3B2-A758-4E0C-BB35-F4B19C47D6FB}" srcOrd="0" destOrd="0" presId="urn:microsoft.com/office/officeart/2005/8/layout/chevron2"/>
    <dgm:cxn modelId="{85A4D7FB-8921-42FE-B23C-1B1139DB59FF}" srcId="{1A39D9D1-D39D-437C-BF2A-D6AF367F1021}" destId="{74628ADB-8506-4E20-BD80-6B7F2791CBA7}" srcOrd="1" destOrd="0" parTransId="{C3D7A8B7-5E93-40FC-B971-A5CAAABEE4A0}" sibTransId="{DF25BB4A-9F02-4DD4-8683-D5772D5287B5}"/>
    <dgm:cxn modelId="{059CC2E2-C534-4850-92ED-A2BF553D0145}" type="presOf" srcId="{818854FB-D7F9-4EAE-A3BD-ABE3DF963B9B}" destId="{3F3E0119-C51E-48B5-8F7C-9ED9493533E3}" srcOrd="0" destOrd="1" presId="urn:microsoft.com/office/officeart/2005/8/layout/chevron2"/>
    <dgm:cxn modelId="{59813F52-2B1A-4288-86FD-8592E1FF4A93}" type="presOf" srcId="{AAE4370A-719C-4BF3-8355-BEB29DB572CB}" destId="{9D2E1776-8107-4C75-91CA-6260F9162E0F}" srcOrd="0" destOrd="0" presId="urn:microsoft.com/office/officeart/2005/8/layout/chevron2"/>
    <dgm:cxn modelId="{79487C23-AFF3-49C9-A8DB-38D36F44FFE6}" srcId="{AAE4370A-719C-4BF3-8355-BEB29DB572CB}" destId="{873CC47B-2B34-4A67-A511-84969051F480}" srcOrd="1" destOrd="0" parTransId="{8D375666-F0BB-491E-BF07-3F9E7C8570E0}" sibTransId="{D13AAB13-2D6E-4511-A366-33DE954348B1}"/>
    <dgm:cxn modelId="{C20920EA-7F2B-4EB9-B045-CF4552739153}" srcId="{A88D0671-F8A4-4FC4-801F-541B053A7062}" destId="{7F07CA54-6B45-4A09-928D-997043A51B94}" srcOrd="1" destOrd="0" parTransId="{80EE29C5-B05A-4DCA-8A1C-66B83D738B38}" sibTransId="{A03C8DEF-8BBC-4EAB-BD35-59EE66A90D4E}"/>
    <dgm:cxn modelId="{27885ED5-AE42-47DA-93AF-CCB50959D23F}" type="presOf" srcId="{28E9FBA6-A0DC-42DC-8C1E-5FBC2CEE04CC}" destId="{F98D4AC4-1459-4EC1-85EC-FA79FC2B4CD6}" srcOrd="0" destOrd="0" presId="urn:microsoft.com/office/officeart/2005/8/layout/chevron2"/>
    <dgm:cxn modelId="{0D01813A-F6A3-409A-97E1-ECB6651DA9E4}" type="presOf" srcId="{69B8C843-AC50-4797-9105-6E74748FC854}" destId="{51B39D13-4F18-45A6-943B-E041E879AC1A}" srcOrd="0" destOrd="0" presId="urn:microsoft.com/office/officeart/2005/8/layout/chevron2"/>
    <dgm:cxn modelId="{5487FFCE-AD76-462A-A977-83985D6C6D78}" type="presOf" srcId="{EA5C016F-465F-4B29-AEF3-DFCEE51B914A}" destId="{44007684-87BB-4202-96BA-07CE65E9B8F0}" srcOrd="0" destOrd="0" presId="urn:microsoft.com/office/officeart/2005/8/layout/chevron2"/>
    <dgm:cxn modelId="{4A4183DF-7D79-4996-98A9-2766A51C748B}" srcId="{EA5C016F-465F-4B29-AEF3-DFCEE51B914A}" destId="{BC1983A1-C29E-48F7-983C-737F81DD3A70}" srcOrd="1" destOrd="0" parTransId="{BB223BBC-043F-4890-A867-0C7011885C67}" sibTransId="{E7750038-5D0A-420E-9807-7B2FFE895359}"/>
    <dgm:cxn modelId="{595BFD88-B559-441E-9104-0AB2DE41D11A}" srcId="{A88D0671-F8A4-4FC4-801F-541B053A7062}" destId="{AAE4370A-719C-4BF3-8355-BEB29DB572CB}" srcOrd="2" destOrd="0" parTransId="{E7BC3326-234D-4FE1-AE57-B314EDBC8569}" sibTransId="{20C6EA0C-E3ED-4390-A504-892AF0DCD29D}"/>
    <dgm:cxn modelId="{B55FBCD6-76AC-4181-88CB-6BC9EF28ECB6}" srcId="{AAE4370A-719C-4BF3-8355-BEB29DB572CB}" destId="{686E80FE-78D4-424E-94E0-F24129DE390C}" srcOrd="0" destOrd="0" parTransId="{4DF68C23-D59D-4515-8B76-AC9782F416F5}" sibTransId="{51407A0B-2F19-4568-95D3-99393589FD1B}"/>
    <dgm:cxn modelId="{4E8E3542-7209-4341-94B5-217BA147B9DB}" srcId="{A88D0671-F8A4-4FC4-801F-541B053A7062}" destId="{EA5C016F-465F-4B29-AEF3-DFCEE51B914A}" srcOrd="0" destOrd="0" parTransId="{95D714F9-DD46-4BC4-8ED7-F66C30E3B34B}" sibTransId="{4138C704-106E-416D-8FCF-44117D62BDC4}"/>
    <dgm:cxn modelId="{F7BCE636-D6D4-464B-88F4-987BB4A3AA1B}" srcId="{EA5C016F-465F-4B29-AEF3-DFCEE51B914A}" destId="{69B8C843-AC50-4797-9105-6E74748FC854}" srcOrd="0" destOrd="0" parTransId="{885B77F0-511C-49E6-8B43-60AC8746343F}" sibTransId="{FB6B9702-EC88-4ACC-A93E-315B752E18A7}"/>
    <dgm:cxn modelId="{0A2F3219-4F4C-44AC-890E-18DCC8646D61}" srcId="{A88D0671-F8A4-4FC4-801F-541B053A7062}" destId="{1A39D9D1-D39D-437C-BF2A-D6AF367F1021}" srcOrd="4" destOrd="0" parTransId="{A7CFAA13-E7CC-4A6B-A151-EC2821ADDA6E}" sibTransId="{0050EF99-8C66-4601-B9E2-22B75AB8D016}"/>
    <dgm:cxn modelId="{6CBDB27F-47D6-4EBA-BC8E-E6E020FB4F72}" type="presOf" srcId="{686E80FE-78D4-424E-94E0-F24129DE390C}" destId="{B46DC72A-D7B8-46BD-A266-CC191901B1B3}" srcOrd="0" destOrd="0" presId="urn:microsoft.com/office/officeart/2005/8/layout/chevron2"/>
    <dgm:cxn modelId="{459240B3-3314-4D5C-B114-C34006E82DE6}" type="presOf" srcId="{7C9A6D8E-FDCB-417F-AB4D-5873D84A0F68}" destId="{384C7DEA-2819-4EA0-9DFC-6CD6B691D4B7}" srcOrd="0" destOrd="0" presId="urn:microsoft.com/office/officeart/2005/8/layout/chevron2"/>
    <dgm:cxn modelId="{38064B1E-A406-4079-9DA3-8F59E95781B4}" type="presOf" srcId="{A55F1C8F-73A9-4AA8-824A-46A65AC2C7B8}" destId="{1E2ECA76-615C-46C4-B9F3-036F001CA558}" srcOrd="0" destOrd="0" presId="urn:microsoft.com/office/officeart/2005/8/layout/chevron2"/>
    <dgm:cxn modelId="{49B6AFB4-595E-4F95-819C-097D646D5DB5}" srcId="{7F07CA54-6B45-4A09-928D-997043A51B94}" destId="{B9458A70-59E3-4BC6-B4D1-E8CFB054A7ED}" srcOrd="1" destOrd="0" parTransId="{57F68AFC-72F3-473F-83BD-7D55F0369766}" sibTransId="{1589B076-5D65-4584-AF2B-EDF02B97EA43}"/>
    <dgm:cxn modelId="{CFA19AC2-1573-4504-89BA-8E83F976D97B}" type="presOf" srcId="{B9458A70-59E3-4BC6-B4D1-E8CFB054A7ED}" destId="{F98D4AC4-1459-4EC1-85EC-FA79FC2B4CD6}" srcOrd="0" destOrd="1" presId="urn:microsoft.com/office/officeart/2005/8/layout/chevron2"/>
    <dgm:cxn modelId="{25CCCEA5-053B-4CC8-849F-6E3CB67341D1}" srcId="{7C9A6D8E-FDCB-417F-AB4D-5873D84A0F68}" destId="{818854FB-D7F9-4EAE-A3BD-ABE3DF963B9B}" srcOrd="1" destOrd="0" parTransId="{BC5AD2F0-A3C7-4C3D-A641-ABE9CDCB3782}" sibTransId="{9DA8F110-F17D-46C6-B801-178A7A0D5021}"/>
    <dgm:cxn modelId="{5F738EB0-84AF-402A-ABBE-7993A7CD4F11}" type="presOf" srcId="{74628ADB-8506-4E20-BD80-6B7F2791CBA7}" destId="{1E2ECA76-615C-46C4-B9F3-036F001CA558}" srcOrd="0" destOrd="1" presId="urn:microsoft.com/office/officeart/2005/8/layout/chevron2"/>
    <dgm:cxn modelId="{9EAFE473-12B0-4018-8451-7D88F070C683}" type="presParOf" srcId="{FA7AB3B2-A758-4E0C-BB35-F4B19C47D6FB}" destId="{3D5B2E87-318C-47D7-BD40-DE5A46001563}" srcOrd="0" destOrd="0" presId="urn:microsoft.com/office/officeart/2005/8/layout/chevron2"/>
    <dgm:cxn modelId="{D699DB23-258B-4089-AB1E-FAAF8CF8A809}" type="presParOf" srcId="{3D5B2E87-318C-47D7-BD40-DE5A46001563}" destId="{44007684-87BB-4202-96BA-07CE65E9B8F0}" srcOrd="0" destOrd="0" presId="urn:microsoft.com/office/officeart/2005/8/layout/chevron2"/>
    <dgm:cxn modelId="{D9284773-BDFC-4109-A5B9-32866A02F1BA}" type="presParOf" srcId="{3D5B2E87-318C-47D7-BD40-DE5A46001563}" destId="{51B39D13-4F18-45A6-943B-E041E879AC1A}" srcOrd="1" destOrd="0" presId="urn:microsoft.com/office/officeart/2005/8/layout/chevron2"/>
    <dgm:cxn modelId="{1C99016C-A092-4A42-B53D-A3329642B53A}" type="presParOf" srcId="{FA7AB3B2-A758-4E0C-BB35-F4B19C47D6FB}" destId="{78743BA4-2F06-4183-924C-0A9491047C29}" srcOrd="1" destOrd="0" presId="urn:microsoft.com/office/officeart/2005/8/layout/chevron2"/>
    <dgm:cxn modelId="{EC5E0A5C-884A-45E7-A885-A3391E269881}" type="presParOf" srcId="{FA7AB3B2-A758-4E0C-BB35-F4B19C47D6FB}" destId="{F3097990-76B2-4204-95C1-7631805EE8EC}" srcOrd="2" destOrd="0" presId="urn:microsoft.com/office/officeart/2005/8/layout/chevron2"/>
    <dgm:cxn modelId="{D2F3D662-2A92-4015-952E-9587107DCBC4}" type="presParOf" srcId="{F3097990-76B2-4204-95C1-7631805EE8EC}" destId="{A72AC5B8-8AF7-4F01-A42C-818B55F0D48C}" srcOrd="0" destOrd="0" presId="urn:microsoft.com/office/officeart/2005/8/layout/chevron2"/>
    <dgm:cxn modelId="{3350E62F-7652-447E-B847-EE7C13602D6E}" type="presParOf" srcId="{F3097990-76B2-4204-95C1-7631805EE8EC}" destId="{F98D4AC4-1459-4EC1-85EC-FA79FC2B4CD6}" srcOrd="1" destOrd="0" presId="urn:microsoft.com/office/officeart/2005/8/layout/chevron2"/>
    <dgm:cxn modelId="{167B2D91-9A04-4B5F-B0B1-FB955F13B9BB}" type="presParOf" srcId="{FA7AB3B2-A758-4E0C-BB35-F4B19C47D6FB}" destId="{DA52BE10-F676-4035-BF24-2D55F8521E58}" srcOrd="3" destOrd="0" presId="urn:microsoft.com/office/officeart/2005/8/layout/chevron2"/>
    <dgm:cxn modelId="{784AAC71-61A2-4A12-8188-78081A3FC47B}" type="presParOf" srcId="{FA7AB3B2-A758-4E0C-BB35-F4B19C47D6FB}" destId="{B52E9079-DD7C-4F82-B664-881DC6B75EB7}" srcOrd="4" destOrd="0" presId="urn:microsoft.com/office/officeart/2005/8/layout/chevron2"/>
    <dgm:cxn modelId="{482B0F3E-A91E-45D1-A1E5-8836EE830CA3}" type="presParOf" srcId="{B52E9079-DD7C-4F82-B664-881DC6B75EB7}" destId="{9D2E1776-8107-4C75-91CA-6260F9162E0F}" srcOrd="0" destOrd="0" presId="urn:microsoft.com/office/officeart/2005/8/layout/chevron2"/>
    <dgm:cxn modelId="{91FBD1AF-E46D-41A0-A659-CA03C832977F}" type="presParOf" srcId="{B52E9079-DD7C-4F82-B664-881DC6B75EB7}" destId="{B46DC72A-D7B8-46BD-A266-CC191901B1B3}" srcOrd="1" destOrd="0" presId="urn:microsoft.com/office/officeart/2005/8/layout/chevron2"/>
    <dgm:cxn modelId="{3BDDF37C-9B1C-4BDD-9B68-994C936CB101}" type="presParOf" srcId="{FA7AB3B2-A758-4E0C-BB35-F4B19C47D6FB}" destId="{6CE75D63-7F07-4E1B-BB16-9582F9C5107E}" srcOrd="5" destOrd="0" presId="urn:microsoft.com/office/officeart/2005/8/layout/chevron2"/>
    <dgm:cxn modelId="{E310C4D5-FFC3-4672-B567-62334A7B4B22}" type="presParOf" srcId="{FA7AB3B2-A758-4E0C-BB35-F4B19C47D6FB}" destId="{E32B46FF-B08A-481F-8929-F375897515EB}" srcOrd="6" destOrd="0" presId="urn:microsoft.com/office/officeart/2005/8/layout/chevron2"/>
    <dgm:cxn modelId="{150ED5AF-5160-4651-BC4F-5442816302AF}" type="presParOf" srcId="{E32B46FF-B08A-481F-8929-F375897515EB}" destId="{384C7DEA-2819-4EA0-9DFC-6CD6B691D4B7}" srcOrd="0" destOrd="0" presId="urn:microsoft.com/office/officeart/2005/8/layout/chevron2"/>
    <dgm:cxn modelId="{C10AB13D-6BA0-410A-9453-78A63F1E9800}" type="presParOf" srcId="{E32B46FF-B08A-481F-8929-F375897515EB}" destId="{3F3E0119-C51E-48B5-8F7C-9ED9493533E3}" srcOrd="1" destOrd="0" presId="urn:microsoft.com/office/officeart/2005/8/layout/chevron2"/>
    <dgm:cxn modelId="{50C85FD1-631A-49C2-85F4-21073013840F}" type="presParOf" srcId="{FA7AB3B2-A758-4E0C-BB35-F4B19C47D6FB}" destId="{AB6C7FDD-A6DC-43D2-AC45-7E47BEFFA738}" srcOrd="7" destOrd="0" presId="urn:microsoft.com/office/officeart/2005/8/layout/chevron2"/>
    <dgm:cxn modelId="{8197A096-01BF-4FDD-8787-93DDB2DCD7A4}" type="presParOf" srcId="{FA7AB3B2-A758-4E0C-BB35-F4B19C47D6FB}" destId="{CAFF2263-3036-4228-8BB5-E526848B17D2}" srcOrd="8" destOrd="0" presId="urn:microsoft.com/office/officeart/2005/8/layout/chevron2"/>
    <dgm:cxn modelId="{7A05D396-F355-4F34-8558-F3F360A5B32E}" type="presParOf" srcId="{CAFF2263-3036-4228-8BB5-E526848B17D2}" destId="{B6837D23-8AD0-4413-913B-23C93D2B910F}" srcOrd="0" destOrd="0" presId="urn:microsoft.com/office/officeart/2005/8/layout/chevron2"/>
    <dgm:cxn modelId="{DDEA7A6C-C672-4D41-99E1-9F15B34E8862}" type="presParOf" srcId="{CAFF2263-3036-4228-8BB5-E526848B17D2}" destId="{1E2ECA76-615C-46C4-B9F3-036F001CA5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5E15E-60A1-42E4-BF3F-144D1DD6CDFB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27F4C57E-39B8-4535-9AFA-B9E172297007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CPU Registers</a:t>
          </a:r>
        </a:p>
      </dgm:t>
    </dgm:pt>
    <dgm:pt modelId="{EEA9A211-0B73-4C6D-9A03-D144BF4DCB7C}" type="parTrans" cxnId="{1CF2EFB7-ED21-4D42-83B8-4462C4F144BA}">
      <dgm:prSet/>
      <dgm:spPr/>
      <dgm:t>
        <a:bodyPr/>
        <a:lstStyle/>
        <a:p>
          <a:endParaRPr lang="en-US"/>
        </a:p>
      </dgm:t>
    </dgm:pt>
    <dgm:pt modelId="{63636C1C-8EC6-4E20-B327-328DFCC3F75B}" type="sibTrans" cxnId="{1CF2EFB7-ED21-4D42-83B8-4462C4F144BA}">
      <dgm:prSet/>
      <dgm:spPr/>
      <dgm:t>
        <a:bodyPr/>
        <a:lstStyle/>
        <a:p>
          <a:endParaRPr lang="en-US"/>
        </a:p>
      </dgm:t>
    </dgm:pt>
    <dgm:pt modelId="{B0CA92BC-DC00-4C7B-9C40-662FBA01CF97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Main Memory</a:t>
          </a:r>
        </a:p>
        <a:p>
          <a:r>
            <a:rPr lang="en-US" sz="1400" dirty="0" smtClean="0">
              <a:latin typeface="Baskerville Old Face" panose="02020602080505020303" pitchFamily="18" charset="0"/>
            </a:rPr>
            <a:t>(DRAMS)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976A1709-7762-41F7-A830-15B748E47034}" type="parTrans" cxnId="{EDD81391-700B-419B-8DB3-3EF2E39165B2}">
      <dgm:prSet/>
      <dgm:spPr/>
      <dgm:t>
        <a:bodyPr/>
        <a:lstStyle/>
        <a:p>
          <a:endParaRPr lang="en-US"/>
        </a:p>
      </dgm:t>
    </dgm:pt>
    <dgm:pt modelId="{F1518F04-72F8-492A-88C3-E5C04A11EA4A}" type="sibTrans" cxnId="{EDD81391-700B-419B-8DB3-3EF2E39165B2}">
      <dgm:prSet/>
      <dgm:spPr/>
      <dgm:t>
        <a:bodyPr/>
        <a:lstStyle/>
        <a:p>
          <a:endParaRPr lang="en-US"/>
        </a:p>
      </dgm:t>
    </dgm:pt>
    <dgm:pt modelId="{4793D52C-F995-4C8A-9171-195724C1C0B3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Optical Disks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14DE5207-F10A-4CBA-8567-9B4626622273}" type="parTrans" cxnId="{CFA9C18F-09CC-461F-BF60-082842AE2098}">
      <dgm:prSet/>
      <dgm:spPr/>
      <dgm:t>
        <a:bodyPr/>
        <a:lstStyle/>
        <a:p>
          <a:endParaRPr lang="en-US"/>
        </a:p>
      </dgm:t>
    </dgm:pt>
    <dgm:pt modelId="{928F1189-871C-4AB2-80CB-A1924FB378B8}" type="sibTrans" cxnId="{CFA9C18F-09CC-461F-BF60-082842AE2098}">
      <dgm:prSet/>
      <dgm:spPr/>
      <dgm:t>
        <a:bodyPr/>
        <a:lstStyle/>
        <a:p>
          <a:endParaRPr lang="en-US"/>
        </a:p>
      </dgm:t>
    </dgm:pt>
    <dgm:pt modelId="{30AD597F-9265-42D6-858F-1B72E441EC60}">
      <dgm:prSet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Cache Memory</a:t>
          </a:r>
        </a:p>
        <a:p>
          <a:r>
            <a:rPr lang="en-US" sz="1400" dirty="0" smtClean="0">
              <a:latin typeface="Baskerville Old Face" panose="02020602080505020303" pitchFamily="18" charset="0"/>
            </a:rPr>
            <a:t>(SRAMS)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7405AC99-DF4C-4C35-BFBE-319C9E0ED322}" type="parTrans" cxnId="{6C9FA9FF-72E2-4D2F-B196-BC866AECF363}">
      <dgm:prSet/>
      <dgm:spPr/>
      <dgm:t>
        <a:bodyPr/>
        <a:lstStyle/>
        <a:p>
          <a:endParaRPr lang="en-US"/>
        </a:p>
      </dgm:t>
    </dgm:pt>
    <dgm:pt modelId="{F2C1C056-C903-4F7D-AB31-51D37B16B89C}" type="sibTrans" cxnId="{6C9FA9FF-72E2-4D2F-B196-BC866AECF363}">
      <dgm:prSet/>
      <dgm:spPr/>
      <dgm:t>
        <a:bodyPr/>
        <a:lstStyle/>
        <a:p>
          <a:endParaRPr lang="en-US"/>
        </a:p>
      </dgm:t>
    </dgm:pt>
    <dgm:pt modelId="{243E4FB6-1379-41D5-BDFE-5B6441E074DA}">
      <dgm:prSet phldrT="[Text]"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Magnetic Disks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EC6B6273-1023-453C-9814-10FB49CD767B}" type="parTrans" cxnId="{E1F86847-67EA-4353-A64C-A1DD01214480}">
      <dgm:prSet/>
      <dgm:spPr/>
      <dgm:t>
        <a:bodyPr/>
        <a:lstStyle/>
        <a:p>
          <a:endParaRPr lang="en-US"/>
        </a:p>
      </dgm:t>
    </dgm:pt>
    <dgm:pt modelId="{50D57A52-43E2-40A4-885D-0A0F2B736D08}" type="sibTrans" cxnId="{E1F86847-67EA-4353-A64C-A1DD01214480}">
      <dgm:prSet/>
      <dgm:spPr/>
      <dgm:t>
        <a:bodyPr/>
        <a:lstStyle/>
        <a:p>
          <a:endParaRPr lang="en-US"/>
        </a:p>
      </dgm:t>
    </dgm:pt>
    <dgm:pt modelId="{B9220BB5-6AF1-43F9-934A-01EB9DD718FB}">
      <dgm:prSet custT="1"/>
      <dgm:spPr/>
      <dgm:t>
        <a:bodyPr/>
        <a:lstStyle/>
        <a:p>
          <a:r>
            <a:rPr lang="en-US" sz="1400" dirty="0" smtClean="0">
              <a:latin typeface="Baskerville Old Face" panose="02020602080505020303" pitchFamily="18" charset="0"/>
            </a:rPr>
            <a:t>Magnetic Tapes</a:t>
          </a:r>
          <a:endParaRPr lang="en-US" sz="1400" dirty="0">
            <a:latin typeface="Baskerville Old Face" panose="02020602080505020303" pitchFamily="18" charset="0"/>
          </a:endParaRPr>
        </a:p>
      </dgm:t>
    </dgm:pt>
    <dgm:pt modelId="{CA0D61F2-DC8D-40DA-AAF9-9AA7723F2F7B}" type="sibTrans" cxnId="{2E399EEA-2F78-4329-AB2D-0BADCD3EDADA}">
      <dgm:prSet/>
      <dgm:spPr/>
      <dgm:t>
        <a:bodyPr/>
        <a:lstStyle/>
        <a:p>
          <a:endParaRPr lang="en-US"/>
        </a:p>
      </dgm:t>
    </dgm:pt>
    <dgm:pt modelId="{175A7EBB-7905-4C64-9D27-B566A7E81CAB}" type="parTrans" cxnId="{2E399EEA-2F78-4329-AB2D-0BADCD3EDADA}">
      <dgm:prSet/>
      <dgm:spPr/>
      <dgm:t>
        <a:bodyPr/>
        <a:lstStyle/>
        <a:p>
          <a:endParaRPr lang="en-US"/>
        </a:p>
      </dgm:t>
    </dgm:pt>
    <dgm:pt modelId="{528A180C-9C44-470A-82F3-579C33983B95}" type="pres">
      <dgm:prSet presAssocID="{2735E15E-60A1-42E4-BF3F-144D1DD6CDFB}" presName="Name0" presStyleCnt="0">
        <dgm:presLayoutVars>
          <dgm:dir/>
          <dgm:animLvl val="lvl"/>
          <dgm:resizeHandles val="exact"/>
        </dgm:presLayoutVars>
      </dgm:prSet>
      <dgm:spPr/>
    </dgm:pt>
    <dgm:pt modelId="{D5FB2516-9577-4A1D-AC9F-300B0DD193B5}" type="pres">
      <dgm:prSet presAssocID="{27F4C57E-39B8-4535-9AFA-B9E172297007}" presName="Name8" presStyleCnt="0"/>
      <dgm:spPr/>
    </dgm:pt>
    <dgm:pt modelId="{52395EA3-87D9-48D2-951C-28053213FDD1}" type="pres">
      <dgm:prSet presAssocID="{27F4C57E-39B8-4535-9AFA-B9E172297007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6827-A01E-4DB9-903A-B16E8A56FCEA}" type="pres">
      <dgm:prSet presAssocID="{27F4C57E-39B8-4535-9AFA-B9E1722970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3494-4A42-41A4-8FE5-F3BC534CBD9C}" type="pres">
      <dgm:prSet presAssocID="{30AD597F-9265-42D6-858F-1B72E441EC60}" presName="Name8" presStyleCnt="0"/>
      <dgm:spPr/>
    </dgm:pt>
    <dgm:pt modelId="{328AC489-0E90-4152-A75D-2261A885219A}" type="pres">
      <dgm:prSet presAssocID="{30AD597F-9265-42D6-858F-1B72E441EC60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5E6C1-3506-4631-B976-550AA531FAB7}" type="pres">
      <dgm:prSet presAssocID="{30AD597F-9265-42D6-858F-1B72E441EC6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FC4D8-4CFC-447E-AAFF-EFDA5E7E4539}" type="pres">
      <dgm:prSet presAssocID="{B0CA92BC-DC00-4C7B-9C40-662FBA01CF97}" presName="Name8" presStyleCnt="0"/>
      <dgm:spPr/>
    </dgm:pt>
    <dgm:pt modelId="{730EF64F-88C9-4B08-85E3-7F1766E9D412}" type="pres">
      <dgm:prSet presAssocID="{B0CA92BC-DC00-4C7B-9C40-662FBA01CF97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712F9-0831-49F7-92B4-0C2ADDBFFC10}" type="pres">
      <dgm:prSet presAssocID="{B0CA92BC-DC00-4C7B-9C40-662FBA01CF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A72E7-BD23-4268-842D-C9CA5906F6BF}" type="pres">
      <dgm:prSet presAssocID="{243E4FB6-1379-41D5-BDFE-5B6441E074DA}" presName="Name8" presStyleCnt="0"/>
      <dgm:spPr/>
    </dgm:pt>
    <dgm:pt modelId="{E5D535B4-0756-4AC4-A0B2-05C09B3BEE15}" type="pres">
      <dgm:prSet presAssocID="{243E4FB6-1379-41D5-BDFE-5B6441E074DA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4EDA0-A53B-4BAF-9DFD-EF1B3A59D157}" type="pres">
      <dgm:prSet presAssocID="{243E4FB6-1379-41D5-BDFE-5B6441E074D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74393-B093-43E2-AC02-9F2E1BDE8BAE}" type="pres">
      <dgm:prSet presAssocID="{4793D52C-F995-4C8A-9171-195724C1C0B3}" presName="Name8" presStyleCnt="0"/>
      <dgm:spPr/>
    </dgm:pt>
    <dgm:pt modelId="{B0780588-4BF0-4776-965F-DC0A30249B7A}" type="pres">
      <dgm:prSet presAssocID="{4793D52C-F995-4C8A-9171-195724C1C0B3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DDABF-374E-457E-B6E5-2A980DC5BFC4}" type="pres">
      <dgm:prSet presAssocID="{4793D52C-F995-4C8A-9171-195724C1C0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8CA99-AFCB-4EEF-A02A-A4C8CC5D61F6}" type="pres">
      <dgm:prSet presAssocID="{B9220BB5-6AF1-43F9-934A-01EB9DD718FB}" presName="Name8" presStyleCnt="0"/>
      <dgm:spPr/>
    </dgm:pt>
    <dgm:pt modelId="{633191BB-A3B6-4FBD-A045-E8D15420248D}" type="pres">
      <dgm:prSet presAssocID="{B9220BB5-6AF1-43F9-934A-01EB9DD718FB}" presName="level" presStyleLbl="node1" presStyleIdx="5" presStyleCnt="6" custLinFactNeighborX="57880" custLinFactNeighborY="-1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92C1B-757B-4C88-B8AE-3DC6E8B7201D}" type="pres">
      <dgm:prSet presAssocID="{B9220BB5-6AF1-43F9-934A-01EB9DD718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CD2412-CBFD-451D-A7AD-76B1B4E1B924}" type="presOf" srcId="{2735E15E-60A1-42E4-BF3F-144D1DD6CDFB}" destId="{528A180C-9C44-470A-82F3-579C33983B95}" srcOrd="0" destOrd="0" presId="urn:microsoft.com/office/officeart/2005/8/layout/pyramid1"/>
    <dgm:cxn modelId="{156FECF0-57A1-4803-A045-E330C1F3C454}" type="presOf" srcId="{243E4FB6-1379-41D5-BDFE-5B6441E074DA}" destId="{E5D535B4-0756-4AC4-A0B2-05C09B3BEE15}" srcOrd="0" destOrd="0" presId="urn:microsoft.com/office/officeart/2005/8/layout/pyramid1"/>
    <dgm:cxn modelId="{E1F86847-67EA-4353-A64C-A1DD01214480}" srcId="{2735E15E-60A1-42E4-BF3F-144D1DD6CDFB}" destId="{243E4FB6-1379-41D5-BDFE-5B6441E074DA}" srcOrd="3" destOrd="0" parTransId="{EC6B6273-1023-453C-9814-10FB49CD767B}" sibTransId="{50D57A52-43E2-40A4-885D-0A0F2B736D08}"/>
    <dgm:cxn modelId="{E96D423D-1D8A-4B14-A643-F65F41E01D07}" type="presOf" srcId="{30AD597F-9265-42D6-858F-1B72E441EC60}" destId="{328AC489-0E90-4152-A75D-2261A885219A}" srcOrd="0" destOrd="0" presId="urn:microsoft.com/office/officeart/2005/8/layout/pyramid1"/>
    <dgm:cxn modelId="{475D44D9-AF48-4257-B7A2-380639190C41}" type="presOf" srcId="{27F4C57E-39B8-4535-9AFA-B9E172297007}" destId="{4E1C6827-A01E-4DB9-903A-B16E8A56FCEA}" srcOrd="1" destOrd="0" presId="urn:microsoft.com/office/officeart/2005/8/layout/pyramid1"/>
    <dgm:cxn modelId="{E8F3C0A7-584F-4E43-B678-6FBCD8020EEA}" type="presOf" srcId="{4793D52C-F995-4C8A-9171-195724C1C0B3}" destId="{B5ADDABF-374E-457E-B6E5-2A980DC5BFC4}" srcOrd="1" destOrd="0" presId="urn:microsoft.com/office/officeart/2005/8/layout/pyramid1"/>
    <dgm:cxn modelId="{04424C17-DF52-4F1F-B215-35BB96AF5233}" type="presOf" srcId="{B9220BB5-6AF1-43F9-934A-01EB9DD718FB}" destId="{633191BB-A3B6-4FBD-A045-E8D15420248D}" srcOrd="0" destOrd="0" presId="urn:microsoft.com/office/officeart/2005/8/layout/pyramid1"/>
    <dgm:cxn modelId="{1CF2EFB7-ED21-4D42-83B8-4462C4F144BA}" srcId="{2735E15E-60A1-42E4-BF3F-144D1DD6CDFB}" destId="{27F4C57E-39B8-4535-9AFA-B9E172297007}" srcOrd="0" destOrd="0" parTransId="{EEA9A211-0B73-4C6D-9A03-D144BF4DCB7C}" sibTransId="{63636C1C-8EC6-4E20-B327-328DFCC3F75B}"/>
    <dgm:cxn modelId="{EDD81391-700B-419B-8DB3-3EF2E39165B2}" srcId="{2735E15E-60A1-42E4-BF3F-144D1DD6CDFB}" destId="{B0CA92BC-DC00-4C7B-9C40-662FBA01CF97}" srcOrd="2" destOrd="0" parTransId="{976A1709-7762-41F7-A830-15B748E47034}" sibTransId="{F1518F04-72F8-492A-88C3-E5C04A11EA4A}"/>
    <dgm:cxn modelId="{CFA9C18F-09CC-461F-BF60-082842AE2098}" srcId="{2735E15E-60A1-42E4-BF3F-144D1DD6CDFB}" destId="{4793D52C-F995-4C8A-9171-195724C1C0B3}" srcOrd="4" destOrd="0" parTransId="{14DE5207-F10A-4CBA-8567-9B4626622273}" sibTransId="{928F1189-871C-4AB2-80CB-A1924FB378B8}"/>
    <dgm:cxn modelId="{51AA0ABA-D800-44AF-92CC-1FCB302EBBE5}" type="presOf" srcId="{B0CA92BC-DC00-4C7B-9C40-662FBA01CF97}" destId="{A28712F9-0831-49F7-92B4-0C2ADDBFFC10}" srcOrd="1" destOrd="0" presId="urn:microsoft.com/office/officeart/2005/8/layout/pyramid1"/>
    <dgm:cxn modelId="{223DA90B-8470-49CA-A656-5DA862C9EF5C}" type="presOf" srcId="{B0CA92BC-DC00-4C7B-9C40-662FBA01CF97}" destId="{730EF64F-88C9-4B08-85E3-7F1766E9D412}" srcOrd="0" destOrd="0" presId="urn:microsoft.com/office/officeart/2005/8/layout/pyramid1"/>
    <dgm:cxn modelId="{6C9FA9FF-72E2-4D2F-B196-BC866AECF363}" srcId="{2735E15E-60A1-42E4-BF3F-144D1DD6CDFB}" destId="{30AD597F-9265-42D6-858F-1B72E441EC60}" srcOrd="1" destOrd="0" parTransId="{7405AC99-DF4C-4C35-BFBE-319C9E0ED322}" sibTransId="{F2C1C056-C903-4F7D-AB31-51D37B16B89C}"/>
    <dgm:cxn modelId="{A9EA44F1-5610-4B41-8BF0-9D70465ED09F}" type="presOf" srcId="{27F4C57E-39B8-4535-9AFA-B9E172297007}" destId="{52395EA3-87D9-48D2-951C-28053213FDD1}" srcOrd="0" destOrd="0" presId="urn:microsoft.com/office/officeart/2005/8/layout/pyramid1"/>
    <dgm:cxn modelId="{61B9113D-2C63-41D1-91ED-528AE3519B2E}" type="presOf" srcId="{4793D52C-F995-4C8A-9171-195724C1C0B3}" destId="{B0780588-4BF0-4776-965F-DC0A30249B7A}" srcOrd="0" destOrd="0" presId="urn:microsoft.com/office/officeart/2005/8/layout/pyramid1"/>
    <dgm:cxn modelId="{2E399EEA-2F78-4329-AB2D-0BADCD3EDADA}" srcId="{2735E15E-60A1-42E4-BF3F-144D1DD6CDFB}" destId="{B9220BB5-6AF1-43F9-934A-01EB9DD718FB}" srcOrd="5" destOrd="0" parTransId="{175A7EBB-7905-4C64-9D27-B566A7E81CAB}" sibTransId="{CA0D61F2-DC8D-40DA-AAF9-9AA7723F2F7B}"/>
    <dgm:cxn modelId="{FF78D2AB-5FB7-4EAA-8345-165BB8098EA2}" type="presOf" srcId="{B9220BB5-6AF1-43F9-934A-01EB9DD718FB}" destId="{7FB92C1B-757B-4C88-B8AE-3DC6E8B7201D}" srcOrd="1" destOrd="0" presId="urn:microsoft.com/office/officeart/2005/8/layout/pyramid1"/>
    <dgm:cxn modelId="{0A0E17C5-98E7-4A41-A737-DD48D70C2241}" type="presOf" srcId="{30AD597F-9265-42D6-858F-1B72E441EC60}" destId="{1615E6C1-3506-4631-B976-550AA531FAB7}" srcOrd="1" destOrd="0" presId="urn:microsoft.com/office/officeart/2005/8/layout/pyramid1"/>
    <dgm:cxn modelId="{CE684FB9-FADE-4C68-8F51-785992729281}" type="presOf" srcId="{243E4FB6-1379-41D5-BDFE-5B6441E074DA}" destId="{FEB4EDA0-A53B-4BAF-9DFD-EF1B3A59D157}" srcOrd="1" destOrd="0" presId="urn:microsoft.com/office/officeart/2005/8/layout/pyramid1"/>
    <dgm:cxn modelId="{0C6530D8-104F-45BB-9921-893C288B2871}" type="presParOf" srcId="{528A180C-9C44-470A-82F3-579C33983B95}" destId="{D5FB2516-9577-4A1D-AC9F-300B0DD193B5}" srcOrd="0" destOrd="0" presId="urn:microsoft.com/office/officeart/2005/8/layout/pyramid1"/>
    <dgm:cxn modelId="{E8C38A3C-02AF-4454-B8D5-A7ECD2A8B919}" type="presParOf" srcId="{D5FB2516-9577-4A1D-AC9F-300B0DD193B5}" destId="{52395EA3-87D9-48D2-951C-28053213FDD1}" srcOrd="0" destOrd="0" presId="urn:microsoft.com/office/officeart/2005/8/layout/pyramid1"/>
    <dgm:cxn modelId="{04FE34A2-4102-425C-9C26-B4B61A16815A}" type="presParOf" srcId="{D5FB2516-9577-4A1D-AC9F-300B0DD193B5}" destId="{4E1C6827-A01E-4DB9-903A-B16E8A56FCEA}" srcOrd="1" destOrd="0" presId="urn:microsoft.com/office/officeart/2005/8/layout/pyramid1"/>
    <dgm:cxn modelId="{2668FFA6-9ED0-408E-AA52-D70109D08BA8}" type="presParOf" srcId="{528A180C-9C44-470A-82F3-579C33983B95}" destId="{4EFC3494-4A42-41A4-8FE5-F3BC534CBD9C}" srcOrd="1" destOrd="0" presId="urn:microsoft.com/office/officeart/2005/8/layout/pyramid1"/>
    <dgm:cxn modelId="{7DFF7A87-B948-4E5F-9A7A-7C14CBB5CB9B}" type="presParOf" srcId="{4EFC3494-4A42-41A4-8FE5-F3BC534CBD9C}" destId="{328AC489-0E90-4152-A75D-2261A885219A}" srcOrd="0" destOrd="0" presId="urn:microsoft.com/office/officeart/2005/8/layout/pyramid1"/>
    <dgm:cxn modelId="{444859E8-699F-480C-AC4D-143FBC003DC2}" type="presParOf" srcId="{4EFC3494-4A42-41A4-8FE5-F3BC534CBD9C}" destId="{1615E6C1-3506-4631-B976-550AA531FAB7}" srcOrd="1" destOrd="0" presId="urn:microsoft.com/office/officeart/2005/8/layout/pyramid1"/>
    <dgm:cxn modelId="{2EFE3CFD-1183-40FC-BBE6-E3974B00969E}" type="presParOf" srcId="{528A180C-9C44-470A-82F3-579C33983B95}" destId="{EE7FC4D8-4CFC-447E-AAFF-EFDA5E7E4539}" srcOrd="2" destOrd="0" presId="urn:microsoft.com/office/officeart/2005/8/layout/pyramid1"/>
    <dgm:cxn modelId="{D450DCD2-F458-4FB9-990B-887243CD1B7F}" type="presParOf" srcId="{EE7FC4D8-4CFC-447E-AAFF-EFDA5E7E4539}" destId="{730EF64F-88C9-4B08-85E3-7F1766E9D412}" srcOrd="0" destOrd="0" presId="urn:microsoft.com/office/officeart/2005/8/layout/pyramid1"/>
    <dgm:cxn modelId="{B95F6599-9763-46CD-8786-A00D83CC0388}" type="presParOf" srcId="{EE7FC4D8-4CFC-447E-AAFF-EFDA5E7E4539}" destId="{A28712F9-0831-49F7-92B4-0C2ADDBFFC10}" srcOrd="1" destOrd="0" presId="urn:microsoft.com/office/officeart/2005/8/layout/pyramid1"/>
    <dgm:cxn modelId="{740DE58C-C614-4425-9A3B-286EBBACBBC2}" type="presParOf" srcId="{528A180C-9C44-470A-82F3-579C33983B95}" destId="{5E0A72E7-BD23-4268-842D-C9CA5906F6BF}" srcOrd="3" destOrd="0" presId="urn:microsoft.com/office/officeart/2005/8/layout/pyramid1"/>
    <dgm:cxn modelId="{57570607-E034-4186-AFCC-DF0326AA6CD7}" type="presParOf" srcId="{5E0A72E7-BD23-4268-842D-C9CA5906F6BF}" destId="{E5D535B4-0756-4AC4-A0B2-05C09B3BEE15}" srcOrd="0" destOrd="0" presId="urn:microsoft.com/office/officeart/2005/8/layout/pyramid1"/>
    <dgm:cxn modelId="{80CFA39E-B561-4B0D-AC4C-69B80A48C9E3}" type="presParOf" srcId="{5E0A72E7-BD23-4268-842D-C9CA5906F6BF}" destId="{FEB4EDA0-A53B-4BAF-9DFD-EF1B3A59D157}" srcOrd="1" destOrd="0" presId="urn:microsoft.com/office/officeart/2005/8/layout/pyramid1"/>
    <dgm:cxn modelId="{35F33457-5516-47C4-AA70-642978E1D1C5}" type="presParOf" srcId="{528A180C-9C44-470A-82F3-579C33983B95}" destId="{75A74393-B093-43E2-AC02-9F2E1BDE8BAE}" srcOrd="4" destOrd="0" presId="urn:microsoft.com/office/officeart/2005/8/layout/pyramid1"/>
    <dgm:cxn modelId="{C80F4B52-55F2-4079-AFB7-930B56191F09}" type="presParOf" srcId="{75A74393-B093-43E2-AC02-9F2E1BDE8BAE}" destId="{B0780588-4BF0-4776-965F-DC0A30249B7A}" srcOrd="0" destOrd="0" presId="urn:microsoft.com/office/officeart/2005/8/layout/pyramid1"/>
    <dgm:cxn modelId="{328E8E74-AE93-4AC7-9013-71C530285313}" type="presParOf" srcId="{75A74393-B093-43E2-AC02-9F2E1BDE8BAE}" destId="{B5ADDABF-374E-457E-B6E5-2A980DC5BFC4}" srcOrd="1" destOrd="0" presId="urn:microsoft.com/office/officeart/2005/8/layout/pyramid1"/>
    <dgm:cxn modelId="{D72541E3-14C1-478D-9061-E939B886FBA6}" type="presParOf" srcId="{528A180C-9C44-470A-82F3-579C33983B95}" destId="{57D8CA99-AFCB-4EEF-A02A-A4C8CC5D61F6}" srcOrd="5" destOrd="0" presId="urn:microsoft.com/office/officeart/2005/8/layout/pyramid1"/>
    <dgm:cxn modelId="{ACB8E4DD-33BF-4846-846A-D3A8A326DF26}" type="presParOf" srcId="{57D8CA99-AFCB-4EEF-A02A-A4C8CC5D61F6}" destId="{633191BB-A3B6-4FBD-A045-E8D15420248D}" srcOrd="0" destOrd="0" presId="urn:microsoft.com/office/officeart/2005/8/layout/pyramid1"/>
    <dgm:cxn modelId="{F8752054-158B-438E-8BAA-AF410F3D48F1}" type="presParOf" srcId="{57D8CA99-AFCB-4EEF-A02A-A4C8CC5D61F6}" destId="{7FB92C1B-757B-4C88-B8AE-3DC6E8B7201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7684-87BB-4202-96BA-07CE65E9B8F0}">
      <dsp:nvSpPr>
        <dsp:cNvPr id="0" name=""/>
        <dsp:cNvSpPr/>
      </dsp:nvSpPr>
      <dsp:spPr>
        <a:xfrm rot="5400000">
          <a:off x="-131198" y="132255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Control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307187"/>
        <a:ext cx="612261" cy="262398"/>
      </dsp:txXfrm>
    </dsp:sp>
    <dsp:sp modelId="{51B39D13-4F18-45A6-943B-E041E879AC1A}">
      <dsp:nvSpPr>
        <dsp:cNvPr id="0" name=""/>
        <dsp:cNvSpPr/>
      </dsp:nvSpPr>
      <dsp:spPr>
        <a:xfrm rot="5400000">
          <a:off x="2727338" y="-2114019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Gives directions to the other components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bus controller, memory interface unit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28810"/>
        <a:ext cx="4770929" cy="513022"/>
      </dsp:txXfrm>
    </dsp:sp>
    <dsp:sp modelId="{A72AC5B8-8AF7-4F01-A42C-818B55F0D48C}">
      <dsp:nvSpPr>
        <dsp:cNvPr id="0" name=""/>
        <dsp:cNvSpPr/>
      </dsp:nvSpPr>
      <dsp:spPr>
        <a:xfrm rot="5400000">
          <a:off x="-131198" y="886596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Datapath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1061528"/>
        <a:ext cx="612261" cy="262398"/>
      </dsp:txXfrm>
    </dsp:sp>
    <dsp:sp modelId="{F98D4AC4-1459-4EC1-85EC-FA79FC2B4CD6}">
      <dsp:nvSpPr>
        <dsp:cNvPr id="0" name=""/>
        <dsp:cNvSpPr/>
      </dsp:nvSpPr>
      <dsp:spPr>
        <a:xfrm rot="5400000">
          <a:off x="2727338" y="-1359678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Performs arithmetic and logic operations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adders, multipliers, shifters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783151"/>
        <a:ext cx="4770929" cy="513022"/>
      </dsp:txXfrm>
    </dsp:sp>
    <dsp:sp modelId="{9D2E1776-8107-4C75-91CA-6260F9162E0F}">
      <dsp:nvSpPr>
        <dsp:cNvPr id="0" name=""/>
        <dsp:cNvSpPr/>
      </dsp:nvSpPr>
      <dsp:spPr>
        <a:xfrm rot="5400000">
          <a:off x="-131198" y="1640937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Memory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1815869"/>
        <a:ext cx="612261" cy="262398"/>
      </dsp:txXfrm>
    </dsp:sp>
    <dsp:sp modelId="{B46DC72A-D7B8-46BD-A266-CC191901B1B3}">
      <dsp:nvSpPr>
        <dsp:cNvPr id="0" name=""/>
        <dsp:cNvSpPr/>
      </dsp:nvSpPr>
      <dsp:spPr>
        <a:xfrm rot="5400000">
          <a:off x="2727338" y="-605338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Holds data and instructions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cache, main memory, disk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1537491"/>
        <a:ext cx="4770929" cy="513022"/>
      </dsp:txXfrm>
    </dsp:sp>
    <dsp:sp modelId="{384C7DEA-2819-4EA0-9DFC-6CD6B691D4B7}">
      <dsp:nvSpPr>
        <dsp:cNvPr id="0" name=""/>
        <dsp:cNvSpPr/>
      </dsp:nvSpPr>
      <dsp:spPr>
        <a:xfrm rot="5400000">
          <a:off x="-131198" y="2395278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Input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2570210"/>
        <a:ext cx="612261" cy="262398"/>
      </dsp:txXfrm>
    </dsp:sp>
    <dsp:sp modelId="{3F3E0119-C51E-48B5-8F7C-9ED9493533E3}">
      <dsp:nvSpPr>
        <dsp:cNvPr id="0" name=""/>
        <dsp:cNvSpPr/>
      </dsp:nvSpPr>
      <dsp:spPr>
        <a:xfrm rot="5400000">
          <a:off x="2727338" y="149002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Sends data to the computer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keyboard, mouse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2291832"/>
        <a:ext cx="4770929" cy="513022"/>
      </dsp:txXfrm>
    </dsp:sp>
    <dsp:sp modelId="{B6837D23-8AD0-4413-913B-23C93D2B910F}">
      <dsp:nvSpPr>
        <dsp:cNvPr id="0" name=""/>
        <dsp:cNvSpPr/>
      </dsp:nvSpPr>
      <dsp:spPr>
        <a:xfrm rot="5400000">
          <a:off x="-131198" y="3149619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Output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3324551"/>
        <a:ext cx="612261" cy="262398"/>
      </dsp:txXfrm>
    </dsp:sp>
    <dsp:sp modelId="{1E2ECA76-615C-46C4-B9F3-036F001CA558}">
      <dsp:nvSpPr>
        <dsp:cNvPr id="0" name=""/>
        <dsp:cNvSpPr/>
      </dsp:nvSpPr>
      <dsp:spPr>
        <a:xfrm rot="5400000">
          <a:off x="2727338" y="903343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Gets data from the computer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Baskerville Old Face" panose="02020602080505020303" pitchFamily="18" charset="0"/>
            </a:rPr>
            <a:t>e.g., screen, sound card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3046173"/>
        <a:ext cx="4770929" cy="513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95EA3-87D9-48D2-951C-28053213FDD1}">
      <dsp:nvSpPr>
        <dsp:cNvPr id="0" name=""/>
        <dsp:cNvSpPr/>
      </dsp:nvSpPr>
      <dsp:spPr>
        <a:xfrm>
          <a:off x="1960076" y="0"/>
          <a:ext cx="784030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CPU Registers</a:t>
          </a:r>
        </a:p>
      </dsp:txBody>
      <dsp:txXfrm>
        <a:off x="1960076" y="0"/>
        <a:ext cx="784030" cy="677333"/>
      </dsp:txXfrm>
    </dsp:sp>
    <dsp:sp modelId="{328AC489-0E90-4152-A75D-2261A885219A}">
      <dsp:nvSpPr>
        <dsp:cNvPr id="0" name=""/>
        <dsp:cNvSpPr/>
      </dsp:nvSpPr>
      <dsp:spPr>
        <a:xfrm>
          <a:off x="1568061" y="677333"/>
          <a:ext cx="1568061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Cache Memory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(SRAMS)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842472" y="677333"/>
        <a:ext cx="1019239" cy="677333"/>
      </dsp:txXfrm>
    </dsp:sp>
    <dsp:sp modelId="{730EF64F-88C9-4B08-85E3-7F1766E9D412}">
      <dsp:nvSpPr>
        <dsp:cNvPr id="0" name=""/>
        <dsp:cNvSpPr/>
      </dsp:nvSpPr>
      <dsp:spPr>
        <a:xfrm>
          <a:off x="1176045" y="1354666"/>
          <a:ext cx="2352092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Main Memory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(DRAMS)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587662" y="1354666"/>
        <a:ext cx="1528859" cy="677333"/>
      </dsp:txXfrm>
    </dsp:sp>
    <dsp:sp modelId="{E5D535B4-0756-4AC4-A0B2-05C09B3BEE15}">
      <dsp:nvSpPr>
        <dsp:cNvPr id="0" name=""/>
        <dsp:cNvSpPr/>
      </dsp:nvSpPr>
      <dsp:spPr>
        <a:xfrm>
          <a:off x="784030" y="2032000"/>
          <a:ext cx="3136122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Magnetic Disks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332852" y="2032000"/>
        <a:ext cx="2038479" cy="677333"/>
      </dsp:txXfrm>
    </dsp:sp>
    <dsp:sp modelId="{B0780588-4BF0-4776-965F-DC0A30249B7A}">
      <dsp:nvSpPr>
        <dsp:cNvPr id="0" name=""/>
        <dsp:cNvSpPr/>
      </dsp:nvSpPr>
      <dsp:spPr>
        <a:xfrm>
          <a:off x="392015" y="2709333"/>
          <a:ext cx="3920153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Optical Disks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1078042" y="2709333"/>
        <a:ext cx="2548099" cy="677333"/>
      </dsp:txXfrm>
    </dsp:sp>
    <dsp:sp modelId="{633191BB-A3B6-4FBD-A045-E8D15420248D}">
      <dsp:nvSpPr>
        <dsp:cNvPr id="0" name=""/>
        <dsp:cNvSpPr/>
      </dsp:nvSpPr>
      <dsp:spPr>
        <a:xfrm>
          <a:off x="0" y="3377143"/>
          <a:ext cx="4704184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askerville Old Face" panose="02020602080505020303" pitchFamily="18" charset="0"/>
            </a:rPr>
            <a:t>Magnetic Tapes</a:t>
          </a:r>
          <a:endParaRPr lang="en-US" sz="1400" kern="1200" dirty="0">
            <a:latin typeface="Baskerville Old Face" panose="02020602080505020303" pitchFamily="18" charset="0"/>
          </a:endParaRPr>
        </a:p>
      </dsp:txBody>
      <dsp:txXfrm>
        <a:off x="823232" y="3377143"/>
        <a:ext cx="3057719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434756" cy="734563"/>
          </a:xfrm>
          <a:prstGeom prst="rect">
            <a:avLst/>
          </a:prstGeom>
        </p:spPr>
        <p:txBody>
          <a:bodyPr vert="horz" lIns="115774" tIns="57888" rIns="115774" bIns="57888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049" y="3"/>
            <a:ext cx="4434756" cy="734563"/>
          </a:xfrm>
          <a:prstGeom prst="rect">
            <a:avLst/>
          </a:prstGeom>
        </p:spPr>
        <p:txBody>
          <a:bodyPr vert="horz" lIns="115774" tIns="57888" rIns="115774" bIns="57888" rtlCol="0"/>
          <a:lstStyle>
            <a:lvl1pPr algn="r">
              <a:defRPr sz="1500"/>
            </a:lvl1pPr>
          </a:lstStyle>
          <a:p>
            <a:fld id="{77175B4E-DA38-485E-B2A5-C196BAE056A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927589"/>
            <a:ext cx="4434756" cy="734561"/>
          </a:xfrm>
          <a:prstGeom prst="rect">
            <a:avLst/>
          </a:prstGeom>
        </p:spPr>
        <p:txBody>
          <a:bodyPr vert="horz" lIns="115774" tIns="57888" rIns="115774" bIns="57888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049" y="13927589"/>
            <a:ext cx="4434756" cy="734561"/>
          </a:xfrm>
          <a:prstGeom prst="rect">
            <a:avLst/>
          </a:prstGeom>
        </p:spPr>
        <p:txBody>
          <a:bodyPr vert="horz" lIns="115774" tIns="57888" rIns="115774" bIns="57888" rtlCol="0" anchor="b"/>
          <a:lstStyle>
            <a:lvl1pPr algn="r">
              <a:defRPr sz="1500"/>
            </a:lvl1pPr>
          </a:lstStyle>
          <a:p>
            <a:fld id="{10252EAA-DBF9-40BE-9488-F65EBD1E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311" cy="733108"/>
          </a:xfrm>
          <a:prstGeom prst="rect">
            <a:avLst/>
          </a:prstGeom>
        </p:spPr>
        <p:txBody>
          <a:bodyPr vert="horz" lIns="122384" tIns="61193" rIns="122384" bIns="61193" rtlCol="0"/>
          <a:lstStyle>
            <a:lvl1pPr algn="l" eaLnBrk="1" hangingPunct="1">
              <a:defRPr sz="16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733108"/>
          </a:xfrm>
          <a:prstGeom prst="rect">
            <a:avLst/>
          </a:prstGeom>
        </p:spPr>
        <p:txBody>
          <a:bodyPr vert="horz" lIns="122384" tIns="61193" rIns="122384" bIns="61193" rtlCol="0"/>
          <a:lstStyle>
            <a:lvl1pPr algn="r" eaLnBrk="1" hangingPunct="1">
              <a:defRPr sz="16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101725"/>
            <a:ext cx="9772650" cy="5497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2384" tIns="61193" rIns="122384" bIns="6119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6964521"/>
            <a:ext cx="8186420" cy="6597968"/>
          </a:xfrm>
          <a:prstGeom prst="rect">
            <a:avLst/>
          </a:prstGeom>
        </p:spPr>
        <p:txBody>
          <a:bodyPr vert="horz" lIns="122384" tIns="61193" rIns="122384" bIns="6119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498"/>
            <a:ext cx="4434311" cy="733108"/>
          </a:xfrm>
          <a:prstGeom prst="rect">
            <a:avLst/>
          </a:prstGeom>
        </p:spPr>
        <p:txBody>
          <a:bodyPr vert="horz" lIns="122384" tIns="61193" rIns="122384" bIns="61193" rtlCol="0" anchor="b"/>
          <a:lstStyle>
            <a:lvl1pPr algn="l" eaLnBrk="1" hangingPunct="1">
              <a:defRPr sz="16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13926498"/>
            <a:ext cx="4434311" cy="733108"/>
          </a:xfrm>
          <a:prstGeom prst="rect">
            <a:avLst/>
          </a:prstGeom>
        </p:spPr>
        <p:txBody>
          <a:bodyPr vert="horz" wrap="square" lIns="122384" tIns="61193" rIns="122384" bIns="611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 smtClean="0"/>
              <a:t>Haga clic para modificar el estilo de texto del patrón</a:t>
            </a:r>
          </a:p>
          <a:p>
            <a:pPr lvl="1"/>
            <a:r>
              <a:rPr lang="es-ES" altLang="en-US" dirty="0" smtClean="0"/>
              <a:t>Segundo nivel</a:t>
            </a:r>
          </a:p>
          <a:p>
            <a:pPr lvl="2"/>
            <a:r>
              <a:rPr lang="es-ES" altLang="en-US" dirty="0" smtClean="0"/>
              <a:t>Tercer nivel</a:t>
            </a:r>
          </a:p>
          <a:p>
            <a:pPr lvl="3"/>
            <a:r>
              <a:rPr lang="es-ES" altLang="en-US" dirty="0" smtClean="0"/>
              <a:t>Cuarto nivel</a:t>
            </a:r>
          </a:p>
          <a:p>
            <a:pPr lvl="4"/>
            <a:r>
              <a:rPr lang="es-ES" altLang="en-U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CSE 305</a:t>
            </a:r>
            <a:br>
              <a:rPr lang="en-US" altLang="en-US" dirty="0" smtClean="0"/>
            </a:b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B050"/>
                </a:solidFill>
              </a:rPr>
              <a:t>Introduction</a:t>
            </a:r>
            <a:br>
              <a:rPr lang="en-US" altLang="en-US" dirty="0" smtClean="0">
                <a:solidFill>
                  <a:srgbClr val="00B050"/>
                </a:solidFill>
              </a:rPr>
            </a:b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Prepared by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Madhusudan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Basak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Assistant Professor</a:t>
            </a:r>
          </a:p>
          <a:p>
            <a:pPr eaLnBrk="1" hangingPunct="1">
              <a:defRPr/>
            </a:pPr>
            <a:r>
              <a:rPr lang="en-US" dirty="0" smtClean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organization is the view of the computer that is </a:t>
            </a:r>
            <a:r>
              <a:rPr lang="en-US" dirty="0" smtClean="0"/>
              <a:t>seen by </a:t>
            </a:r>
            <a:r>
              <a:rPr lang="en-US" dirty="0"/>
              <a:t>the logic designer. This includes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Capabilities &amp; performance characteristics of </a:t>
            </a:r>
            <a:r>
              <a:rPr lang="en-US" dirty="0" smtClean="0"/>
              <a:t>functional units </a:t>
            </a:r>
            <a:r>
              <a:rPr lang="en-US" dirty="0"/>
              <a:t>(e.g., registers, ALU, shifters, etc</a:t>
            </a:r>
            <a:r>
              <a:rPr lang="en-US" dirty="0" smtClean="0"/>
              <a:t>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Ways in which these components are interconnected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How information flows between </a:t>
            </a:r>
            <a:r>
              <a:rPr lang="en-US" dirty="0" smtClean="0"/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 and means by which such information flow </a:t>
            </a:r>
            <a:r>
              <a:rPr lang="en-US" dirty="0" smtClean="0"/>
              <a:t>is controlled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Coordination of </a:t>
            </a:r>
            <a:r>
              <a:rPr lang="en-US" dirty="0" smtClean="0"/>
              <a:t>functional units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761206"/>
            <a:ext cx="4933950" cy="3771900"/>
          </a:xfrm>
        </p:spPr>
      </p:pic>
    </p:spTree>
    <p:extLst>
      <p:ext uri="{BB962C8B-B14F-4D97-AF65-F5344CB8AC3E}">
        <p14:creationId xmlns:p14="http://schemas.microsoft.com/office/powerpoint/2010/main" val="3416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Computer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92627"/>
              </p:ext>
            </p:extLst>
          </p:nvPr>
        </p:nvGraphicFramePr>
        <p:xfrm>
          <a:off x="457200" y="700088"/>
          <a:ext cx="5410944" cy="389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1275606"/>
            <a:ext cx="282576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 a computer --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specify commands to</a:t>
            </a:r>
          </a:p>
          <a:p>
            <a:pPr lvl="1"/>
            <a:r>
              <a:rPr lang="en-US" dirty="0" smtClean="0"/>
              <a:t>Transfer information </a:t>
            </a:r>
            <a:r>
              <a:rPr lang="en-US" dirty="0" smtClean="0">
                <a:solidFill>
                  <a:srgbClr val="00B050"/>
                </a:solidFill>
              </a:rPr>
              <a:t>within a computer</a:t>
            </a:r>
          </a:p>
          <a:p>
            <a:pPr lvl="2"/>
            <a:r>
              <a:rPr lang="en-US" dirty="0" smtClean="0"/>
              <a:t>e.g., from memory to ALU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Transfer of information </a:t>
            </a:r>
            <a:r>
              <a:rPr lang="en-US" dirty="0" smtClean="0">
                <a:solidFill>
                  <a:srgbClr val="00B050"/>
                </a:solidFill>
              </a:rPr>
              <a:t>between the computer and I/O devices</a:t>
            </a:r>
          </a:p>
          <a:p>
            <a:pPr lvl="2"/>
            <a:r>
              <a:rPr lang="en-US" dirty="0" smtClean="0"/>
              <a:t>e.g., from keyboard to computer, or computer to printer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>
                <a:solidFill>
                  <a:srgbClr val="00B050"/>
                </a:solidFill>
              </a:rPr>
              <a:t>arithmetic and logical operations</a:t>
            </a:r>
          </a:p>
          <a:p>
            <a:pPr lvl="2"/>
            <a:r>
              <a:rPr lang="en-US" dirty="0" smtClean="0"/>
              <a:t>e. g., add two numbers, perform a logical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computer --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instructions to perform a task is called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program</a:t>
            </a:r>
            <a:r>
              <a:rPr lang="en-US" dirty="0"/>
              <a:t>, which is stored in the memory.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Processor fetches instructions from the memory and </a:t>
            </a:r>
            <a:r>
              <a:rPr lang="en-US" dirty="0" smtClean="0"/>
              <a:t>performs the operations </a:t>
            </a:r>
            <a:r>
              <a:rPr lang="en-US" dirty="0"/>
              <a:t>stated in those </a:t>
            </a:r>
            <a:r>
              <a:rPr lang="en-US" smtClean="0"/>
              <a:t>instructions.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What do the instructions operate upon</a:t>
            </a:r>
            <a:r>
              <a:rPr lang="en-US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47156"/>
            <a:ext cx="1656184" cy="1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in a computer -- </a:t>
            </a:r>
            <a:r>
              <a:rPr lang="it-IT" dirty="0">
                <a:solidFill>
                  <a:srgbClr val="FF9900"/>
                </a:solidFill>
              </a:rPr>
              <a:t>Data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are the “operands” upon which instructions </a:t>
            </a:r>
            <a:r>
              <a:rPr lang="en-US" dirty="0" smtClean="0"/>
              <a:t>operate.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could </a:t>
            </a:r>
            <a:r>
              <a:rPr lang="en-US" dirty="0" smtClean="0"/>
              <a:t>be: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Numbers,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Encoded characters.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  <a:r>
              <a:rPr lang="en-US" dirty="0"/>
              <a:t>, in a broad sense means any digital </a:t>
            </a:r>
            <a:r>
              <a:rPr lang="en-US" dirty="0" smtClean="0"/>
              <a:t>information.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Computers </a:t>
            </a:r>
            <a:r>
              <a:rPr lang="en-US" dirty="0"/>
              <a:t>use data that is encoded as a string of binary </a:t>
            </a:r>
            <a:r>
              <a:rPr lang="en-US" dirty="0" smtClean="0"/>
              <a:t>digits called </a:t>
            </a:r>
            <a:r>
              <a:rPr lang="en-US" dirty="0"/>
              <a:t>bits.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Desktop / Notebook </a:t>
            </a:r>
            <a:r>
              <a:rPr lang="en-US" dirty="0" smtClean="0">
                <a:solidFill>
                  <a:srgbClr val="00B050"/>
                </a:solidFill>
              </a:rPr>
              <a:t>Computers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Low-end </a:t>
            </a:r>
            <a:r>
              <a:rPr lang="en-US" dirty="0"/>
              <a:t>systems, high performance </a:t>
            </a:r>
            <a:r>
              <a:rPr lang="en-US" dirty="0" smtClean="0"/>
              <a:t>workstations.</a:t>
            </a:r>
            <a:endParaRPr lang="en-US" dirty="0"/>
          </a:p>
          <a:p>
            <a:pPr lvl="1"/>
            <a:r>
              <a:rPr lang="en-US" dirty="0" smtClean="0"/>
              <a:t>Subject </a:t>
            </a:r>
            <a:r>
              <a:rPr lang="en-US" dirty="0"/>
              <a:t>to cost/performance </a:t>
            </a:r>
            <a:r>
              <a:rPr lang="en-US" dirty="0" smtClean="0"/>
              <a:t>tradeoff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Server Computers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Network based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capacity, performance, </a:t>
            </a:r>
            <a:r>
              <a:rPr lang="en-US" dirty="0" smtClean="0"/>
              <a:t>reliability</a:t>
            </a:r>
            <a:endParaRPr lang="en-US" dirty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from small servers to building </a:t>
            </a:r>
            <a:r>
              <a:rPr lang="en-US" dirty="0" smtClean="0"/>
              <a:t>sized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Embedded Computers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Hidden </a:t>
            </a:r>
            <a:r>
              <a:rPr lang="en-US" dirty="0"/>
              <a:t>as components of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dirty="0" smtClean="0"/>
              <a:t>Minimize </a:t>
            </a:r>
            <a:r>
              <a:rPr lang="en-US" dirty="0"/>
              <a:t>memory and power. Often not </a:t>
            </a:r>
            <a:r>
              <a:rPr lang="en-US" dirty="0" smtClean="0"/>
              <a:t>programmable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Eight Great Ideas in </a:t>
            </a:r>
            <a:r>
              <a:rPr lang="en-US" b="1" dirty="0" smtClean="0"/>
              <a:t>Computer Architecture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for Moore’s </a:t>
            </a:r>
            <a:r>
              <a:rPr lang="en-US" b="1" dirty="0" smtClean="0"/>
              <a:t>Law</a:t>
            </a:r>
          </a:p>
          <a:p>
            <a:r>
              <a:rPr lang="en-US" b="1" dirty="0"/>
              <a:t>Use Abstraction to Simplify Design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Make the Common Case </a:t>
            </a:r>
            <a:r>
              <a:rPr lang="en-US" b="1" dirty="0" smtClean="0"/>
              <a:t>Fast</a:t>
            </a:r>
            <a:endParaRPr lang="en-US" dirty="0" smtClean="0"/>
          </a:p>
          <a:p>
            <a:r>
              <a:rPr lang="en-US" b="1" dirty="0"/>
              <a:t>Performance via </a:t>
            </a:r>
            <a:r>
              <a:rPr lang="en-US" b="1" dirty="0" smtClean="0"/>
              <a:t>Parallelism</a:t>
            </a:r>
            <a:endParaRPr lang="en-US" dirty="0" smtClean="0"/>
          </a:p>
          <a:p>
            <a:r>
              <a:rPr lang="en-US" b="1" dirty="0"/>
              <a:t>Performance via Pipelining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Performance via Prediction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Hierarchy of Memories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Dependability via Redundancy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for Moore’s </a:t>
            </a:r>
            <a:r>
              <a:rPr lang="en-US" b="1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</a:t>
            </a:r>
            <a:r>
              <a:rPr lang="en-US" dirty="0"/>
              <a:t>by Gordon Moore </a:t>
            </a:r>
            <a:r>
              <a:rPr lang="en-US" dirty="0" smtClean="0"/>
              <a:t>(co-founder </a:t>
            </a:r>
            <a:r>
              <a:rPr lang="en-US" dirty="0"/>
              <a:t>of </a:t>
            </a:r>
            <a:r>
              <a:rPr lang="en-US" dirty="0" smtClean="0"/>
              <a:t>Intel) in 1965</a:t>
            </a:r>
          </a:p>
          <a:p>
            <a:r>
              <a:rPr lang="en-US" dirty="0"/>
              <a:t>Moore's law is the observation that </a:t>
            </a:r>
            <a:r>
              <a:rPr lang="en-US" b="1" dirty="0"/>
              <a:t>the number of transistors in a dense integrated circuit (IC) doubles about every two years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12" y="41361"/>
            <a:ext cx="864096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09894"/>
            <a:ext cx="3528392" cy="26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Abstraction to Simplify Design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system maintains a hierarchical structure</a:t>
            </a:r>
          </a:p>
          <a:p>
            <a:r>
              <a:rPr lang="en-US" dirty="0"/>
              <a:t>L</a:t>
            </a:r>
            <a:r>
              <a:rPr lang="en-US" dirty="0" smtClean="0"/>
              <a:t>ower-level </a:t>
            </a:r>
            <a:r>
              <a:rPr lang="en-US" dirty="0">
                <a:solidFill>
                  <a:srgbClr val="00B050"/>
                </a:solidFill>
              </a:rPr>
              <a:t>details</a:t>
            </a:r>
            <a:r>
              <a:rPr lang="en-US" dirty="0"/>
              <a:t> are hidden to </a:t>
            </a:r>
            <a:r>
              <a:rPr lang="en-US" dirty="0" smtClean="0"/>
              <a:t>the higher levels</a:t>
            </a:r>
          </a:p>
          <a:p>
            <a:r>
              <a:rPr lang="en-US" dirty="0" smtClean="0"/>
              <a:t>Higher level only gets the abstract view</a:t>
            </a:r>
          </a:p>
          <a:p>
            <a:r>
              <a:rPr lang="en-US" dirty="0" smtClean="0"/>
              <a:t>Both Hardware and Software consist of hierarchical layers using abstraction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8977"/>
            <a:ext cx="704280" cy="9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 credit course</a:t>
            </a:r>
          </a:p>
          <a:p>
            <a:pPr eaLnBrk="1" hangingPunct="1"/>
            <a:r>
              <a:rPr lang="en-US" altLang="en-US" dirty="0" smtClean="0"/>
              <a:t>3 classes/week </a:t>
            </a:r>
          </a:p>
          <a:p>
            <a:pPr lvl="1" eaLnBrk="1" hangingPunct="1"/>
            <a:r>
              <a:rPr lang="en-US" altLang="en-US" dirty="0" smtClean="0"/>
              <a:t>Saturday, </a:t>
            </a:r>
          </a:p>
          <a:p>
            <a:pPr lvl="1" eaLnBrk="1" hangingPunct="1"/>
            <a:r>
              <a:rPr lang="en-US" altLang="en-US" dirty="0" smtClean="0"/>
              <a:t>Sunday and </a:t>
            </a:r>
          </a:p>
          <a:p>
            <a:pPr lvl="1" eaLnBrk="1" hangingPunct="1"/>
            <a:r>
              <a:rPr lang="en-US" altLang="en-US" dirty="0" smtClean="0"/>
              <a:t>Tuesday </a:t>
            </a:r>
          </a:p>
          <a:p>
            <a:pPr lvl="2" eaLnBrk="1" hangingPunct="1"/>
            <a:r>
              <a:rPr lang="en-US" altLang="en-US" dirty="0" smtClean="0"/>
              <a:t>Can be change based on previous declaration</a:t>
            </a:r>
          </a:p>
          <a:p>
            <a:pPr eaLnBrk="1" hangingPunct="1"/>
            <a:r>
              <a:rPr lang="en-US" altLang="en-US" dirty="0" smtClean="0"/>
              <a:t>4 Class Tests will be taken and BEST 3 will be counted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the Common Case </a:t>
            </a:r>
            <a:r>
              <a:rPr lang="en-US" b="1" dirty="0" smtClean="0"/>
              <a:t>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efficiency in common case, more impact in overall design.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0009"/>
            <a:ext cx="1121024" cy="8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</a:t>
            </a:r>
            <a:r>
              <a:rPr lang="en-US" b="1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multi processor system exploits parallelism.</a:t>
            </a:r>
          </a:p>
          <a:p>
            <a:r>
              <a:rPr lang="en-US" dirty="0" smtClean="0"/>
              <a:t>Often needs special care for coordination.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 = a + b</a:t>
            </a:r>
          </a:p>
          <a:p>
            <a:r>
              <a:rPr lang="en-US" dirty="0"/>
              <a:t>y</a:t>
            </a:r>
            <a:r>
              <a:rPr lang="en-US" dirty="0" smtClean="0"/>
              <a:t> = c*d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x = a + b</a:t>
            </a:r>
          </a:p>
          <a:p>
            <a:r>
              <a:rPr lang="en-US" dirty="0"/>
              <a:t>y = </a:t>
            </a:r>
            <a:r>
              <a:rPr lang="en-US" dirty="0" smtClean="0"/>
              <a:t>x*d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89" y="56902"/>
            <a:ext cx="7715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Pipelining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A special case of parallelism</a:t>
            </a:r>
          </a:p>
          <a:p>
            <a:pPr lvl="1"/>
            <a:r>
              <a:rPr lang="en-US" dirty="0" smtClean="0"/>
              <a:t>Performing multiple non-dependent operations at the same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0801"/>
            <a:ext cx="721499" cy="792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08969"/>
            <a:ext cx="2771302" cy="6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54" y="2788268"/>
            <a:ext cx="2771302" cy="679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76627"/>
            <a:ext cx="2771302" cy="679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590" y="209986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askerville Old Face" panose="02020602080505020303" pitchFamily="18" charset="0"/>
              </a:rPr>
              <a:t>A</a:t>
            </a:r>
            <a:endParaRPr lang="en-US" sz="4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79996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350785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53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Prediction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operation just based on prediction/assumption</a:t>
            </a:r>
          </a:p>
          <a:p>
            <a:r>
              <a:rPr lang="en-US" dirty="0" smtClean="0"/>
              <a:t>Applicable when the impact is </a:t>
            </a:r>
            <a:r>
              <a:rPr lang="en-US" dirty="0" smtClean="0">
                <a:solidFill>
                  <a:srgbClr val="00B050"/>
                </a:solidFill>
              </a:rPr>
              <a:t>not costly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87" y="44827"/>
            <a:ext cx="709613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Hierarchy of Memories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faster and cheaper memory</a:t>
            </a:r>
          </a:p>
          <a:p>
            <a:r>
              <a:rPr lang="en-US" dirty="0"/>
              <a:t>F</a:t>
            </a:r>
            <a:r>
              <a:rPr lang="en-US" dirty="0" smtClean="0"/>
              <a:t>aster memory is costlier</a:t>
            </a:r>
          </a:p>
          <a:p>
            <a:r>
              <a:rPr lang="en-US" dirty="0" smtClean="0"/>
              <a:t>Cheaper memory is slower</a:t>
            </a:r>
          </a:p>
          <a:p>
            <a:r>
              <a:rPr lang="en-US" dirty="0" smtClean="0"/>
              <a:t>Trade-off is memory hierarchy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53773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49216"/>
            <a:ext cx="3682380" cy="1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Dependability via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Redundancy means keeping multiple copies</a:t>
            </a:r>
          </a:p>
          <a:p>
            <a:r>
              <a:rPr lang="en-US" dirty="0" smtClean="0"/>
              <a:t>One fails, another exists =&gt; Dependable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6297"/>
            <a:ext cx="944116" cy="6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435280" cy="566738"/>
          </a:xfrm>
        </p:spPr>
        <p:txBody>
          <a:bodyPr/>
          <a:lstStyle/>
          <a:p>
            <a:r>
              <a:rPr lang="en-US" dirty="0" smtClean="0"/>
              <a:t>Hierarchical Structure of 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view including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7614"/>
            <a:ext cx="3214223" cy="2836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15636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e.g., MS Word, </a:t>
            </a:r>
            <a:r>
              <a:rPr lang="en-US" dirty="0" err="1" smtClean="0">
                <a:latin typeface="Baskerville Old Face" panose="02020602080505020303" pitchFamily="18" charset="0"/>
              </a:rPr>
              <a:t>Powerpoint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20155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e.g., Compiler, Operating System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258130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e.g., CPU, HDD, RAM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87824" y="2161768"/>
            <a:ext cx="1800200" cy="12195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67546" y="2746688"/>
            <a:ext cx="2020477" cy="113094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59832" y="1734369"/>
            <a:ext cx="1800200" cy="12195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structure for a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rogram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83" y="693432"/>
            <a:ext cx="2963589" cy="4379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9557" y="1029332"/>
            <a:ext cx="1908212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A </a:t>
            </a:r>
            <a:r>
              <a:rPr lang="en-US" dirty="0">
                <a:latin typeface="Baskerville Old Face" panose="02020602080505020303" pitchFamily="18" charset="0"/>
              </a:rPr>
              <a:t>+ </a:t>
            </a:r>
            <a:r>
              <a:rPr lang="en-US" dirty="0" smtClean="0">
                <a:latin typeface="Baskerville Old Face" panose="02020602080505020303" pitchFamily="18" charset="0"/>
              </a:rPr>
              <a:t>B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46403" y="2599849"/>
            <a:ext cx="1908212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Add </a:t>
            </a:r>
            <a:r>
              <a:rPr lang="en-US" dirty="0" smtClean="0">
                <a:latin typeface="Baskerville Old Face" panose="02020602080505020303" pitchFamily="18" charset="0"/>
              </a:rPr>
              <a:t>A, B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9430" y="4273307"/>
            <a:ext cx="2244570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1000110010100000 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Abstraction: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718422"/>
              </p:ext>
            </p:extLst>
          </p:nvPr>
        </p:nvGraphicFramePr>
        <p:xfrm>
          <a:off x="1524000" y="539750"/>
          <a:ext cx="47041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Brace 5"/>
          <p:cNvSpPr/>
          <p:nvPr/>
        </p:nvSpPr>
        <p:spPr>
          <a:xfrm>
            <a:off x="5148064" y="700088"/>
            <a:ext cx="360040" cy="18716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419622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Volatile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048164" y="2664843"/>
            <a:ext cx="360040" cy="19436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7386" y="3452012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Non-Volatile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1275606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985268" y="196234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Increased speed and cost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overall abstraction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4083918"/>
            <a:ext cx="408243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785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Processor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9558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Main Memory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0450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I/O Devices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199" y="4083918"/>
            <a:ext cx="157474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askerville Old Face" panose="02020602080505020303" pitchFamily="18" charset="0"/>
              </a:rPr>
              <a:t>Hardware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987574"/>
            <a:ext cx="1574745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askerville Old Face" panose="02020602080505020303" pitchFamily="18" charset="0"/>
              </a:rPr>
              <a:t>Compiler, Assembler, Linker, Loader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199" y="2106822"/>
            <a:ext cx="1574745" cy="1761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askerville Old Face" panose="02020602080505020303" pitchFamily="18" charset="0"/>
              </a:rPr>
              <a:t>Operating System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61753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Application Software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5544" y="1635646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Executable Program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5544" y="2355726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Process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49326" y="3579862"/>
            <a:ext cx="1360891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File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3881" y="3034804"/>
            <a:ext cx="2706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Virtual Memory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7784" y="3034804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Instruction Set Architecture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13468" y="1628549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Executable Program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4968" y="1633017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askerville Old Face" panose="02020602080505020303" pitchFamily="18" charset="0"/>
              </a:rPr>
              <a:t>Executable Program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44008" y="114209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2031945" y="1383618"/>
            <a:ext cx="2540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44008" y="2119201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4514979" y="817543"/>
            <a:ext cx="319038" cy="41154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803" y="634513"/>
            <a:ext cx="1574745" cy="281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Baskerville Old Face" panose="02020602080505020303" pitchFamily="18" charset="0"/>
              </a:rPr>
              <a:t>Application S/</a:t>
            </a:r>
            <a:r>
              <a:rPr lang="en-US" sz="1600" dirty="0">
                <a:latin typeface="Baskerville Old Face" panose="02020602080505020303" pitchFamily="18" charset="0"/>
              </a:rPr>
              <a:t>W</a:t>
            </a:r>
            <a:endParaRPr lang="en-US" sz="16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 credit course – Total 300 Marks</a:t>
            </a:r>
          </a:p>
          <a:p>
            <a:pPr eaLnBrk="1" hangingPunct="1"/>
            <a:r>
              <a:rPr lang="en-US" altLang="en-US" dirty="0" smtClean="0"/>
              <a:t>Attendance – 10%</a:t>
            </a:r>
          </a:p>
          <a:p>
            <a:pPr eaLnBrk="1" hangingPunct="1"/>
            <a:r>
              <a:rPr lang="en-US" altLang="en-US" dirty="0" smtClean="0"/>
              <a:t>Class Test – 20%</a:t>
            </a:r>
          </a:p>
          <a:p>
            <a:pPr eaLnBrk="1" hangingPunct="1"/>
            <a:r>
              <a:rPr lang="en-US" altLang="en-US" dirty="0" smtClean="0"/>
              <a:t>Term Final Exam – 70%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metric of the performance of a computing system?</a:t>
            </a:r>
          </a:p>
          <a:p>
            <a:r>
              <a:rPr lang="en-US" dirty="0" smtClean="0"/>
              <a:t>Depends on the purpose</a:t>
            </a:r>
          </a:p>
          <a:p>
            <a:r>
              <a:rPr lang="en-US" dirty="0" smtClean="0"/>
              <a:t>Two commonly used metrics are: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Execution or Response Time</a:t>
            </a:r>
          </a:p>
          <a:p>
            <a:pPr lvl="2"/>
            <a:r>
              <a:rPr lang="en-US" altLang="en-US" dirty="0"/>
              <a:t>How long it takes to do a </a:t>
            </a:r>
            <a:r>
              <a:rPr lang="en-US" altLang="en-US" dirty="0" smtClean="0"/>
              <a:t>task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Throughput</a:t>
            </a:r>
          </a:p>
          <a:p>
            <a:pPr lvl="2"/>
            <a:r>
              <a:rPr lang="en-US" altLang="en-US" dirty="0" smtClean="0"/>
              <a:t>Total </a:t>
            </a:r>
            <a:r>
              <a:rPr lang="en-US" altLang="en-US" dirty="0"/>
              <a:t>work done per unit time</a:t>
            </a:r>
          </a:p>
          <a:p>
            <a:pPr lvl="3"/>
            <a:r>
              <a:rPr lang="en-US" altLang="en-US" sz="1600" dirty="0"/>
              <a:t>e.g., tasks/transactions/… per </a:t>
            </a:r>
            <a:r>
              <a:rPr lang="en-US" altLang="en-US" sz="1600" dirty="0" smtClean="0"/>
              <a:t>hour</a:t>
            </a:r>
          </a:p>
          <a:p>
            <a:pPr lvl="3"/>
            <a:endParaRPr lang="en-US" altLang="en-US" sz="1600" dirty="0"/>
          </a:p>
          <a:p>
            <a:r>
              <a:rPr lang="en-US" altLang="en-US" sz="2200" dirty="0" smtClean="0"/>
              <a:t>Are these two same?</a:t>
            </a:r>
            <a:endParaRPr lang="en-US" altLang="en-US" sz="22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/>
              <a:t>Do the following changes to a computer system increase </a:t>
            </a:r>
            <a:r>
              <a:rPr lang="en-US" dirty="0" smtClean="0">
                <a:solidFill>
                  <a:srgbClr val="00B050"/>
                </a:solidFill>
              </a:rPr>
              <a:t>throughput</a:t>
            </a:r>
            <a:r>
              <a:rPr lang="en-US" dirty="0" smtClean="0"/>
              <a:t>, decrease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response </a:t>
            </a:r>
            <a:r>
              <a:rPr lang="en-US" dirty="0">
                <a:solidFill>
                  <a:srgbClr val="00B050"/>
                </a:solidFill>
              </a:rPr>
              <a:t>time</a:t>
            </a:r>
            <a:r>
              <a:rPr lang="en-US" dirty="0"/>
              <a:t>, or both? </a:t>
            </a:r>
          </a:p>
          <a:p>
            <a:pPr lvl="1"/>
            <a:r>
              <a:rPr lang="en-US" dirty="0" smtClean="0"/>
              <a:t>Replacing </a:t>
            </a:r>
            <a:r>
              <a:rPr lang="en-US" dirty="0"/>
              <a:t>the processor in a computer with a faster </a:t>
            </a:r>
            <a:r>
              <a:rPr lang="en-US" dirty="0" smtClean="0"/>
              <a:t>version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Response time </a:t>
            </a:r>
            <a:r>
              <a:rPr lang="en-US" dirty="0" smtClean="0"/>
              <a:t>decreases or improves</a:t>
            </a:r>
          </a:p>
          <a:p>
            <a:pPr lvl="2"/>
            <a:r>
              <a:rPr lang="en-US" dirty="0" smtClean="0"/>
              <a:t>Decreasing </a:t>
            </a:r>
            <a:r>
              <a:rPr lang="en-US" dirty="0" smtClean="0">
                <a:solidFill>
                  <a:srgbClr val="00B050"/>
                </a:solidFill>
              </a:rPr>
              <a:t>response time</a:t>
            </a:r>
            <a:r>
              <a:rPr lang="en-US" dirty="0" smtClean="0"/>
              <a:t> generally increases </a:t>
            </a:r>
            <a:r>
              <a:rPr lang="en-US" dirty="0" smtClean="0">
                <a:solidFill>
                  <a:srgbClr val="00B050"/>
                </a:solidFill>
              </a:rPr>
              <a:t>throughput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Adding </a:t>
            </a:r>
            <a:r>
              <a:rPr lang="en-US" dirty="0"/>
              <a:t>additional processors to a system that uses multiple </a:t>
            </a:r>
            <a:r>
              <a:rPr lang="en-US" dirty="0" smtClean="0"/>
              <a:t>processors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separate tasks—for example, searching the web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Throughput</a:t>
            </a:r>
            <a:r>
              <a:rPr lang="en-US" dirty="0" smtClean="0"/>
              <a:t> increases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Response time </a:t>
            </a:r>
            <a:r>
              <a:rPr lang="en-US" dirty="0" smtClean="0"/>
              <a:t>depends on scenario</a:t>
            </a:r>
          </a:p>
          <a:p>
            <a:pPr lvl="3"/>
            <a:r>
              <a:rPr lang="en-US" dirty="0" smtClean="0"/>
              <a:t>Generally no impact on </a:t>
            </a:r>
            <a:r>
              <a:rPr lang="en-US" dirty="0" smtClean="0">
                <a:solidFill>
                  <a:srgbClr val="00B050"/>
                </a:solidFill>
              </a:rPr>
              <a:t>response time</a:t>
            </a:r>
          </a:p>
          <a:p>
            <a:pPr lvl="3"/>
            <a:r>
              <a:rPr lang="en-US" dirty="0" smtClean="0"/>
              <a:t>But in case tasks were waiting in the queue previously, </a:t>
            </a:r>
            <a:r>
              <a:rPr lang="en-US" dirty="0" smtClean="0">
                <a:solidFill>
                  <a:srgbClr val="00B050"/>
                </a:solidFill>
              </a:rPr>
              <a:t>response time </a:t>
            </a:r>
            <a:r>
              <a:rPr lang="en-US" dirty="0" smtClean="0"/>
              <a:t>will decrease after the change</a:t>
            </a:r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shall focus on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Response or Execution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faster than Y” means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Example: Time taken to run a program</a:t>
                </a:r>
              </a:p>
              <a:p>
                <a:pPr lvl="1"/>
                <a:r>
                  <a:rPr lang="en-US" dirty="0" smtClean="0"/>
                  <a:t>A: 10s, B=15s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𝑃𝑒𝑟𝑓𝑜𝑟𝑚𝑎𝑛𝑐𝑒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𝑃𝑒𝑟𝑓𝑜𝑟𝑚𝑎𝑛𝑐𝑒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𝐸𝑥𝑒𝑐𝑢𝑡𝑖𝑜𝑛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𝐸𝑥𝑒𝑐𝑢𝑡𝑖𝑜𝑛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So, A is 1.5 times faster than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Elapsed </a:t>
            </a:r>
            <a:r>
              <a:rPr lang="en-US" altLang="en-US" b="1" dirty="0" smtClean="0">
                <a:solidFill>
                  <a:srgbClr val="7030A0"/>
                </a:solidFill>
              </a:rPr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Counts </a:t>
            </a:r>
            <a:r>
              <a:rPr lang="en-US" altLang="en-US" dirty="0"/>
              <a:t>everything (disk and memory accesses, I/O, operating system overhead etc</a:t>
            </a:r>
            <a:r>
              <a:rPr lang="en-US" altLang="en-US" dirty="0" smtClean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useful number, but often not good for comparison </a:t>
            </a:r>
            <a:r>
              <a:rPr lang="en-US" altLang="en-US" dirty="0" smtClean="0"/>
              <a:t>purposes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Time </a:t>
            </a:r>
            <a:r>
              <a:rPr lang="en-US" altLang="en-US" dirty="0"/>
              <a:t>sharing among multiple programs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</a:rPr>
              <a:t>CPU </a:t>
            </a:r>
            <a:r>
              <a:rPr lang="en-US" altLang="en-US" b="1" dirty="0" smtClean="0">
                <a:solidFill>
                  <a:srgbClr val="00B050"/>
                </a:solidFill>
              </a:rPr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Doesn’t </a:t>
            </a:r>
            <a:r>
              <a:rPr lang="en-US" altLang="en-US" dirty="0"/>
              <a:t>count I/O or time spent in running other </a:t>
            </a:r>
            <a:r>
              <a:rPr lang="en-US" altLang="en-US" dirty="0" smtClean="0"/>
              <a:t>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be broken into </a:t>
            </a:r>
            <a:r>
              <a:rPr lang="en-US" altLang="en-US" b="1" i="1" dirty="0"/>
              <a:t>system CPU time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i="1" dirty="0"/>
              <a:t>user CPU </a:t>
            </a:r>
            <a:r>
              <a:rPr lang="en-US" altLang="en-US" b="1" i="1" dirty="0" smtClean="0"/>
              <a:t>time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Our focus: user </a:t>
            </a:r>
            <a:r>
              <a:rPr lang="en-US" altLang="en-US" dirty="0">
                <a:solidFill>
                  <a:srgbClr val="00B050"/>
                </a:solidFill>
              </a:rPr>
              <a:t>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CPU time spent in executing the lines of code that are “in” our program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not continuous, rather discrete to a Computer’s perspective</a:t>
            </a:r>
          </a:p>
          <a:p>
            <a:r>
              <a:rPr lang="en-US" altLang="en-US" dirty="0" smtClean="0"/>
              <a:t>Activities are performed during the discrete clock ticks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cycle time = time between ticks = seconds per cycle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clock rate (frequency) = cycles per second  (1 Hz. = 1 cycle/sec)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 2 </a:t>
            </a:r>
            <a:r>
              <a:rPr lang="en-US" altLang="en-US" dirty="0" err="1"/>
              <a:t>Ghz</a:t>
            </a:r>
            <a:r>
              <a:rPr lang="en-US" altLang="en-US" dirty="0"/>
              <a:t>. clock has </a:t>
            </a:r>
            <a:r>
              <a:rPr lang="en-US" altLang="en-US" dirty="0" smtClean="0"/>
              <a:t>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2×10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0.</a:t>
            </a:r>
            <a:r>
              <a:rPr lang="en-US" altLang="en-US" dirty="0"/>
              <a:t>5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-second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/>
              <a:t>cycle time </a:t>
            </a:r>
          </a:p>
          <a:p>
            <a:r>
              <a:rPr lang="en-US" altLang="en-US" dirty="0" smtClean="0"/>
              <a:t>So, for a program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95736" y="1635646"/>
            <a:ext cx="4159250" cy="533400"/>
            <a:chOff x="1037" y="2117"/>
            <a:chExt cx="2620" cy="33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037" y="2117"/>
              <a:ext cx="2620" cy="148"/>
              <a:chOff x="1037" y="2117"/>
              <a:chExt cx="2620" cy="148"/>
            </a:xfrm>
          </p:grpSpPr>
          <p:sp>
            <p:nvSpPr>
              <p:cNvPr id="7" name="Straight Connector 10245"/>
              <p:cNvSpPr>
                <a:spLocks noChangeShapeType="1"/>
              </p:cNvSpPr>
              <p:nvPr/>
            </p:nvSpPr>
            <p:spPr bwMode="auto">
              <a:xfrm>
                <a:off x="1037" y="2191"/>
                <a:ext cx="262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Straight Connector 10246"/>
              <p:cNvSpPr>
                <a:spLocks noChangeShapeType="1"/>
              </p:cNvSpPr>
              <p:nvPr/>
            </p:nvSpPr>
            <p:spPr bwMode="auto">
              <a:xfrm flipV="1">
                <a:off x="1173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Straight Connector 10247"/>
              <p:cNvSpPr>
                <a:spLocks noChangeShapeType="1"/>
              </p:cNvSpPr>
              <p:nvPr/>
            </p:nvSpPr>
            <p:spPr bwMode="auto">
              <a:xfrm flipV="1">
                <a:off x="1458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Straight Connector 10248"/>
              <p:cNvSpPr>
                <a:spLocks noChangeShapeType="1"/>
              </p:cNvSpPr>
              <p:nvPr/>
            </p:nvSpPr>
            <p:spPr bwMode="auto">
              <a:xfrm flipV="1">
                <a:off x="1742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Straight Connector 10249"/>
              <p:cNvSpPr>
                <a:spLocks noChangeShapeType="1"/>
              </p:cNvSpPr>
              <p:nvPr/>
            </p:nvSpPr>
            <p:spPr bwMode="auto">
              <a:xfrm flipV="1">
                <a:off x="2026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Straight Connector 10250"/>
              <p:cNvSpPr>
                <a:spLocks noChangeShapeType="1"/>
              </p:cNvSpPr>
              <p:nvPr/>
            </p:nvSpPr>
            <p:spPr bwMode="auto">
              <a:xfrm flipV="1">
                <a:off x="2311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Straight Connector 10251"/>
              <p:cNvSpPr>
                <a:spLocks noChangeShapeType="1"/>
              </p:cNvSpPr>
              <p:nvPr/>
            </p:nvSpPr>
            <p:spPr bwMode="auto">
              <a:xfrm flipV="1">
                <a:off x="2595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Straight Connector 10252"/>
              <p:cNvSpPr>
                <a:spLocks noChangeShapeType="1"/>
              </p:cNvSpPr>
              <p:nvPr/>
            </p:nvSpPr>
            <p:spPr bwMode="auto">
              <a:xfrm flipV="1">
                <a:off x="2879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Straight Connector 10253"/>
              <p:cNvSpPr>
                <a:spLocks noChangeShapeType="1"/>
              </p:cNvSpPr>
              <p:nvPr/>
            </p:nvSpPr>
            <p:spPr bwMode="auto">
              <a:xfrm flipV="1">
                <a:off x="3164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Rectangle 10254"/>
            <p:cNvSpPr>
              <a:spLocks noChangeArrowheads="1"/>
            </p:cNvSpPr>
            <p:nvPr/>
          </p:nvSpPr>
          <p:spPr bwMode="auto">
            <a:xfrm>
              <a:off x="3299" y="2282"/>
              <a:ext cx="29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b="1">
                  <a:latin typeface="Times New Roman" panose="02020603050405020304" pitchFamily="18" charset="0"/>
                </a:rPr>
                <a:t>time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63688" y="3723878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723878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65936" y="4269228"/>
                <a:ext cx="5328592" cy="62515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36" y="4269228"/>
                <a:ext cx="5328592" cy="62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2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program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Performance improvement means</a:t>
            </a:r>
          </a:p>
          <a:p>
            <a:pPr lvl="1"/>
            <a:r>
              <a:rPr lang="en-US" altLang="en-US" dirty="0" smtClean="0"/>
              <a:t>Decreasing number of clock cycles</a:t>
            </a:r>
          </a:p>
          <a:p>
            <a:pPr lvl="1"/>
            <a:r>
              <a:rPr lang="en-US" altLang="en-US" dirty="0" smtClean="0"/>
              <a:t>Increasing clock rate</a:t>
            </a:r>
          </a:p>
          <a:p>
            <a:pPr lvl="1"/>
            <a:r>
              <a:rPr lang="en-US" altLang="en-US" dirty="0"/>
              <a:t>Hardware designer </a:t>
            </a:r>
            <a:r>
              <a:rPr lang="en-US" altLang="en-US" dirty="0" smtClean="0"/>
              <a:t>often </a:t>
            </a:r>
            <a:r>
              <a:rPr lang="en-US" altLang="en-US" dirty="0"/>
              <a:t>trade off clock rate against cycle count</a:t>
            </a:r>
            <a:endParaRPr lang="en-AU" altLang="en-US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17424" y="1090296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24" y="1090296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19672" y="1635646"/>
                <a:ext cx="5328592" cy="62515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35646"/>
                <a:ext cx="5328592" cy="62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Time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Computer A: 2GHz clock, 10s CPU time</a:t>
            </a:r>
          </a:p>
          <a:p>
            <a:r>
              <a:rPr lang="en-US" altLang="en-US" dirty="0"/>
              <a:t>Designing Computer B</a:t>
            </a:r>
          </a:p>
          <a:p>
            <a:pPr lvl="1"/>
            <a:r>
              <a:rPr lang="en-US" altLang="en-US" dirty="0"/>
              <a:t>Aim for 6s CPU time</a:t>
            </a:r>
          </a:p>
          <a:p>
            <a:pPr lvl="1"/>
            <a:r>
              <a:rPr lang="en-US" altLang="en-US" dirty="0"/>
              <a:t>Can do faster clock, but causes 1.2 × clock cycles</a:t>
            </a:r>
          </a:p>
          <a:p>
            <a:r>
              <a:rPr lang="en-US" altLang="en-US" dirty="0"/>
              <a:t>How fast must Computer B clock be?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52709"/>
              </p:ext>
            </p:extLst>
          </p:nvPr>
        </p:nvGraphicFramePr>
        <p:xfrm>
          <a:off x="1864227" y="2571750"/>
          <a:ext cx="5095814" cy="19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3568680" imgH="1346040" progId="Equation.3">
                  <p:embed/>
                </p:oleObj>
              </mc:Choice>
              <mc:Fallback>
                <p:oleObj name="Equation" r:id="rId3" imgW="3568680" imgH="1346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227" y="2571750"/>
                        <a:ext cx="5095814" cy="19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8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vs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number of cycles identical with the number of instructions?</a:t>
            </a:r>
          </a:p>
          <a:p>
            <a:r>
              <a:rPr lang="en-US" dirty="0" smtClean="0"/>
              <a:t>No!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take different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Multiplication takes longer than addition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Floating point operations take longer than integer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access time to a register is much shorter than to memory </a:t>
            </a:r>
            <a:r>
              <a:rPr lang="en-US" altLang="en-US" dirty="0" smtClean="0"/>
              <a:t>location</a:t>
            </a:r>
            <a:endParaRPr lang="en-US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475656" y="2931790"/>
            <a:ext cx="4160837" cy="801687"/>
            <a:chOff x="614" y="834"/>
            <a:chExt cx="2621" cy="505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614" y="1264"/>
              <a:ext cx="26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751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1036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320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604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889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2173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2457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2742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755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040" y="834"/>
              <a:ext cx="568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77" y="834"/>
              <a:ext cx="569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608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93" y="834"/>
              <a:ext cx="284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Count and 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63688" y="1203598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3598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03780" y="2139156"/>
                <a:ext cx="5328592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80" y="2139156"/>
                <a:ext cx="532859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7624" y="2965433"/>
                <a:ext cx="6624736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65433"/>
                <a:ext cx="6624736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7624" y="3563804"/>
                <a:ext cx="6624736" cy="952161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3804"/>
                <a:ext cx="6624736" cy="952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>
            <a:off x="1703780" y="1491630"/>
            <a:ext cx="5328592" cy="6475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 Organization and Design (5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Edition)</a:t>
            </a:r>
          </a:p>
          <a:p>
            <a:pPr lvl="1" eaLnBrk="1" hangingPunct="1"/>
            <a:r>
              <a:rPr lang="en-US" altLang="en-US" dirty="0" smtClean="0"/>
              <a:t>Will be used for most of the topics </a:t>
            </a:r>
          </a:p>
          <a:p>
            <a:pPr eaLnBrk="1" hangingPunct="1"/>
            <a:r>
              <a:rPr lang="en-US" dirty="0" smtClean="0"/>
              <a:t>Digital Logic and Computer Design (3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</a:p>
          <a:p>
            <a:pPr lvl="1" eaLnBrk="1" hangingPunct="1"/>
            <a:r>
              <a:rPr lang="en-US" dirty="0" smtClean="0"/>
              <a:t>Will be used for some topics</a:t>
            </a:r>
          </a:p>
          <a:p>
            <a:pPr eaLnBrk="1" hangingPunct="1"/>
            <a:r>
              <a:rPr lang="en-US" dirty="0" smtClean="0"/>
              <a:t>Computer Systems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A </a:t>
            </a:r>
            <a:r>
              <a:rPr lang="en-US" dirty="0"/>
              <a:t>Programmer’s Perspective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</a:p>
          <a:p>
            <a:pPr lvl="1" eaLnBrk="1" hangingPunct="1"/>
            <a:r>
              <a:rPr lang="en-US" dirty="0" smtClean="0"/>
              <a:t>Will be used for some topics 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55526"/>
            <a:ext cx="1931711" cy="2283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12" y="3116344"/>
            <a:ext cx="1440160" cy="185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7" y="3154634"/>
            <a:ext cx="1466081" cy="18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Count and 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Instruction Count for a program</a:t>
            </a:r>
          </a:p>
          <a:p>
            <a:pPr lvl="1"/>
            <a:r>
              <a:rPr lang="en-US" altLang="en-US" dirty="0"/>
              <a:t>Determined by program, ISA and compiler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CPI is an average since the number of cycles per instruction varies from instruction to instruction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CPI varies by application, as well as among implementation with the same instruction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Number of cycles for each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Frequency of instructions (instruction mix)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Memory access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Computer A: Cycle Time = 250ps, CPI = 2.0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 B: Cycle Time = 500ps, CPI = 1.2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Same ISA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is faster, and by how much?</a:t>
            </a:r>
            <a:endParaRPr lang="en-AU" alt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115616" y="2334073"/>
          <a:ext cx="5733256" cy="228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3428280" imgH="1362240" progId="Equation.3">
                  <p:embed/>
                </p:oleObj>
              </mc:Choice>
              <mc:Fallback>
                <p:oleObj name="Equation" r:id="rId3" imgW="3428280" imgH="13622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34073"/>
                        <a:ext cx="5733256" cy="228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/>
          </p:cNvSpPr>
          <p:nvPr/>
        </p:nvSpPr>
        <p:spPr bwMode="auto">
          <a:xfrm>
            <a:off x="6964363" y="2647156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70163"/>
              <a:gd name="adj4" fmla="val -99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/>
              <a:t>A is faster…</a:t>
            </a:r>
            <a:endParaRPr lang="en-AU" altLang="en-US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750646" y="4176228"/>
            <a:ext cx="1903412" cy="360363"/>
          </a:xfrm>
          <a:prstGeom prst="borderCallout1">
            <a:avLst>
              <a:gd name="adj1" fmla="val 31718"/>
              <a:gd name="adj2" fmla="val -4426"/>
              <a:gd name="adj3" fmla="val 5019"/>
              <a:gd name="adj4" fmla="val -125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/>
              <a:t>…by this much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084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7704" y="734752"/>
                <a:ext cx="5328592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34752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5398" y="1620762"/>
                <a:ext cx="5328592" cy="9509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98" y="1620762"/>
                <a:ext cx="5328592" cy="950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07704" y="3025710"/>
                <a:ext cx="5328592" cy="9141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𝐶𝑃𝐼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25710"/>
                <a:ext cx="5328592" cy="914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93526"/>
              </p:ext>
            </p:extLst>
          </p:nvPr>
        </p:nvGraphicFramePr>
        <p:xfrm>
          <a:off x="1259632" y="118769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8091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12713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2300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032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Class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A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B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askerville Old Face" panose="02020602080505020303" pitchFamily="18" charset="0"/>
                        </a:rPr>
                        <a:t>C</a:t>
                      </a:r>
                      <a:endParaRPr lang="en-US" sz="14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CPI for class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3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IC in sequence 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IC in sequence 2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4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askerville Old Face" panose="02020602080505020303" pitchFamily="18" charset="0"/>
                        </a:rPr>
                        <a:t>1</a:t>
                      </a:r>
                      <a:endParaRPr lang="en-US" sz="1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02482"/>
                  </a:ext>
                </a:extLst>
              </a:tr>
            </a:tbl>
          </a:graphicData>
        </a:graphic>
      </p:graphicFrame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11560" y="2992681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Clock Cycles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2×1 + 1×2 + 2×3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Avg. CPI = 10/5 = 2.0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779912" y="300288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Clock Cycles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4×1 + 1×2 + 1×3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19574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Performance depends 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Instruction set architecture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1600" y="1895664"/>
                <a:ext cx="6624736" cy="952161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895664"/>
                <a:ext cx="6624736" cy="95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1600" y="1213168"/>
                <a:ext cx="6624736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13168"/>
                <a:ext cx="662473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count, CPI, and clock cycle present tradeoffs</a:t>
            </a:r>
          </a:p>
          <a:p>
            <a:pPr lvl="1"/>
            <a:r>
              <a:rPr lang="en-US" dirty="0" smtClean="0"/>
              <a:t>RISC – reduced instruction set computer (MIPS)</a:t>
            </a:r>
          </a:p>
          <a:p>
            <a:pPr lvl="2"/>
            <a:r>
              <a:rPr lang="en-US" dirty="0" smtClean="0"/>
              <a:t>Simple instructions</a:t>
            </a:r>
          </a:p>
          <a:p>
            <a:pPr lvl="2"/>
            <a:r>
              <a:rPr lang="en-US" dirty="0" smtClean="0"/>
              <a:t>Higher instruction counts for an application</a:t>
            </a:r>
          </a:p>
          <a:p>
            <a:pPr lvl="2"/>
            <a:r>
              <a:rPr lang="en-US" dirty="0" smtClean="0"/>
              <a:t>Lower CPI</a:t>
            </a:r>
          </a:p>
          <a:p>
            <a:pPr lvl="1"/>
            <a:r>
              <a:rPr lang="en-US" dirty="0" smtClean="0"/>
              <a:t>CISC – complex instruction set computer (IA-32)</a:t>
            </a:r>
          </a:p>
          <a:p>
            <a:pPr lvl="2"/>
            <a:r>
              <a:rPr lang="en-US" dirty="0" smtClean="0"/>
              <a:t>More complex instructions</a:t>
            </a:r>
          </a:p>
          <a:p>
            <a:pPr lvl="2"/>
            <a:r>
              <a:rPr lang="en-US" dirty="0" smtClean="0"/>
              <a:t>Lower instruction counts for an application</a:t>
            </a:r>
          </a:p>
          <a:p>
            <a:pPr lvl="2"/>
            <a:r>
              <a:rPr lang="en-US" smtClean="0"/>
              <a:t>Higher CPI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Computing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07288" cy="3894137"/>
          </a:xfrm>
        </p:spPr>
        <p:txBody>
          <a:bodyPr/>
          <a:lstStyle/>
          <a:p>
            <a:r>
              <a:rPr lang="en-US" dirty="0" smtClean="0"/>
              <a:t>Comparing systems =&gt; comparing execution time of the </a:t>
            </a:r>
            <a:r>
              <a:rPr lang="en-US" dirty="0" smtClean="0">
                <a:solidFill>
                  <a:srgbClr val="00B050"/>
                </a:solidFill>
              </a:rPr>
              <a:t>workload</a:t>
            </a:r>
            <a:r>
              <a:rPr lang="en-US" dirty="0" smtClean="0"/>
              <a:t> is required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Benchmarks</a:t>
            </a:r>
            <a:r>
              <a:rPr lang="en-US" dirty="0" smtClean="0"/>
              <a:t> can also help to evaluate measure the performance</a:t>
            </a:r>
          </a:p>
          <a:p>
            <a:r>
              <a:rPr lang="en-US" dirty="0" smtClean="0"/>
              <a:t>12 benchmarks of SPECINTC2006 are given in the next slide</a:t>
            </a:r>
          </a:p>
          <a:p>
            <a:r>
              <a:rPr lang="en-US" dirty="0"/>
              <a:t>SPECratio can be used to measure the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geometric mean of the </a:t>
            </a:r>
            <a:r>
              <a:rPr lang="en-US" i="1" dirty="0" err="1" smtClean="0"/>
              <a:t>SPECratio</a:t>
            </a:r>
            <a:r>
              <a:rPr lang="en-US" dirty="0" err="1" smtClean="0"/>
              <a:t>s</a:t>
            </a:r>
            <a:r>
              <a:rPr lang="en-US" dirty="0" smtClean="0"/>
              <a:t> (of the Benchmarks) can be </a:t>
            </a:r>
            <a:r>
              <a:rPr lang="en-US" dirty="0"/>
              <a:t>calculated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7320" y="2143100"/>
                <a:ext cx="7272808" cy="10081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𝑆𝑃𝐸𝐶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𝑟𝑒𝑓𝑒𝑟𝑒𝑛𝑐𝑒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0" y="2143100"/>
                <a:ext cx="7272808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320" y="3648198"/>
                <a:ext cx="7272808" cy="13023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𝐺𝑒𝑜𝑚𝑒𝑡𝑟𝑖𝑐𝑀𝑒𝑎𝑛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𝐸𝑥𝑒𝑐𝑢𝑡𝑖𝑜𝑛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𝑟𝑎𝑡𝑖𝑜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0" y="3648198"/>
                <a:ext cx="7272808" cy="1302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7" y="700088"/>
            <a:ext cx="7486771" cy="4319934"/>
          </a:xfrm>
        </p:spPr>
      </p:pic>
    </p:spTree>
    <p:extLst>
      <p:ext uri="{BB962C8B-B14F-4D97-AF65-F5344CB8AC3E}">
        <p14:creationId xmlns:p14="http://schemas.microsoft.com/office/powerpoint/2010/main" val="2235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Fallacy</a:t>
            </a:r>
          </a:p>
          <a:p>
            <a:pPr lvl="1"/>
            <a:r>
              <a:rPr lang="en-US" dirty="0" smtClean="0"/>
              <a:t>Commonly held misconceptions</a:t>
            </a:r>
            <a:endParaRPr lang="en-US" dirty="0"/>
          </a:p>
          <a:p>
            <a:r>
              <a:rPr lang="en-US" dirty="0" smtClean="0"/>
              <a:t>Pitfall</a:t>
            </a:r>
          </a:p>
          <a:p>
            <a:pPr lvl="1"/>
            <a:r>
              <a:rPr lang="en-US" dirty="0"/>
              <a:t>a hidden or unsuspected danger or </a:t>
            </a:r>
            <a:r>
              <a:rPr lang="en-US" dirty="0" smtClean="0"/>
              <a:t>difficulty</a:t>
            </a:r>
          </a:p>
          <a:p>
            <a:pPr lvl="1"/>
            <a:r>
              <a:rPr lang="en-US" dirty="0" smtClean="0"/>
              <a:t>Easily made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Fallacy 1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Fallacy 2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131590"/>
            <a:ext cx="640871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Computers at low utilization use little power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2211710"/>
            <a:ext cx="6408712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Designing for performance and designing for energy efficiency are unrelated goals</a:t>
            </a:r>
          </a:p>
        </p:txBody>
      </p:sp>
    </p:spTree>
    <p:extLst>
      <p:ext uri="{BB962C8B-B14F-4D97-AF65-F5344CB8AC3E}">
        <p14:creationId xmlns:p14="http://schemas.microsoft.com/office/powerpoint/2010/main" val="246568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apply the Architectural sense to a computer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apply computer for Architectural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know about the basic Architecture of a computer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7538"/>
            <a:ext cx="792088" cy="83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47156"/>
            <a:ext cx="792088" cy="714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8" y="1600213"/>
            <a:ext cx="792088" cy="8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Pitfall 1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Pitfall 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1131590"/>
            <a:ext cx="612068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Expecting the improvement of one aspect of a computer to increase </a:t>
            </a:r>
            <a:r>
              <a:rPr lang="en-US" dirty="0" smtClean="0">
                <a:latin typeface="Baskerville Old Face" panose="02020602080505020303" pitchFamily="18" charset="0"/>
              </a:rPr>
              <a:t>overall performance </a:t>
            </a:r>
            <a:r>
              <a:rPr lang="en-US" dirty="0">
                <a:latin typeface="Baskerville Old Face" panose="02020602080505020303" pitchFamily="18" charset="0"/>
              </a:rPr>
              <a:t>by an amount proportional to the size of the improvement.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931790"/>
            <a:ext cx="61206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latin typeface="Baskerville Old Face" panose="02020602080505020303" pitchFamily="18" charset="0"/>
              </a:rPr>
              <a:t>Using a subset of the performance equation as a performance metric. </a:t>
            </a:r>
          </a:p>
        </p:txBody>
      </p:sp>
    </p:spTree>
    <p:extLst>
      <p:ext uri="{BB962C8B-B14F-4D97-AF65-F5344CB8AC3E}">
        <p14:creationId xmlns:p14="http://schemas.microsoft.com/office/powerpoint/2010/main" val="5848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1995686"/>
                <a:ext cx="2088232" cy="9361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𝑖𝑚𝑝𝑟𝑜𝑣𝑒𝑚𝑒𝑛𝑡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95686"/>
                <a:ext cx="2088232" cy="93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47864" y="1707654"/>
                <a:ext cx="2952328" cy="15121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𝑓𝑓𝑒𝑐𝑡𝑒𝑑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707654"/>
                <a:ext cx="2952328" cy="1512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608" y="1707654"/>
                <a:ext cx="1800200" cy="15121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08" y="1707654"/>
                <a:ext cx="1800200" cy="1512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 6"/>
          <p:cNvSpPr/>
          <p:nvPr/>
        </p:nvSpPr>
        <p:spPr>
          <a:xfrm>
            <a:off x="2761456" y="2366631"/>
            <a:ext cx="473224" cy="3240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6372200" y="2355726"/>
            <a:ext cx="442392" cy="3960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a program runs in 100 seconds </a:t>
                </a:r>
                <a:r>
                  <a:rPr lang="en-US" dirty="0"/>
                  <a:t>on a computer, with multiply operations responsible for 80 seconds of </a:t>
                </a:r>
                <a:r>
                  <a:rPr lang="en-US" dirty="0" smtClean="0"/>
                  <a:t>this time</a:t>
                </a:r>
                <a:r>
                  <a:rPr lang="en-US" dirty="0"/>
                  <a:t>. How much do I have to improve the speed of multiplication if I want </a:t>
                </a:r>
                <a:r>
                  <a:rPr lang="en-US" dirty="0" smtClean="0"/>
                  <a:t>my program </a:t>
                </a:r>
                <a:r>
                  <a:rPr lang="en-US" dirty="0"/>
                  <a:t>to run </a:t>
                </a:r>
                <a:r>
                  <a:rPr lang="en-US" dirty="0" smtClean="0"/>
                  <a:t>five times faster</a:t>
                </a:r>
                <a:r>
                  <a:rPr lang="en-US" dirty="0"/>
                  <a:t>?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79296" cy="3894137"/>
          </a:xfrm>
        </p:spPr>
        <p:txBody>
          <a:bodyPr/>
          <a:lstStyle/>
          <a:p>
            <a:r>
              <a:rPr lang="en-US" dirty="0"/>
              <a:t>These slides contain material developed and </a:t>
            </a:r>
            <a:r>
              <a:rPr lang="en-US" dirty="0" smtClean="0"/>
              <a:t>copyright by:</a:t>
            </a:r>
          </a:p>
          <a:p>
            <a:pPr lvl="1"/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Asanovic</a:t>
            </a:r>
            <a:r>
              <a:rPr lang="en-US" dirty="0"/>
              <a:t> (UCB</a:t>
            </a:r>
            <a:r>
              <a:rPr lang="en-US" dirty="0" smtClean="0"/>
              <a:t>), </a:t>
            </a:r>
            <a:r>
              <a:rPr lang="en-US" dirty="0"/>
              <a:t>James Hoe (CMU</a:t>
            </a:r>
            <a:r>
              <a:rPr lang="en-US" dirty="0" smtClean="0"/>
              <a:t>), </a:t>
            </a:r>
            <a:r>
              <a:rPr lang="en-US" dirty="0"/>
              <a:t>Li-</a:t>
            </a:r>
            <a:r>
              <a:rPr lang="en-US" dirty="0" err="1"/>
              <a:t>Shiuan</a:t>
            </a:r>
            <a:r>
              <a:rPr lang="en-US" dirty="0"/>
              <a:t> </a:t>
            </a:r>
            <a:r>
              <a:rPr lang="en-US" dirty="0" err="1"/>
              <a:t>Peh</a:t>
            </a:r>
            <a:r>
              <a:rPr lang="en-US" dirty="0"/>
              <a:t> (MIT</a:t>
            </a:r>
            <a:r>
              <a:rPr lang="en-US" dirty="0" smtClean="0"/>
              <a:t>), </a:t>
            </a:r>
            <a:r>
              <a:rPr lang="en-US" dirty="0" err="1"/>
              <a:t>Sudhakar</a:t>
            </a:r>
            <a:r>
              <a:rPr lang="en-US" dirty="0"/>
              <a:t> </a:t>
            </a:r>
            <a:r>
              <a:rPr lang="en-US" dirty="0" err="1"/>
              <a:t>Yalamanchili</a:t>
            </a:r>
            <a:r>
              <a:rPr lang="en-US" dirty="0"/>
              <a:t> (GATECH</a:t>
            </a:r>
            <a:r>
              <a:rPr lang="en-US" dirty="0" smtClean="0"/>
              <a:t>), and </a:t>
            </a:r>
            <a:r>
              <a:rPr lang="en-US" dirty="0" err="1"/>
              <a:t>Amirali</a:t>
            </a:r>
            <a:r>
              <a:rPr lang="en-US" dirty="0"/>
              <a:t> </a:t>
            </a:r>
            <a:r>
              <a:rPr lang="en-US" dirty="0" err="1"/>
              <a:t>Baniasadi</a:t>
            </a:r>
            <a:r>
              <a:rPr lang="en-US" dirty="0"/>
              <a:t> (UVIC) </a:t>
            </a:r>
            <a:r>
              <a:rPr lang="en-US" dirty="0" smtClean="0"/>
              <a:t>in part of their respective courses</a:t>
            </a:r>
          </a:p>
          <a:p>
            <a:pPr lvl="1"/>
            <a:r>
              <a:rPr lang="en-US" dirty="0" smtClean="0"/>
              <a:t>Lecture slides by Dr. </a:t>
            </a:r>
            <a:r>
              <a:rPr lang="en-US" dirty="0" err="1" smtClean="0"/>
              <a:t>Tanzima</a:t>
            </a:r>
            <a:r>
              <a:rPr lang="en-US" dirty="0" smtClean="0"/>
              <a:t> Hashem, Professor, CSE, BUET</a:t>
            </a:r>
          </a:p>
          <a:p>
            <a:pPr lvl="1"/>
            <a:r>
              <a:rPr lang="en-US" dirty="0" smtClean="0"/>
              <a:t>Lecture slides by Ms. </a:t>
            </a:r>
            <a:r>
              <a:rPr lang="en-US" dirty="0" err="1" smtClean="0"/>
              <a:t>Mehnaz</a:t>
            </a:r>
            <a:r>
              <a:rPr lang="en-US" dirty="0" smtClean="0"/>
              <a:t> </a:t>
            </a:r>
            <a:r>
              <a:rPr lang="en-US" dirty="0" err="1" smtClean="0"/>
              <a:t>Tabassum</a:t>
            </a:r>
            <a:r>
              <a:rPr lang="en-US" dirty="0" smtClean="0"/>
              <a:t> </a:t>
            </a:r>
            <a:r>
              <a:rPr lang="en-US" dirty="0" err="1" smtClean="0"/>
              <a:t>Mahin</a:t>
            </a:r>
            <a:r>
              <a:rPr lang="en-US" dirty="0" smtClean="0"/>
              <a:t>, Assistant Professor, CSE, BUET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 smtClean="0"/>
              <a:t>Thank You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rgbClr val="00B0F0"/>
                </a:solidFill>
              </a:rPr>
              <a:t>hardware</a:t>
            </a:r>
            <a:r>
              <a:rPr lang="en-US" dirty="0"/>
              <a:t> (processors, memories, disk drives, network infrastructure) plus </a:t>
            </a:r>
            <a:r>
              <a:rPr lang="en-US" dirty="0">
                <a:solidFill>
                  <a:srgbClr val="7030A0"/>
                </a:solidFill>
              </a:rPr>
              <a:t>software</a:t>
            </a:r>
            <a:r>
              <a:rPr lang="en-US" dirty="0"/>
              <a:t> (operating systems, compilers, libraries, network protocols) </a:t>
            </a:r>
            <a:r>
              <a:rPr lang="en-US" dirty="0">
                <a:solidFill>
                  <a:srgbClr val="00B050"/>
                </a:solidFill>
              </a:rPr>
              <a:t>combine to support the execution of application </a:t>
            </a:r>
            <a:r>
              <a:rPr lang="en-US" dirty="0" smtClean="0">
                <a:solidFill>
                  <a:srgbClr val="00B050"/>
                </a:solidFill>
              </a:rPr>
              <a:t>programs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How you as a programmer can best use these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23399"/>
            <a:ext cx="1386458" cy="919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54" y="2152502"/>
            <a:ext cx="1362308" cy="106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56" y="3720996"/>
            <a:ext cx="1353606" cy="109213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211960" y="1716755"/>
            <a:ext cx="288032" cy="4229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11960" y="3300931"/>
            <a:ext cx="288032" cy="4229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14" y="2139702"/>
            <a:ext cx="1299267" cy="1051225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5724128" y="1183040"/>
            <a:ext cx="1008112" cy="3332926"/>
          </a:xfrm>
          <a:prstGeom prst="rightBrace">
            <a:avLst>
              <a:gd name="adj1" fmla="val 8333"/>
              <a:gd name="adj2" fmla="val 496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know?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57200" y="863303"/>
            <a:ext cx="4040188" cy="479822"/>
          </a:xfrm>
        </p:spPr>
        <p:txBody>
          <a:bodyPr/>
          <a:lstStyle/>
          <a:p>
            <a:r>
              <a:rPr lang="en-US" dirty="0" smtClean="0"/>
              <a:t>What the computer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343124"/>
            <a:ext cx="4040188" cy="1372642"/>
          </a:xfrm>
        </p:spPr>
        <p:txBody>
          <a:bodyPr/>
          <a:lstStyle/>
          <a:p>
            <a:r>
              <a:rPr lang="en-US" dirty="0" smtClean="0"/>
              <a:t>Logical View</a:t>
            </a:r>
          </a:p>
          <a:p>
            <a:r>
              <a:rPr lang="en-US" dirty="0" smtClean="0"/>
              <a:t>Instruction Set Architecture (ISA)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645026" y="863303"/>
            <a:ext cx="4041775" cy="479822"/>
          </a:xfrm>
        </p:spPr>
        <p:txBody>
          <a:bodyPr/>
          <a:lstStyle/>
          <a:p>
            <a:r>
              <a:rPr lang="en-US" dirty="0" smtClean="0"/>
              <a:t>How it does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4645026" y="1343124"/>
            <a:ext cx="4041775" cy="1300634"/>
          </a:xfrm>
        </p:spPr>
        <p:txBody>
          <a:bodyPr/>
          <a:lstStyle/>
          <a:p>
            <a:r>
              <a:rPr lang="en-US" dirty="0" smtClean="0"/>
              <a:t>Physical View</a:t>
            </a:r>
          </a:p>
          <a:p>
            <a:r>
              <a:rPr lang="en-US" dirty="0" smtClean="0"/>
              <a:t>Computer Organization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83684"/>
            <a:ext cx="931247" cy="93540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1520" y="2802844"/>
            <a:ext cx="2314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Computer Architecture</a:t>
            </a:r>
            <a:endParaRPr lang="en-US" dirty="0"/>
          </a:p>
        </p:txBody>
      </p:sp>
      <p:sp>
        <p:nvSpPr>
          <p:cNvPr id="23" name="Equal 22"/>
          <p:cNvSpPr/>
          <p:nvPr/>
        </p:nvSpPr>
        <p:spPr>
          <a:xfrm>
            <a:off x="2627784" y="2802844"/>
            <a:ext cx="648072" cy="4362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7864" y="2823778"/>
            <a:ext cx="27414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Instruction Set Architecture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6156176" y="2859782"/>
            <a:ext cx="432048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784" y="2859782"/>
            <a:ext cx="239771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itchFamily="18" charset="0"/>
              </a:rPr>
              <a:t>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065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architecture is the </a:t>
            </a:r>
            <a:r>
              <a:rPr lang="en-US" dirty="0">
                <a:solidFill>
                  <a:srgbClr val="7030A0"/>
                </a:solidFill>
              </a:rPr>
              <a:t>attributes of a </a:t>
            </a:r>
            <a:r>
              <a:rPr lang="en-US" dirty="0" smtClean="0">
                <a:solidFill>
                  <a:srgbClr val="7030A0"/>
                </a:solidFill>
              </a:rPr>
              <a:t>computing system</a:t>
            </a:r>
            <a:r>
              <a:rPr lang="en-US" dirty="0" smtClean="0"/>
              <a:t> </a:t>
            </a:r>
            <a:r>
              <a:rPr lang="en-US" dirty="0"/>
              <a:t>as seen by the assembly language programmer </a:t>
            </a:r>
            <a:r>
              <a:rPr lang="en-US" dirty="0" smtClean="0"/>
              <a:t>or compiler.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Set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operations can be performed?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Format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how are instructions specified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Data storage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where is data located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Addressing Modes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how is data accessed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Exceptional </a:t>
            </a:r>
            <a:r>
              <a:rPr lang="en-US" dirty="0">
                <a:solidFill>
                  <a:srgbClr val="00B050"/>
                </a:solidFill>
              </a:rPr>
              <a:t>Conditions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happens if something </a:t>
            </a:r>
            <a:r>
              <a:rPr lang="en-US" dirty="0" smtClean="0">
                <a:solidFill>
                  <a:srgbClr val="00B0F0"/>
                </a:solidFill>
              </a:rPr>
              <a:t>goes wrong?</a:t>
            </a:r>
            <a:r>
              <a:rPr lang="en-US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1982</Words>
  <Application>Microsoft Office PowerPoint</Application>
  <PresentationFormat>On-screen Show (16:9)</PresentationFormat>
  <Paragraphs>418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Baskerville Old Face</vt:lpstr>
      <vt:lpstr>Calibri</vt:lpstr>
      <vt:lpstr>Cambria Math</vt:lpstr>
      <vt:lpstr>Tahoma</vt:lpstr>
      <vt:lpstr>Times New Roman</vt:lpstr>
      <vt:lpstr>Wingdings</vt:lpstr>
      <vt:lpstr>Diseño predeterminado</vt:lpstr>
      <vt:lpstr>Equation</vt:lpstr>
      <vt:lpstr>CSE 305 Computer Architecture  Introduction </vt:lpstr>
      <vt:lpstr>Class Introduction</vt:lpstr>
      <vt:lpstr>Evaluation Criteria</vt:lpstr>
      <vt:lpstr>Reference Books</vt:lpstr>
      <vt:lpstr>Why Computer Architecture?</vt:lpstr>
      <vt:lpstr>Why Computer Architecture?</vt:lpstr>
      <vt:lpstr>Why Computer Architecture?</vt:lpstr>
      <vt:lpstr>What to know?</vt:lpstr>
      <vt:lpstr>Instruction Set Architecture</vt:lpstr>
      <vt:lpstr>Machine Organization</vt:lpstr>
      <vt:lpstr>Components of a Computer</vt:lpstr>
      <vt:lpstr>Components of a Computer</vt:lpstr>
      <vt:lpstr>Information in a computer -- Instructions</vt:lpstr>
      <vt:lpstr>Information in a computer -- Instructions</vt:lpstr>
      <vt:lpstr>Information in a computer -- Data </vt:lpstr>
      <vt:lpstr>Classes of Computers</vt:lpstr>
      <vt:lpstr>Eight Great Ideas in Computer Architecture </vt:lpstr>
      <vt:lpstr>Design for Moore’s Law</vt:lpstr>
      <vt:lpstr>Use Abstraction to Simplify Design </vt:lpstr>
      <vt:lpstr>Make the Common Case Fast</vt:lpstr>
      <vt:lpstr>Performance via Parallelism</vt:lpstr>
      <vt:lpstr>Performance via Pipelining </vt:lpstr>
      <vt:lpstr>Performance via Prediction </vt:lpstr>
      <vt:lpstr>Hierarchy of Memories </vt:lpstr>
      <vt:lpstr>Dependability via Redundancy</vt:lpstr>
      <vt:lpstr>Hierarchical Structure of Program Execution</vt:lpstr>
      <vt:lpstr>Software Abstraction</vt:lpstr>
      <vt:lpstr>Hardware Abstraction: Memory</vt:lpstr>
      <vt:lpstr>Simplified overall abstraction</vt:lpstr>
      <vt:lpstr>Performance</vt:lpstr>
      <vt:lpstr>Example</vt:lpstr>
      <vt:lpstr>Relative Performance</vt:lpstr>
      <vt:lpstr>Measuring Execution Time</vt:lpstr>
      <vt:lpstr>Clock Cycles</vt:lpstr>
      <vt:lpstr>Clock Cycles</vt:lpstr>
      <vt:lpstr>CPU Time Example</vt:lpstr>
      <vt:lpstr>Instructions vs Cycles</vt:lpstr>
      <vt:lpstr>Why?</vt:lpstr>
      <vt:lpstr>Instruction Count and CPI</vt:lpstr>
      <vt:lpstr>Instruction Count and CPI</vt:lpstr>
      <vt:lpstr>CPI Example</vt:lpstr>
      <vt:lpstr>Program Execution time</vt:lpstr>
      <vt:lpstr>CPI Example</vt:lpstr>
      <vt:lpstr>Performance Summary</vt:lpstr>
      <vt:lpstr>Tradeoffs</vt:lpstr>
      <vt:lpstr>Comparing Computing Systems</vt:lpstr>
      <vt:lpstr>Benchmarks</vt:lpstr>
      <vt:lpstr>Fallacies and Pitfalls</vt:lpstr>
      <vt:lpstr>Fallacies</vt:lpstr>
      <vt:lpstr>Pitfalls</vt:lpstr>
      <vt:lpstr>Amdahl’s Law</vt:lpstr>
      <vt:lpstr>Example</vt:lpstr>
      <vt:lpstr>Acknowledgements</vt:lpstr>
      <vt:lpstr>Thank You 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349</cp:revision>
  <cp:lastPrinted>2022-05-13T18:59:10Z</cp:lastPrinted>
  <dcterms:created xsi:type="dcterms:W3CDTF">2010-05-23T14:28:12Z</dcterms:created>
  <dcterms:modified xsi:type="dcterms:W3CDTF">2022-05-13T19:09:23Z</dcterms:modified>
</cp:coreProperties>
</file>