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9" r:id="rId2"/>
    <p:sldId id="322" r:id="rId3"/>
    <p:sldId id="339" r:id="rId4"/>
    <p:sldId id="340" r:id="rId5"/>
    <p:sldId id="341" r:id="rId6"/>
    <p:sldId id="342" r:id="rId7"/>
    <p:sldId id="348" r:id="rId8"/>
    <p:sldId id="347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61" r:id="rId17"/>
    <p:sldId id="356" r:id="rId18"/>
    <p:sldId id="357" r:id="rId19"/>
    <p:sldId id="358" r:id="rId20"/>
    <p:sldId id="359" r:id="rId21"/>
    <p:sldId id="365" r:id="rId22"/>
    <p:sldId id="367" r:id="rId23"/>
    <p:sldId id="366" r:id="rId24"/>
    <p:sldId id="368" r:id="rId25"/>
    <p:sldId id="369" r:id="rId26"/>
    <p:sldId id="370" r:id="rId27"/>
    <p:sldId id="371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9" r:id="rId38"/>
    <p:sldId id="382" r:id="rId39"/>
    <p:sldId id="383" r:id="rId40"/>
    <p:sldId id="385" r:id="rId41"/>
    <p:sldId id="384" r:id="rId42"/>
    <p:sldId id="386" r:id="rId43"/>
    <p:sldId id="387" r:id="rId44"/>
    <p:sldId id="388" r:id="rId45"/>
    <p:sldId id="390" r:id="rId46"/>
    <p:sldId id="391" r:id="rId47"/>
    <p:sldId id="393" r:id="rId48"/>
    <p:sldId id="392" r:id="rId49"/>
    <p:sldId id="394" r:id="rId50"/>
    <p:sldId id="395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10" r:id="rId60"/>
    <p:sldId id="409" r:id="rId61"/>
    <p:sldId id="413" r:id="rId62"/>
    <p:sldId id="411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30" r:id="rId75"/>
    <p:sldId id="431" r:id="rId76"/>
    <p:sldId id="425" r:id="rId77"/>
    <p:sldId id="426" r:id="rId78"/>
    <p:sldId id="429" r:id="rId79"/>
    <p:sldId id="427" r:id="rId80"/>
    <p:sldId id="428" r:id="rId81"/>
    <p:sldId id="440" r:id="rId82"/>
    <p:sldId id="441" r:id="rId83"/>
    <p:sldId id="338" r:id="rId84"/>
    <p:sldId id="302" r:id="rId85"/>
    <p:sldId id="362" r:id="rId86"/>
    <p:sldId id="363" r:id="rId87"/>
    <p:sldId id="364" r:id="rId88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52" autoAdjust="0"/>
  </p:normalViewPr>
  <p:slideViewPr>
    <p:cSldViewPr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017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 smtClean="0"/>
              <a:t>Haga clic para modificar el estilo de texto del patrón</a:t>
            </a:r>
          </a:p>
          <a:p>
            <a:pPr lvl="1"/>
            <a:r>
              <a:rPr lang="es-ES" altLang="en-US" dirty="0" smtClean="0"/>
              <a:t>Segundo nivel</a:t>
            </a:r>
          </a:p>
          <a:p>
            <a:pPr lvl="2"/>
            <a:r>
              <a:rPr lang="es-ES" altLang="en-US" dirty="0" smtClean="0"/>
              <a:t>Tercer nivel</a:t>
            </a:r>
          </a:p>
          <a:p>
            <a:pPr lvl="3"/>
            <a:r>
              <a:rPr lang="es-ES" altLang="en-US" dirty="0" smtClean="0"/>
              <a:t>Cuarto nivel</a:t>
            </a:r>
          </a:p>
          <a:p>
            <a:pPr lvl="4"/>
            <a:r>
              <a:rPr lang="es-ES" altLang="en-U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2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microsoft.com/office/2007/relationships/hdphoto" Target="../media/hdphoto2.wdp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microsoft.com/office/2007/relationships/hdphoto" Target="../media/hdphoto3.wdp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CSE 305</a:t>
            </a:r>
            <a:br>
              <a:rPr lang="en-US" altLang="en-US" dirty="0" smtClean="0"/>
            </a:b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B050"/>
                </a:solidFill>
              </a:rPr>
              <a:t>Instructions</a:t>
            </a:r>
            <a:br>
              <a:rPr lang="en-US" altLang="en-US" dirty="0" smtClean="0">
                <a:solidFill>
                  <a:srgbClr val="00B050"/>
                </a:solidFill>
              </a:rPr>
            </a:b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Prepared by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Madhusudan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Basak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Assistant Professor</a:t>
            </a:r>
          </a:p>
          <a:p>
            <a:pPr eaLnBrk="1" hangingPunct="1">
              <a:defRPr/>
            </a:pPr>
            <a:r>
              <a:rPr lang="en-US" dirty="0" smtClean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Instruction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98" y="915566"/>
            <a:ext cx="2400300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37427"/>
            <a:ext cx="4700786" cy="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00795"/>
            <a:ext cx="4615934" cy="195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56" y="2776983"/>
            <a:ext cx="5158985" cy="21212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344726" y="1334956"/>
            <a:ext cx="159843" cy="558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401703" y="3092925"/>
            <a:ext cx="159843" cy="558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25" y="3795886"/>
            <a:ext cx="565864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Instruction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about data structures (Arrays and Structures)?</a:t>
                </a:r>
              </a:p>
              <a:p>
                <a:pPr lvl="1"/>
                <a:r>
                  <a:rPr lang="en-US" dirty="0" smtClean="0"/>
                  <a:t>These are kept in memory and a particular element is transferred to registers whenever required</a:t>
                </a:r>
              </a:p>
              <a:p>
                <a:r>
                  <a:rPr lang="en-US" dirty="0"/>
                  <a:t>Compiler </a:t>
                </a:r>
              </a:p>
              <a:p>
                <a:pPr lvl="1"/>
                <a:r>
                  <a:rPr lang="en-US" dirty="0"/>
                  <a:t>places an array/structure into memory</a:t>
                </a:r>
              </a:p>
              <a:p>
                <a:pPr lvl="1"/>
                <a:r>
                  <a:rPr lang="en-US" dirty="0"/>
                  <a:t>keeps the starting address of the memory in a register</a:t>
                </a:r>
              </a:p>
              <a:p>
                <a:pPr lvl="1"/>
                <a:r>
                  <a:rPr lang="en-US" dirty="0"/>
                  <a:t>tracks which register is used for which </a:t>
                </a:r>
                <a:r>
                  <a:rPr lang="en-US" dirty="0" smtClean="0"/>
                  <a:t>array/structure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Data Transfer Instructions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oad word: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tore word: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9622"/>
            <a:ext cx="282873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</a:t>
            </a:r>
            <a:r>
              <a:rPr lang="en-US" dirty="0" smtClean="0"/>
              <a:t>Instructions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8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43996"/>
            <a:ext cx="5201376" cy="5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049"/>
            <a:ext cx="522042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Spilling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number of variables and data structures is more than 32?</a:t>
            </a:r>
          </a:p>
          <a:p>
            <a:pPr lvl="1"/>
            <a:r>
              <a:rPr lang="en-US" dirty="0" smtClean="0"/>
              <a:t>Keeps the most frequently used variables in registers and less frequents one in memory</a:t>
            </a:r>
          </a:p>
          <a:p>
            <a:pPr lvl="2"/>
            <a:r>
              <a:rPr lang="en-US" dirty="0" smtClean="0"/>
              <a:t>Known as Spilling registers</a:t>
            </a:r>
          </a:p>
          <a:p>
            <a:pPr lvl="1"/>
            <a:r>
              <a:rPr lang="en-US" dirty="0"/>
              <a:t>Moves variables around registers and memory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with Constants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</a:t>
                </a:r>
                <a:r>
                  <a:rPr lang="en-US" i="1" dirty="0" smtClean="0"/>
                  <a:t>immediate</a:t>
                </a:r>
                <a:r>
                  <a:rPr lang="en-US" dirty="0" smtClean="0"/>
                  <a:t> or </a:t>
                </a:r>
                <a:r>
                  <a:rPr lang="en-US" i="1" dirty="0" err="1" smtClean="0"/>
                  <a:t>addi</a:t>
                </a:r>
                <a:r>
                  <a:rPr lang="en-US" dirty="0" smtClean="0"/>
                  <a:t> instruction</a:t>
                </a:r>
              </a:p>
              <a:p>
                <a:pPr lvl="1"/>
                <a:r>
                  <a:rPr lang="en-US" dirty="0" smtClean="0"/>
                  <a:t>Takes one register and one constant as input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Constant 0 is used very often (e.g., for transfer operations)</a:t>
                </a:r>
              </a:p>
              <a:p>
                <a:pPr lvl="1"/>
                <a:r>
                  <a:rPr lang="en-US" dirty="0" smtClean="0"/>
                  <a:t>A register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 smtClean="0"/>
                  <a:t> is dedicated for this purpose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 smtClean="0"/>
                  <a:t> 		#$s2=$s3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Is an instruction represented using register names?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63638"/>
            <a:ext cx="5476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Instructions in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principles of Today’s computer instructions</a:t>
            </a:r>
          </a:p>
          <a:p>
            <a:pPr lvl="1"/>
            <a:r>
              <a:rPr lang="en-US" dirty="0" smtClean="0"/>
              <a:t>Instructions are represented as numbers</a:t>
            </a:r>
          </a:p>
          <a:p>
            <a:pPr lvl="1"/>
            <a:r>
              <a:rPr lang="en-US" dirty="0" smtClean="0"/>
              <a:t>Program are stored in memory to be read or written, just like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Instructions in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instruction is a sequence of bits</a:t>
            </a:r>
          </a:p>
          <a:p>
            <a:r>
              <a:rPr lang="en-US" dirty="0" smtClean="0"/>
              <a:t>Each register is mapped to a number</a:t>
            </a:r>
          </a:p>
          <a:p>
            <a:pPr lvl="1"/>
            <a:r>
              <a:rPr lang="en-US" dirty="0" smtClean="0"/>
              <a:t>There is a convention to map register names into numbers (e.g., registers $s0 to $s7 map onto registers 16 to 23)</a:t>
            </a:r>
          </a:p>
          <a:p>
            <a:endParaRPr lang="en-US" dirty="0"/>
          </a:p>
          <a:p>
            <a:r>
              <a:rPr lang="en-US" dirty="0" smtClean="0"/>
              <a:t>Each instruction is 32 bit long (size of a word)</a:t>
            </a:r>
          </a:p>
          <a:p>
            <a:pPr lvl="1"/>
            <a:r>
              <a:rPr lang="en-US" dirty="0" smtClean="0"/>
              <a:t>Satisfies </a:t>
            </a:r>
            <a:r>
              <a:rPr lang="en-US" i="1" dirty="0"/>
              <a:t>Design Principle 1: </a:t>
            </a:r>
            <a:r>
              <a:rPr lang="en-US" dirty="0"/>
              <a:t>Simplicity favors regularity.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Instruction Format: format used by an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MIPS Instruction Format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R-Format</a:t>
                </a:r>
              </a:p>
              <a:p>
                <a:pPr lvl="1"/>
                <a:r>
                  <a:rPr lang="en-US" dirty="0" smtClean="0"/>
                  <a:t>Deals with arithmetic operations with registers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shorthand of opcode, denotes operation type and format 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Source Register1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Source Register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Destination Register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𝑠h𝑎𝑚𝑡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Shorthand of shift amount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𝑓𝑢𝑛𝑐𝑡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shorthand of function code, denotes the specific variant of an operation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35646"/>
            <a:ext cx="6477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MIPS Instruction Format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28" y="1635646"/>
            <a:ext cx="1704975" cy="1809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4770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1995686"/>
            <a:ext cx="58197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1" y="2426965"/>
            <a:ext cx="5915025" cy="504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061" y="3301624"/>
            <a:ext cx="73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Would it be good to use just one format for all kind of operations?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703" y="3786594"/>
            <a:ext cx="73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No!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201910"/>
            <a:ext cx="73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Baskerville Old Face" panose="02020602080505020303" pitchFamily="18" charset="0"/>
              </a:rPr>
              <a:t>Design Principle 3: </a:t>
            </a:r>
            <a:r>
              <a:rPr lang="en-US" dirty="0">
                <a:latin typeface="Baskerville Old Face" panose="02020602080505020303" pitchFamily="18" charset="0"/>
              </a:rPr>
              <a:t>Good design demands good compromises</a:t>
            </a:r>
            <a:r>
              <a:rPr lang="en-US" i="1" dirty="0">
                <a:latin typeface="Baskerville Old Face" panose="02020602080505020303" pitchFamily="18" charset="0"/>
              </a:rPr>
              <a:t>.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MIPS Instruction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I-Format</a:t>
                </a:r>
                <a:endParaRPr lang="en-US" dirty="0"/>
              </a:p>
              <a:p>
                <a:pPr lvl="1"/>
                <a:r>
                  <a:rPr lang="en-US" dirty="0"/>
                  <a:t>Deals with </a:t>
                </a:r>
                <a:r>
                  <a:rPr lang="en-US" dirty="0" smtClean="0"/>
                  <a:t>immediate and data transfer operations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en-US" dirty="0" smtClean="0"/>
                  <a:t> represents the destination register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63638"/>
            <a:ext cx="6362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computer is run by instructions</a:t>
            </a:r>
          </a:p>
          <a:p>
            <a:pPr eaLnBrk="1" hangingPunct="1"/>
            <a:r>
              <a:rPr lang="en-US" altLang="en-US" dirty="0" smtClean="0"/>
              <a:t>Instruction Set</a:t>
            </a:r>
          </a:p>
          <a:p>
            <a:pPr lvl="1" eaLnBrk="1" hangingPunct="1"/>
            <a:r>
              <a:rPr lang="en-US" dirty="0" smtClean="0"/>
              <a:t>All </a:t>
            </a:r>
            <a:r>
              <a:rPr lang="en-US" dirty="0"/>
              <a:t>possible instructions for a CPU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Encoding (Simplified)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617539"/>
            <a:ext cx="6192688" cy="14425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59047"/>
            <a:ext cx="5112568" cy="57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83693"/>
            <a:ext cx="2114550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33958"/>
            <a:ext cx="5688632" cy="1121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0" y="4225358"/>
            <a:ext cx="5753100" cy="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" y="1419622"/>
            <a:ext cx="8863367" cy="158417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86" y="758430"/>
            <a:ext cx="9146886" cy="66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9542"/>
            <a:ext cx="3105150" cy="295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53" y="1203598"/>
            <a:ext cx="3152775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06479" y="1704910"/>
                <a:ext cx="55446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𝑏𝑛𝑒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$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$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𝐸𝑙𝑠𝑒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ar-AE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#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𝐸𝑙𝑠𝑒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≠ 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$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$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$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 #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𝐸𝑥𝑖𝑡</m:t>
                      </m:r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𝐸𝑙𝑠𝑒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$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$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$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#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𝐸𝑥𝑖𝑡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:</m:t>
                          </m:r>
                        </m:e>
                      </m:eqArr>
                    </m:oMath>
                  </m:oMathPara>
                </a14:m>
                <a:endParaRPr lang="ar-AE" dirty="0"/>
              </a:p>
              <a:p>
                <a:endParaRPr lang="ar-A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9" y="1704910"/>
                <a:ext cx="5544616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3568" y="180689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 (</a:t>
            </a:r>
            <a:r>
              <a:rPr lang="en-US" dirty="0" err="1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==j)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     </a:t>
            </a:r>
            <a:r>
              <a:rPr lang="en-US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f = g + h;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e</a:t>
            </a:r>
            <a:r>
              <a:rPr lang="en-US" dirty="0" smtClean="0">
                <a:latin typeface="Baskerville Old Face" panose="02020602080505020303" pitchFamily="18" charset="0"/>
              </a:rPr>
              <a:t>lse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     </a:t>
            </a:r>
            <a:r>
              <a:rPr lang="en-US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f = g – h;</a:t>
            </a:r>
            <a:endParaRPr lang="en-US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1" y="3548336"/>
            <a:ext cx="4876800" cy="257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35037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Why not </a:t>
            </a:r>
            <a:r>
              <a:rPr lang="en-US" i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blt</a:t>
            </a:r>
            <a:r>
              <a:rPr lang="en-US" dirty="0" smtClean="0">
                <a:latin typeface="Baskerville Old Face" panose="02020602080505020303" pitchFamily="18" charset="0"/>
              </a:rPr>
              <a:t>?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8" y="3939902"/>
            <a:ext cx="49625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1" y="4434827"/>
            <a:ext cx="496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Operations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86" y="758430"/>
            <a:ext cx="9146886" cy="66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0" y="1419621"/>
            <a:ext cx="9116524" cy="3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for Program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Memory</a:t>
            </a:r>
          </a:p>
          <a:p>
            <a:r>
              <a:rPr lang="en-US" dirty="0" smtClean="0"/>
              <a:t>Text Segment: Program Code</a:t>
            </a:r>
          </a:p>
          <a:p>
            <a:r>
              <a:rPr lang="en-US" dirty="0" smtClean="0"/>
              <a:t>Static Data Segment:</a:t>
            </a:r>
          </a:p>
          <a:p>
            <a:pPr lvl="1"/>
            <a:r>
              <a:rPr lang="en-US" dirty="0" smtClean="0"/>
              <a:t>Contains static variables, constants, arrays</a:t>
            </a:r>
          </a:p>
          <a:p>
            <a:r>
              <a:rPr lang="en-US" dirty="0" smtClean="0"/>
              <a:t>Dynamic Data Segment (Heap):</a:t>
            </a:r>
          </a:p>
          <a:p>
            <a:pPr lvl="1"/>
            <a:r>
              <a:rPr lang="en-US" dirty="0" smtClean="0"/>
              <a:t>Contains linked lists, variable length data</a:t>
            </a:r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Contains function local variables, parameters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06" y="987574"/>
            <a:ext cx="35036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D</a:t>
            </a:r>
            <a:r>
              <a:rPr lang="en-US" dirty="0" smtClean="0"/>
              <a:t>uring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Stores/saves</a:t>
            </a:r>
            <a:r>
              <a:rPr lang="en-US" dirty="0" smtClean="0"/>
              <a:t> the values of registers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Restores</a:t>
            </a:r>
            <a:r>
              <a:rPr lang="en-US" dirty="0" smtClean="0"/>
              <a:t> those later</a:t>
            </a:r>
          </a:p>
          <a:p>
            <a:r>
              <a:rPr lang="en-US" dirty="0" smtClean="0"/>
              <a:t>Either </a:t>
            </a:r>
            <a:r>
              <a:rPr lang="en-US" dirty="0" smtClean="0">
                <a:solidFill>
                  <a:srgbClr val="0070C0"/>
                </a:solidFill>
              </a:rPr>
              <a:t>$</a:t>
            </a:r>
            <a:r>
              <a:rPr lang="en-US" dirty="0" err="1" smtClean="0">
                <a:solidFill>
                  <a:srgbClr val="0070C0"/>
                </a:solidFill>
              </a:rPr>
              <a:t>sp</a:t>
            </a:r>
            <a:r>
              <a:rPr lang="en-US" dirty="0" smtClean="0">
                <a:solidFill>
                  <a:srgbClr val="0070C0"/>
                </a:solidFill>
              </a:rPr>
              <a:t> and $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>
                <a:solidFill>
                  <a:srgbClr val="0070C0"/>
                </a:solidFill>
              </a:rPr>
              <a:t> combination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70C0"/>
                </a:solidFill>
              </a:rPr>
              <a:t>only $</a:t>
            </a:r>
            <a:r>
              <a:rPr lang="en-US" dirty="0" err="1" smtClean="0">
                <a:solidFill>
                  <a:srgbClr val="0070C0"/>
                </a:solidFill>
              </a:rPr>
              <a:t>sp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used</a:t>
            </a:r>
          </a:p>
          <a:p>
            <a:pPr algn="just"/>
            <a:r>
              <a:rPr lang="en-US" dirty="0" smtClean="0"/>
              <a:t>The allocated stack area by a procedure is known as </a:t>
            </a:r>
            <a:r>
              <a:rPr lang="en-US" dirty="0" smtClean="0">
                <a:solidFill>
                  <a:srgbClr val="0070C0"/>
                </a:solidFill>
              </a:rPr>
              <a:t>activation record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70C0"/>
                </a:solidFill>
              </a:rPr>
              <a:t>procedure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0" y="2427734"/>
            <a:ext cx="2796018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63" y="2018506"/>
            <a:ext cx="484017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D</a:t>
            </a:r>
            <a:r>
              <a:rPr lang="en-US" dirty="0" smtClean="0"/>
              <a:t>uring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the values of registers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67978"/>
            <a:ext cx="6539768" cy="28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steps during a procedure call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Put </a:t>
            </a:r>
            <a:r>
              <a:rPr lang="en-US" dirty="0"/>
              <a:t>parameters in a place where the procedure can access them.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Transfer </a:t>
            </a:r>
            <a:r>
              <a:rPr lang="en-US" dirty="0"/>
              <a:t>control to the procedure.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Acquire </a:t>
            </a:r>
            <a:r>
              <a:rPr lang="en-US" dirty="0"/>
              <a:t>the storage resources needed for the procedure.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the desired task.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Put </a:t>
            </a:r>
            <a:r>
              <a:rPr lang="en-US" dirty="0"/>
              <a:t>the result value in a place where the calling program can access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control to the point of origin, since a procedure can be called </a:t>
            </a:r>
            <a:r>
              <a:rPr lang="en-US" dirty="0" smtClean="0"/>
              <a:t>from several </a:t>
            </a:r>
            <a:r>
              <a:rPr lang="en-US" dirty="0"/>
              <a:t>points in a </a:t>
            </a:r>
            <a:r>
              <a:rPr lang="en-US" dirty="0" smtClean="0"/>
              <a:t>program.</a:t>
            </a:r>
          </a:p>
        </p:txBody>
      </p:sp>
    </p:spTree>
    <p:extLst>
      <p:ext uri="{BB962C8B-B14F-4D97-AF65-F5344CB8AC3E}">
        <p14:creationId xmlns:p14="http://schemas.microsoft.com/office/powerpoint/2010/main" val="5061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steps during a procedure call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Put </a:t>
            </a:r>
            <a:r>
              <a:rPr lang="en-US" dirty="0"/>
              <a:t>parameters in a place where the procedure can access them.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Transfer </a:t>
            </a:r>
            <a:r>
              <a:rPr lang="en-US" sz="1000" dirty="0"/>
              <a:t>control to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Acquire </a:t>
            </a:r>
            <a:r>
              <a:rPr lang="en-US" sz="1000" dirty="0"/>
              <a:t>the storage resources needed for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Perform </a:t>
            </a:r>
            <a:r>
              <a:rPr lang="en-US" sz="1000" dirty="0"/>
              <a:t>the desired task.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the result value in a place where the calling program can access it.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Return </a:t>
            </a:r>
            <a:r>
              <a:rPr lang="en-US" sz="1000" dirty="0"/>
              <a:t>control to the point of origin, since a procedure can be called </a:t>
            </a:r>
            <a:r>
              <a:rPr lang="en-US" sz="1000" dirty="0" smtClean="0"/>
              <a:t>from several </a:t>
            </a:r>
            <a:r>
              <a:rPr lang="en-US" sz="1000" dirty="0"/>
              <a:t>points in a </a:t>
            </a:r>
            <a:r>
              <a:rPr lang="en-US" sz="1000" dirty="0" smtClean="0"/>
              <a:t>program.</a:t>
            </a:r>
          </a:p>
          <a:p>
            <a:r>
              <a:rPr lang="en-US" dirty="0" smtClean="0"/>
              <a:t>Place for parameters:</a:t>
            </a:r>
          </a:p>
          <a:p>
            <a:pPr lvl="1"/>
            <a:r>
              <a:rPr lang="en-US" dirty="0" smtClean="0"/>
              <a:t>$a0</a:t>
            </a:r>
            <a:r>
              <a:rPr lang="en-US" dirty="0"/>
              <a:t>–$a3: four argument registers in which to pass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Memory (e.g., stack) can be used if more values to be returned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 smtClean="0"/>
                  <a:t>Six steps during a procedure call</a:t>
                </a:r>
              </a:p>
              <a:p>
                <a:pPr marL="747713" lvl="1" indent="-290513">
                  <a:buFont typeface="+mj-lt"/>
                  <a:buAutoNum type="arabicPeriod"/>
                </a:pPr>
                <a:r>
                  <a:rPr lang="en-US" sz="1000" dirty="0" smtClean="0"/>
                  <a:t>Put </a:t>
                </a:r>
                <a:r>
                  <a:rPr lang="en-US" sz="1000" dirty="0"/>
                  <a:t>parameters in a place where the procedure can access them.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Transfer control to the procedure.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 smtClean="0"/>
                  <a:t>Acquire </a:t>
                </a:r>
                <a:r>
                  <a:rPr lang="en-US" sz="1000" dirty="0"/>
                  <a:t>the storage resources needed for the procedure.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 smtClean="0"/>
                  <a:t>Perform </a:t>
                </a:r>
                <a:r>
                  <a:rPr lang="en-US" sz="1000" dirty="0"/>
                  <a:t>the desired task.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 smtClean="0"/>
                  <a:t>Put </a:t>
                </a:r>
                <a:r>
                  <a:rPr lang="en-US" sz="1000" dirty="0"/>
                  <a:t>the result value in a place where the calling program can access it.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 smtClean="0"/>
                  <a:t>Return </a:t>
                </a:r>
                <a:r>
                  <a:rPr lang="en-US" sz="1000" dirty="0"/>
                  <a:t>control to the point of origin, since a procedure can be called </a:t>
                </a:r>
                <a:r>
                  <a:rPr lang="en-US" sz="1000" dirty="0" smtClean="0"/>
                  <a:t>from several </a:t>
                </a:r>
                <a:r>
                  <a:rPr lang="en-US" sz="1000" dirty="0"/>
                  <a:t>points in a </a:t>
                </a:r>
                <a:r>
                  <a:rPr lang="en-US" sz="1000" dirty="0" smtClean="0"/>
                  <a:t>program.</a:t>
                </a:r>
              </a:p>
              <a:p>
                <a:r>
                  <a:rPr lang="en-US" dirty="0" smtClean="0"/>
                  <a:t>Transfer Control:</a:t>
                </a:r>
              </a:p>
              <a:p>
                <a:pPr lvl="1"/>
                <a:r>
                  <a:rPr lang="en-US" sz="1600" dirty="0" smtClean="0">
                    <a:solidFill>
                      <a:srgbClr val="00B050"/>
                    </a:solidFill>
                  </a:rPr>
                  <a:t>Jump-and-link instruction (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jal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)</a:t>
                </a:r>
                <a:endParaRPr lang="en-US" sz="1600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𝑃𝑟𝑜𝑐𝑒𝑑𝑢𝑟𝑒𝐴𝑑𝑑𝑟𝑒𝑠𝑠</m:t>
                      </m:r>
                    </m:oMath>
                  </m:oMathPara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Keeps the return address for the procedure in $</a:t>
                </a:r>
                <a:r>
                  <a:rPr lang="en-US" sz="1600" dirty="0" err="1" smtClean="0"/>
                  <a:t>ra</a:t>
                </a:r>
                <a:r>
                  <a:rPr lang="en-US" sz="1600" dirty="0" smtClean="0"/>
                  <a:t> and jumps to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𝑃𝑟𝑜𝑐𝑒𝑑𝑢𝑟𝑒𝐴𝑑𝑑𝑟𝑒𝑠𝑠</m:t>
                    </m:r>
                  </m:oMath>
                </a14:m>
                <a:endParaRPr lang="en-US" sz="16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0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architecture is the </a:t>
            </a:r>
            <a:r>
              <a:rPr lang="en-US" dirty="0">
                <a:solidFill>
                  <a:srgbClr val="7030A0"/>
                </a:solidFill>
              </a:rPr>
              <a:t>attributes of a </a:t>
            </a:r>
            <a:r>
              <a:rPr lang="en-US" dirty="0" smtClean="0">
                <a:solidFill>
                  <a:srgbClr val="7030A0"/>
                </a:solidFill>
              </a:rPr>
              <a:t>computing system</a:t>
            </a:r>
            <a:r>
              <a:rPr lang="en-US" dirty="0" smtClean="0"/>
              <a:t> </a:t>
            </a:r>
            <a:r>
              <a:rPr lang="en-US" dirty="0"/>
              <a:t>as seen by the assembly language programmer </a:t>
            </a:r>
            <a:r>
              <a:rPr lang="en-US" dirty="0" smtClean="0"/>
              <a:t>or compiler.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Set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operations can be performed?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Format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how are instructions specified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Data storage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where is data located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Addressing Modes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how is data accessed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Exceptional </a:t>
            </a:r>
            <a:r>
              <a:rPr lang="en-US" dirty="0">
                <a:solidFill>
                  <a:srgbClr val="00B050"/>
                </a:solidFill>
              </a:rPr>
              <a:t>Conditions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happens if something </a:t>
            </a:r>
            <a:r>
              <a:rPr lang="en-US" dirty="0" smtClean="0">
                <a:solidFill>
                  <a:srgbClr val="00B0F0"/>
                </a:solidFill>
              </a:rPr>
              <a:t>goes wrong?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 smtClean="0"/>
              <a:t>Six steps during a procedure call</a:t>
            </a:r>
          </a:p>
          <a:p>
            <a:pPr marL="747713" lvl="1" indent="-290513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parameters in a place where the procedure can access them.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Transfer control to the procedure.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Acquire the storage resources needed for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Perform </a:t>
            </a:r>
            <a:r>
              <a:rPr lang="en-US" sz="1000" dirty="0"/>
              <a:t>the desired task.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the result value in a place where the calling program can access it.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Return </a:t>
            </a:r>
            <a:r>
              <a:rPr lang="en-US" sz="1000" dirty="0"/>
              <a:t>control to the point of origin, since a procedure can be called </a:t>
            </a:r>
            <a:r>
              <a:rPr lang="en-US" sz="1000" dirty="0" smtClean="0"/>
              <a:t>from several </a:t>
            </a:r>
            <a:r>
              <a:rPr lang="en-US" sz="1000" dirty="0"/>
              <a:t>points in a </a:t>
            </a:r>
            <a:r>
              <a:rPr lang="en-US" sz="1000" dirty="0" smtClean="0"/>
              <a:t>program.</a:t>
            </a:r>
          </a:p>
          <a:p>
            <a:r>
              <a:rPr lang="en-US" dirty="0" smtClean="0"/>
              <a:t>Acquiring the storage resources</a:t>
            </a:r>
          </a:p>
          <a:p>
            <a:pPr lvl="1"/>
            <a:r>
              <a:rPr lang="en-US" sz="1600" dirty="0" smtClean="0"/>
              <a:t>Different register values (manipulated by caller) are stored in the stack</a:t>
            </a:r>
          </a:p>
          <a:p>
            <a:pPr lvl="1"/>
            <a:r>
              <a:rPr lang="en-US" sz="1600" dirty="0" smtClean="0"/>
              <a:t>Prepares the registers for operations</a:t>
            </a:r>
          </a:p>
          <a:p>
            <a:pPr lvl="1"/>
            <a:r>
              <a:rPr lang="en-US" sz="1600" dirty="0" smtClean="0"/>
              <a:t>Can use the memory for data storage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 smtClean="0"/>
              <a:t>Six steps during a procedure call</a:t>
            </a:r>
          </a:p>
          <a:p>
            <a:pPr marL="747713" lvl="1" indent="-290513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parameters in a place where the procedure can access them.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Transfer control to the procedure.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Acquire the storage resources needed for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Perform </a:t>
            </a:r>
            <a:r>
              <a:rPr lang="en-US" sz="1000" dirty="0"/>
              <a:t>the desired task.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the result value in a place where the calling program can access it.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Return </a:t>
            </a:r>
            <a:r>
              <a:rPr lang="en-US" sz="1000" dirty="0"/>
              <a:t>control to the point of origin, since a procedure can be called </a:t>
            </a:r>
            <a:r>
              <a:rPr lang="en-US" sz="1000" dirty="0" smtClean="0"/>
              <a:t>from several </a:t>
            </a:r>
            <a:r>
              <a:rPr lang="en-US" sz="1000" dirty="0"/>
              <a:t>points in a </a:t>
            </a:r>
            <a:r>
              <a:rPr lang="en-US" sz="1000" dirty="0" smtClean="0"/>
              <a:t>program.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9742"/>
            <a:ext cx="5211291" cy="22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 smtClean="0"/>
              <a:t>Six steps during a procedure call</a:t>
            </a:r>
          </a:p>
          <a:p>
            <a:pPr marL="747713" lvl="1" indent="-290513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parameters in a place where the procedure can access them.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Transfer control to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Acquire the storage resources needed for the procedure.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Perform the desired task.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the result value in a place where the calling program can access it.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Return </a:t>
            </a:r>
            <a:r>
              <a:rPr lang="en-US" sz="1000" dirty="0"/>
              <a:t>control to the point of origin, since a procedure can be called </a:t>
            </a:r>
            <a:r>
              <a:rPr lang="en-US" sz="1000" dirty="0" smtClean="0"/>
              <a:t>from several </a:t>
            </a:r>
            <a:r>
              <a:rPr lang="en-US" sz="1000" dirty="0"/>
              <a:t>points in a </a:t>
            </a:r>
            <a:r>
              <a:rPr lang="en-US" sz="1000" dirty="0" smtClean="0"/>
              <a:t>program.</a:t>
            </a:r>
          </a:p>
          <a:p>
            <a:r>
              <a:rPr lang="en-US" dirty="0" smtClean="0"/>
              <a:t>Performing Tasks</a:t>
            </a:r>
          </a:p>
          <a:p>
            <a:pPr lvl="1"/>
            <a:r>
              <a:rPr lang="en-US" sz="1600" dirty="0" smtClean="0"/>
              <a:t>Can perform all the operations allowed by the MIPS instruction set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 smtClean="0"/>
              <a:t>Six steps during a procedure call</a:t>
            </a:r>
          </a:p>
          <a:p>
            <a:pPr marL="747713" lvl="1" indent="-290513">
              <a:buFont typeface="+mj-lt"/>
              <a:buAutoNum type="arabicPeriod"/>
            </a:pPr>
            <a:r>
              <a:rPr lang="en-US" sz="1000" dirty="0" smtClean="0"/>
              <a:t>Put </a:t>
            </a:r>
            <a:r>
              <a:rPr lang="en-US" sz="1000" dirty="0"/>
              <a:t>parameters in a place where the procedure can access them.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Transfer control to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Acquire the storage resources needed for the procedure.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Perform the desired task.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Put the result value in a place where the calling program can access it.</a:t>
            </a:r>
          </a:p>
          <a:p>
            <a:pPr lvl="1">
              <a:buFont typeface="+mj-lt"/>
              <a:buAutoNum type="arabicPeriod"/>
            </a:pPr>
            <a:r>
              <a:rPr lang="en-US" sz="1000" dirty="0" smtClean="0"/>
              <a:t>Return </a:t>
            </a:r>
            <a:r>
              <a:rPr lang="en-US" sz="1000" dirty="0"/>
              <a:t>control to the point of origin, since a procedure can be called </a:t>
            </a:r>
            <a:r>
              <a:rPr lang="en-US" sz="1000" dirty="0" smtClean="0"/>
              <a:t>from several </a:t>
            </a:r>
            <a:r>
              <a:rPr lang="en-US" sz="1000" dirty="0"/>
              <a:t>points in a </a:t>
            </a:r>
            <a:r>
              <a:rPr lang="en-US" sz="1000" dirty="0" smtClean="0"/>
              <a:t>program.</a:t>
            </a:r>
          </a:p>
          <a:p>
            <a:r>
              <a:rPr lang="en-US" dirty="0" smtClean="0"/>
              <a:t>Result storing by the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1"/>
            <a:r>
              <a:rPr lang="en-US" sz="1600" dirty="0"/>
              <a:t>$v0–$v1: two value registers in which to return values</a:t>
            </a:r>
          </a:p>
          <a:p>
            <a:pPr lvl="1"/>
            <a:r>
              <a:rPr lang="en-US" dirty="0" smtClean="0"/>
              <a:t>Memory (e.g., stack) can be used if more values to be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in MIPS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 smtClean="0"/>
                  <a:t>Six steps during a procedure call</a:t>
                </a:r>
              </a:p>
              <a:p>
                <a:pPr marL="747713" lvl="1" indent="-290513">
                  <a:buFont typeface="+mj-lt"/>
                  <a:buAutoNum type="arabicPeriod"/>
                </a:pPr>
                <a:r>
                  <a:rPr lang="en-US" sz="1000" dirty="0" smtClean="0"/>
                  <a:t>Put </a:t>
                </a:r>
                <a:r>
                  <a:rPr lang="en-US" sz="1000" dirty="0"/>
                  <a:t>parameters in a place where the procedure can access them.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/>
                  <a:t>Transfer control to the procedure.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/>
                  <a:t>Acquire the storage resources needed for the procedure.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/>
                  <a:t>Perform the desired task.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000" dirty="0"/>
                  <a:t>Put the result value in a place where the calling program can access it.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Return control to the point of origin, since a procedure can be called from several points in a program.</a:t>
                </a:r>
              </a:p>
              <a:p>
                <a:r>
                  <a:rPr lang="en-US" dirty="0" smtClean="0"/>
                  <a:t>Procedure returned</a:t>
                </a:r>
              </a:p>
              <a:p>
                <a:pPr lvl="1"/>
                <a:r>
                  <a:rPr lang="en-US" sz="1600" dirty="0" smtClean="0"/>
                  <a:t>Stack is adjusted using $</a:t>
                </a:r>
                <a:r>
                  <a:rPr lang="en-US" sz="1600" dirty="0" err="1" smtClean="0"/>
                  <a:t>sp</a:t>
                </a:r>
                <a:r>
                  <a:rPr lang="en-US" sz="1600" dirty="0" smtClean="0"/>
                  <a:t> and $</a:t>
                </a:r>
                <a:r>
                  <a:rPr lang="en-US" sz="1600" dirty="0" err="1" smtClean="0"/>
                  <a:t>fp</a:t>
                </a:r>
                <a:r>
                  <a:rPr lang="en-US" sz="1600" dirty="0" smtClean="0"/>
                  <a:t> pointers</a:t>
                </a:r>
                <a:endParaRPr lang="en-US" sz="1600" dirty="0"/>
              </a:p>
              <a:p>
                <a:pPr lvl="1"/>
                <a:r>
                  <a:rPr lang="en-US" sz="1600" dirty="0" smtClean="0"/>
                  <a:t>An unconditional jump to the address from where the caller will resume execution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$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0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51720" y="3529920"/>
            <a:ext cx="6953223" cy="16164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4613"/>
            <a:ext cx="2177943" cy="1687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483518"/>
            <a:ext cx="48965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skerville Old Face" panose="02020602080505020303" pitchFamily="18" charset="0"/>
              </a:rPr>
              <a:t>non_leaf</a:t>
            </a:r>
            <a:r>
              <a:rPr lang="en-US" sz="1100" dirty="0" smtClean="0">
                <a:latin typeface="Baskerville Old Face" panose="02020602080505020303" pitchFamily="18" charset="0"/>
              </a:rPr>
              <a:t>:</a:t>
            </a:r>
          </a:p>
          <a:p>
            <a:pPr lvl="1"/>
            <a:r>
              <a:rPr lang="en-US" sz="1100" dirty="0" smtClean="0">
                <a:latin typeface="Baskerville Old Face" panose="02020602080505020303" pitchFamily="18" charset="0"/>
              </a:rPr>
              <a:t>...</a:t>
            </a:r>
          </a:p>
          <a:p>
            <a:pPr lvl="1"/>
            <a:r>
              <a:rPr lang="en-US" sz="11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add </a:t>
            </a:r>
            <a:r>
              <a:rPr lang="en-US" sz="11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$a0, $s1, $</a:t>
            </a:r>
            <a:r>
              <a:rPr lang="en-US" sz="11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zero</a:t>
            </a:r>
            <a:endParaRPr lang="en-US" sz="11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1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add $a1, $s2, $zero</a:t>
            </a:r>
          </a:p>
          <a:p>
            <a:pPr lvl="1"/>
            <a:r>
              <a:rPr lang="en-US" sz="11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add $a2, $s3, $zero</a:t>
            </a:r>
          </a:p>
          <a:p>
            <a:pPr lvl="1"/>
            <a:r>
              <a:rPr lang="en-US" sz="11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add $a3, $s4, $zero</a:t>
            </a:r>
          </a:p>
          <a:p>
            <a:pPr lvl="1"/>
            <a:r>
              <a:rPr lang="en-US" sz="11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jal</a:t>
            </a:r>
            <a:r>
              <a:rPr lang="en-US" sz="11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leaf</a:t>
            </a:r>
            <a:r>
              <a:rPr lang="en-US" sz="11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</a:t>
            </a:r>
            <a:endParaRPr lang="en-US" sz="1100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100" dirty="0" smtClean="0">
                <a:latin typeface="Baskerville Old Face" panose="02020602080505020303" pitchFamily="18" charset="0"/>
              </a:rPr>
              <a:t>add </a:t>
            </a:r>
            <a:r>
              <a:rPr lang="en-US" sz="1100" dirty="0">
                <a:latin typeface="Baskerville Old Face" panose="02020602080505020303" pitchFamily="18" charset="0"/>
              </a:rPr>
              <a:t>$s1, $zero, $v0</a:t>
            </a:r>
          </a:p>
          <a:p>
            <a:pPr lvl="1"/>
            <a:r>
              <a:rPr lang="en-US" sz="1100" dirty="0" smtClean="0">
                <a:latin typeface="Baskerville Old Face" panose="02020602080505020303" pitchFamily="18" charset="0"/>
              </a:rPr>
              <a:t>...</a:t>
            </a:r>
            <a:endParaRPr lang="en-US" sz="1100" dirty="0">
              <a:latin typeface="Baskerville Old Face" panose="02020602080505020303" pitchFamily="18" charset="0"/>
            </a:endParaRPr>
          </a:p>
          <a:p>
            <a:r>
              <a:rPr lang="en-US" sz="1100" dirty="0" smtClean="0">
                <a:latin typeface="Baskerville Old Face" panose="02020602080505020303" pitchFamily="18" charset="0"/>
              </a:rPr>
              <a:t>leaf:       </a:t>
            </a:r>
            <a:r>
              <a:rPr lang="en-US" sz="11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1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$</a:t>
            </a:r>
            <a:r>
              <a:rPr lang="en-US" sz="11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$</a:t>
            </a:r>
            <a:r>
              <a:rPr lang="en-US" sz="11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–</a:t>
            </a:r>
            <a:r>
              <a:rPr lang="en-US" sz="11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12  	# 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adjust stack to make room for 3 items </a:t>
            </a:r>
          </a:p>
          <a:p>
            <a:pPr lvl="1"/>
            <a:r>
              <a:rPr lang="en-US" sz="11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sw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 $t1, 8($</a:t>
            </a:r>
            <a:r>
              <a:rPr lang="en-US" sz="11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1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     	# 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save register $t1 for use afterwards</a:t>
            </a:r>
          </a:p>
          <a:p>
            <a:pPr lvl="1"/>
            <a:r>
              <a:rPr lang="en-US" sz="11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sw</a:t>
            </a:r>
            <a:r>
              <a:rPr lang="en-US" sz="11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 $t0, 4($</a:t>
            </a:r>
            <a:r>
              <a:rPr lang="en-US" sz="11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1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      	# save register $t0 for use afterwards</a:t>
            </a:r>
          </a:p>
          <a:p>
            <a:pPr lvl="1"/>
            <a:r>
              <a:rPr lang="en-US" sz="11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sw</a:t>
            </a:r>
            <a:r>
              <a:rPr lang="en-US" sz="11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$s0, 0($</a:t>
            </a:r>
            <a:r>
              <a:rPr lang="en-US" sz="11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1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	# save register $s0 for use afterwards</a:t>
            </a:r>
          </a:p>
          <a:p>
            <a:pPr lvl="1"/>
            <a:endParaRPr lang="en-US" sz="1100" dirty="0" smtClean="0">
              <a:latin typeface="Baskerville Old Face" panose="02020602080505020303" pitchFamily="18" charset="0"/>
            </a:endParaRPr>
          </a:p>
          <a:p>
            <a:pPr lvl="1"/>
            <a:r>
              <a:rPr lang="en-US" sz="11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add </a:t>
            </a:r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$t0,$a0,$a1 </a:t>
            </a:r>
            <a:r>
              <a:rPr lang="en-US" sz="11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register $t0 contains g + h</a:t>
            </a:r>
          </a:p>
          <a:p>
            <a:pPr lvl="1"/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add $t1,$a2,$a3 </a:t>
            </a:r>
            <a:r>
              <a:rPr lang="en-US" sz="11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register $t1 contains </a:t>
            </a:r>
            <a:r>
              <a:rPr lang="en-US" sz="11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 + j</a:t>
            </a:r>
          </a:p>
          <a:p>
            <a:pPr lvl="1"/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sub $s0,$t0,$</a:t>
            </a:r>
            <a:r>
              <a:rPr lang="en-US" sz="11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t1	# </a:t>
            </a:r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f = $t0 – $t1, which is (g + h)–(</a:t>
            </a:r>
            <a:r>
              <a:rPr lang="en-US" sz="11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1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 + j)</a:t>
            </a:r>
          </a:p>
          <a:p>
            <a:pPr lvl="1"/>
            <a:endParaRPr lang="en-US" sz="1100" dirty="0">
              <a:latin typeface="Baskerville Old Face" panose="02020602080505020303" pitchFamily="18" charset="0"/>
            </a:endParaRPr>
          </a:p>
          <a:p>
            <a:pPr lvl="1"/>
            <a:r>
              <a:rPr lang="en-US" sz="1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add $v0,$s0,$zero </a:t>
            </a:r>
            <a:r>
              <a:rPr lang="en-US" sz="11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 	# </a:t>
            </a:r>
            <a:r>
              <a:rPr lang="en-US" sz="1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Set return Value</a:t>
            </a:r>
          </a:p>
          <a:p>
            <a:pPr lvl="1"/>
            <a:endParaRPr lang="en-US" sz="1100" dirty="0">
              <a:latin typeface="Baskerville Old Face" panose="02020602080505020303" pitchFamily="18" charset="0"/>
            </a:endParaRPr>
          </a:p>
          <a:p>
            <a:pPr lvl="1"/>
            <a:r>
              <a:rPr lang="en-US" sz="1100" dirty="0" err="1">
                <a:latin typeface="Baskerville Old Face" panose="02020602080505020303" pitchFamily="18" charset="0"/>
              </a:rPr>
              <a:t>lw</a:t>
            </a:r>
            <a:r>
              <a:rPr lang="en-US" sz="1100" dirty="0">
                <a:latin typeface="Baskerville Old Face" panose="02020602080505020303" pitchFamily="18" charset="0"/>
              </a:rPr>
              <a:t> $s0, 0($</a:t>
            </a:r>
            <a:r>
              <a:rPr lang="en-US" sz="1100" dirty="0" err="1">
                <a:latin typeface="Baskerville Old Face" panose="02020602080505020303" pitchFamily="18" charset="0"/>
              </a:rPr>
              <a:t>sp</a:t>
            </a:r>
            <a:r>
              <a:rPr lang="en-US" sz="1100" dirty="0">
                <a:latin typeface="Baskerville Old Face" panose="02020602080505020303" pitchFamily="18" charset="0"/>
              </a:rPr>
              <a:t>) </a:t>
            </a:r>
            <a:r>
              <a:rPr lang="en-US" sz="1100" dirty="0" smtClean="0">
                <a:latin typeface="Baskerville Old Face" panose="02020602080505020303" pitchFamily="18" charset="0"/>
              </a:rPr>
              <a:t>	# </a:t>
            </a:r>
            <a:r>
              <a:rPr lang="en-US" sz="1100" dirty="0">
                <a:latin typeface="Baskerville Old Face" panose="02020602080505020303" pitchFamily="18" charset="0"/>
              </a:rPr>
              <a:t>restore register $s0 for caller</a:t>
            </a:r>
          </a:p>
          <a:p>
            <a:pPr lvl="1"/>
            <a:r>
              <a:rPr lang="en-US" sz="1100" dirty="0" err="1">
                <a:latin typeface="Baskerville Old Face" panose="02020602080505020303" pitchFamily="18" charset="0"/>
              </a:rPr>
              <a:t>lw</a:t>
            </a:r>
            <a:r>
              <a:rPr lang="en-US" sz="1100" dirty="0">
                <a:latin typeface="Baskerville Old Face" panose="02020602080505020303" pitchFamily="18" charset="0"/>
              </a:rPr>
              <a:t> $t0, 4($</a:t>
            </a:r>
            <a:r>
              <a:rPr lang="en-US" sz="1100" dirty="0" err="1">
                <a:latin typeface="Baskerville Old Face" panose="02020602080505020303" pitchFamily="18" charset="0"/>
              </a:rPr>
              <a:t>sp</a:t>
            </a:r>
            <a:r>
              <a:rPr lang="en-US" sz="1100" dirty="0">
                <a:latin typeface="Baskerville Old Face" panose="02020602080505020303" pitchFamily="18" charset="0"/>
              </a:rPr>
              <a:t>) </a:t>
            </a:r>
            <a:r>
              <a:rPr lang="en-US" sz="1100" dirty="0" smtClean="0">
                <a:latin typeface="Baskerville Old Face" panose="02020602080505020303" pitchFamily="18" charset="0"/>
              </a:rPr>
              <a:t>	# </a:t>
            </a:r>
            <a:r>
              <a:rPr lang="en-US" sz="1100" dirty="0">
                <a:latin typeface="Baskerville Old Face" panose="02020602080505020303" pitchFamily="18" charset="0"/>
              </a:rPr>
              <a:t>restore register $t0 for caller</a:t>
            </a:r>
          </a:p>
          <a:p>
            <a:pPr lvl="1"/>
            <a:r>
              <a:rPr lang="en-US" sz="1100" dirty="0" err="1">
                <a:latin typeface="Baskerville Old Face" panose="02020602080505020303" pitchFamily="18" charset="0"/>
              </a:rPr>
              <a:t>lw</a:t>
            </a:r>
            <a:r>
              <a:rPr lang="en-US" sz="1100" dirty="0">
                <a:latin typeface="Baskerville Old Face" panose="02020602080505020303" pitchFamily="18" charset="0"/>
              </a:rPr>
              <a:t> $t1, 8($</a:t>
            </a:r>
            <a:r>
              <a:rPr lang="en-US" sz="1100" dirty="0" err="1">
                <a:latin typeface="Baskerville Old Face" panose="02020602080505020303" pitchFamily="18" charset="0"/>
              </a:rPr>
              <a:t>sp</a:t>
            </a:r>
            <a:r>
              <a:rPr lang="en-US" sz="1100" dirty="0">
                <a:latin typeface="Baskerville Old Face" panose="02020602080505020303" pitchFamily="18" charset="0"/>
              </a:rPr>
              <a:t>) </a:t>
            </a:r>
            <a:r>
              <a:rPr lang="en-US" sz="1100" dirty="0" smtClean="0">
                <a:latin typeface="Baskerville Old Face" panose="02020602080505020303" pitchFamily="18" charset="0"/>
              </a:rPr>
              <a:t>	# </a:t>
            </a:r>
            <a:r>
              <a:rPr lang="en-US" sz="1100" dirty="0">
                <a:latin typeface="Baskerville Old Face" panose="02020602080505020303" pitchFamily="18" charset="0"/>
              </a:rPr>
              <a:t>restore register $t1 for caller</a:t>
            </a:r>
          </a:p>
          <a:p>
            <a:pPr lvl="1"/>
            <a:r>
              <a:rPr lang="en-US" sz="1100" dirty="0" err="1">
                <a:latin typeface="Baskerville Old Face" panose="02020602080505020303" pitchFamily="18" charset="0"/>
              </a:rPr>
              <a:t>addi</a:t>
            </a:r>
            <a:r>
              <a:rPr lang="en-US" sz="1100" dirty="0">
                <a:latin typeface="Baskerville Old Face" panose="02020602080505020303" pitchFamily="18" charset="0"/>
              </a:rPr>
              <a:t> $sp,$sp,12 </a:t>
            </a:r>
            <a:r>
              <a:rPr lang="en-US" sz="1100" dirty="0" smtClean="0">
                <a:latin typeface="Baskerville Old Face" panose="02020602080505020303" pitchFamily="18" charset="0"/>
              </a:rPr>
              <a:t>	# </a:t>
            </a:r>
            <a:r>
              <a:rPr lang="en-US" sz="1100" dirty="0">
                <a:latin typeface="Baskerville Old Face" panose="02020602080505020303" pitchFamily="18" charset="0"/>
              </a:rPr>
              <a:t>adjust stack to delete 3 </a:t>
            </a:r>
            <a:r>
              <a:rPr lang="en-US" sz="1100" dirty="0" smtClean="0">
                <a:latin typeface="Baskerville Old Face" panose="02020602080505020303" pitchFamily="18" charset="0"/>
              </a:rPr>
              <a:t>items</a:t>
            </a:r>
          </a:p>
          <a:p>
            <a:pPr lvl="1"/>
            <a:endParaRPr lang="en-US" sz="11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1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jr</a:t>
            </a:r>
            <a:r>
              <a:rPr lang="en-US" sz="11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$</a:t>
            </a:r>
            <a:r>
              <a:rPr lang="en-US" sz="11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ra</a:t>
            </a:r>
            <a:r>
              <a:rPr lang="en-US" sz="11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1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1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jump back to calling routine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7706" y="865624"/>
            <a:ext cx="1768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en-US" sz="1000" kern="0" dirty="0">
                <a:solidFill>
                  <a:srgbClr val="00B050"/>
                </a:solidFill>
                <a:latin typeface="Baskerville Old Face" pitchFamily="18" charset="0"/>
                <a:cs typeface="Arial"/>
              </a:rPr>
              <a:t>Put parameters in a place where the procedure can access them</a:t>
            </a:r>
            <a:r>
              <a:rPr lang="en-US" sz="1000" kern="0" dirty="0" smtClean="0">
                <a:solidFill>
                  <a:srgbClr val="00B050"/>
                </a:solidFill>
                <a:latin typeface="Baskerville Old Face" pitchFamily="18" charset="0"/>
                <a:cs typeface="Arial"/>
              </a:rPr>
              <a:t>.</a:t>
            </a:r>
            <a:endParaRPr lang="en-US" sz="1000" kern="0" dirty="0">
              <a:solidFill>
                <a:srgbClr val="00B050"/>
              </a:solidFill>
              <a:latin typeface="Baskerville Old Face" pitchFamily="18" charset="0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9161" y="1401550"/>
            <a:ext cx="168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>
              <a:spcBef>
                <a:spcPct val="20000"/>
              </a:spcBef>
            </a:pPr>
            <a:r>
              <a:rPr lang="en-US" sz="1000" kern="0" dirty="0" smtClean="0">
                <a:solidFill>
                  <a:srgbClr val="FF0000"/>
                </a:solidFill>
                <a:latin typeface="Baskerville Old Face" pitchFamily="18" charset="0"/>
                <a:cs typeface="Arial"/>
              </a:rPr>
              <a:t>Transfer </a:t>
            </a:r>
            <a:r>
              <a:rPr lang="en-US" sz="1000" kern="0" dirty="0">
                <a:solidFill>
                  <a:srgbClr val="FF0000"/>
                </a:solidFill>
                <a:latin typeface="Baskerville Old Face" pitchFamily="18" charset="0"/>
                <a:cs typeface="Arial"/>
              </a:rPr>
              <a:t>control to the procedure</a:t>
            </a:r>
            <a:r>
              <a:rPr lang="en-US" sz="1000" kern="0" dirty="0" smtClean="0">
                <a:solidFill>
                  <a:srgbClr val="FF0000"/>
                </a:solidFill>
                <a:latin typeface="Baskerville Old Face" pitchFamily="18" charset="0"/>
                <a:cs typeface="Arial"/>
              </a:rPr>
              <a:t>.</a:t>
            </a:r>
            <a:endParaRPr lang="en-US" sz="1000" kern="0" dirty="0">
              <a:solidFill>
                <a:srgbClr val="FF0000"/>
              </a:solidFill>
              <a:latin typeface="Baskerville Old Face" pitchFamily="18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2067694"/>
            <a:ext cx="158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>
              <a:spcBef>
                <a:spcPct val="20000"/>
              </a:spcBef>
            </a:pPr>
            <a:r>
              <a:rPr lang="en-US" sz="1000" kern="0" dirty="0">
                <a:solidFill>
                  <a:srgbClr val="0070C0"/>
                </a:solidFill>
                <a:latin typeface="Baskerville Old Face" pitchFamily="18" charset="0"/>
                <a:cs typeface="Arial"/>
              </a:rPr>
              <a:t>Acquire the storage resources needed for the procedure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0272" y="2973601"/>
            <a:ext cx="158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>
              <a:spcBef>
                <a:spcPct val="20000"/>
              </a:spcBef>
            </a:pPr>
            <a:r>
              <a:rPr lang="en-US" sz="1000" kern="0" dirty="0">
                <a:solidFill>
                  <a:srgbClr val="7030A0"/>
                </a:solidFill>
                <a:latin typeface="Baskerville Old Face" pitchFamily="18" charset="0"/>
                <a:cs typeface="Arial"/>
              </a:rPr>
              <a:t>Perform the desired task.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72" y="3291830"/>
            <a:ext cx="158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>
              <a:spcBef>
                <a:spcPct val="20000"/>
              </a:spcBef>
            </a:pPr>
            <a:r>
              <a:rPr lang="en-US" sz="1000" kern="0" dirty="0">
                <a:solidFill>
                  <a:srgbClr val="C00000"/>
                </a:solidFill>
                <a:latin typeface="Baskerville Old Face" pitchFamily="18" charset="0"/>
                <a:cs typeface="Arial"/>
              </a:rPr>
              <a:t>Put the result value in a place where the calling program can access it.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6042" y="4430914"/>
            <a:ext cx="172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>
              <a:spcBef>
                <a:spcPct val="20000"/>
              </a:spcBef>
            </a:pPr>
            <a:r>
              <a:rPr lang="en-US" sz="1000" kern="0" dirty="0">
                <a:solidFill>
                  <a:srgbClr val="002060"/>
                </a:solidFill>
                <a:latin typeface="Baskerville Old Face" pitchFamily="18" charset="0"/>
                <a:cs typeface="Arial"/>
              </a:rPr>
              <a:t>Return control to the point of origin, since a procedure can be called from several points in a program.</a:t>
            </a:r>
          </a:p>
        </p:txBody>
      </p:sp>
    </p:spTree>
    <p:extLst>
      <p:ext uri="{BB962C8B-B14F-4D97-AF65-F5344CB8AC3E}">
        <p14:creationId xmlns:p14="http://schemas.microsoft.com/office/powerpoint/2010/main" val="4571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47865" y="3529920"/>
            <a:ext cx="5657078" cy="16164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5705"/>
            <a:ext cx="2559239" cy="1321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9496" y="582999"/>
            <a:ext cx="5954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skerville Old Face" panose="02020602080505020303" pitchFamily="18" charset="0"/>
              </a:rPr>
              <a:t>fact:   </a:t>
            </a:r>
            <a:r>
              <a:rPr lang="en-US" sz="1600" dirty="0" err="1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, 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, –8 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adjust stack for 2 items</a:t>
            </a:r>
          </a:p>
          <a:p>
            <a:pPr lvl="1"/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sw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ra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, 4($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save the return address</a:t>
            </a:r>
          </a:p>
          <a:p>
            <a:pPr lvl="1"/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sw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$a0, 0($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save the argument n</a:t>
            </a:r>
          </a:p>
          <a:p>
            <a:pPr lvl="1"/>
            <a:r>
              <a:rPr lang="en-US" sz="1600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slti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 $t0,$a0,1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test for n &lt; 1</a:t>
            </a:r>
          </a:p>
          <a:p>
            <a:pPr lvl="1"/>
            <a:r>
              <a:rPr lang="en-US" sz="1600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beq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 $t0,$zero,L1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if n &gt;= 1, go to L1</a:t>
            </a:r>
          </a:p>
          <a:p>
            <a:pPr lvl="1"/>
            <a:r>
              <a:rPr lang="en-US" sz="1600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$v0,$zero,1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# Set the return value</a:t>
            </a:r>
            <a:endParaRPr lang="en-US" sz="16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6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 $sp,$sp,8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pop 2 items off stack</a:t>
            </a:r>
          </a:p>
          <a:p>
            <a:pPr lvl="1"/>
            <a:r>
              <a:rPr lang="en-US" sz="16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jr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 $</a:t>
            </a:r>
            <a:r>
              <a:rPr lang="en-US" sz="16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ra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return to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caller</a:t>
            </a:r>
            <a:endParaRPr lang="en-US" sz="16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latin typeface="Baskerville Old Face" panose="02020602080505020303" pitchFamily="18" charset="0"/>
              </a:rPr>
              <a:t>L1: </a:t>
            </a:r>
            <a:r>
              <a:rPr lang="en-US" sz="1600" dirty="0" smtClean="0">
                <a:latin typeface="Baskerville Old Face" panose="02020602080505020303" pitchFamily="18" charset="0"/>
              </a:rPr>
              <a:t>   </a:t>
            </a:r>
            <a:r>
              <a:rPr lang="en-US" sz="1600" dirty="0" err="1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$a0,$a0,–1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n &gt;= 1: argument gets (n – 1)</a:t>
            </a:r>
          </a:p>
          <a:p>
            <a:pPr lvl="1"/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jal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fact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call fact with (n –1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)</a:t>
            </a:r>
            <a:endParaRPr lang="en-US" sz="16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lw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$a0, 0($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return from 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jal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: restore argument n</a:t>
            </a:r>
          </a:p>
          <a:p>
            <a:pPr lvl="1"/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lw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$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ra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, 4($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restore the return address</a:t>
            </a:r>
          </a:p>
          <a:p>
            <a:pPr lvl="1"/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$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, $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, 8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adjust stack pointer to pop 2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items</a:t>
            </a:r>
            <a:endParaRPr lang="en-US" sz="16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mul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$v0,$a0,$v0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return n * fact (n – 1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)</a:t>
            </a:r>
            <a:endParaRPr lang="en-US" sz="16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jr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$</a:t>
            </a:r>
            <a:r>
              <a:rPr lang="en-US" sz="1600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ra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return to the caller</a:t>
            </a:r>
          </a:p>
        </p:txBody>
      </p:sp>
    </p:spTree>
    <p:extLst>
      <p:ext uri="{BB962C8B-B14F-4D97-AF65-F5344CB8AC3E}">
        <p14:creationId xmlns:p14="http://schemas.microsoft.com/office/powerpoint/2010/main" val="32473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long jump to a remote procedure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94" y="1419622"/>
            <a:ext cx="6154009" cy="54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20606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Baskerville Old Face" pitchFamily="18" charset="0"/>
              </a:rPr>
              <a:t>opcode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0749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itchFamily="18" charset="0"/>
              </a:rPr>
              <a:t>Jumping Address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ASCII representation of </a:t>
            </a:r>
            <a:r>
              <a:rPr lang="en-US" b="1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stands for </a:t>
            </a:r>
            <a:r>
              <a:rPr lang="en-US" i="1" dirty="0"/>
              <a:t>American Standard Code for </a:t>
            </a:r>
            <a:r>
              <a:rPr lang="en-US" i="1" dirty="0" smtClean="0"/>
              <a:t>Information Interchange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Uses 1 byte to represent a character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63638"/>
            <a:ext cx="6840760" cy="32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 Byte Memory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demands 1-byte memory operation</a:t>
            </a:r>
          </a:p>
          <a:p>
            <a:r>
              <a:rPr lang="en-US" dirty="0" smtClean="0"/>
              <a:t>MIPS supports</a:t>
            </a:r>
          </a:p>
          <a:p>
            <a:pPr marL="0" indent="0">
              <a:buNone/>
            </a:pPr>
            <a:r>
              <a:rPr lang="en-US" sz="1600" dirty="0" err="1"/>
              <a:t>l</a:t>
            </a:r>
            <a:r>
              <a:rPr lang="en-US" sz="1600" dirty="0" err="1" smtClean="0"/>
              <a:t>b</a:t>
            </a:r>
            <a:r>
              <a:rPr lang="en-US" sz="1600" dirty="0" smtClean="0"/>
              <a:t>   $t0,0($</a:t>
            </a:r>
            <a:r>
              <a:rPr lang="en-US" sz="1600" dirty="0" err="1" smtClean="0"/>
              <a:t>sp</a:t>
            </a:r>
            <a:r>
              <a:rPr lang="en-US" sz="1600" dirty="0" smtClean="0"/>
              <a:t>)        #Reads 1 byte from memory and stores in the lowest (rightmost) byte of $t0</a:t>
            </a:r>
          </a:p>
          <a:p>
            <a:pPr marL="0" indent="0">
              <a:buNone/>
            </a:pPr>
            <a:r>
              <a:rPr lang="en-US" sz="1600" dirty="0" err="1" smtClean="0"/>
              <a:t>sb</a:t>
            </a:r>
            <a:r>
              <a:rPr lang="en-US" sz="1600" dirty="0" smtClean="0"/>
              <a:t>   </a:t>
            </a:r>
            <a:r>
              <a:rPr lang="en-US" sz="1600" dirty="0"/>
              <a:t>$t0,0</a:t>
            </a:r>
            <a:r>
              <a:rPr lang="en-US" sz="1600" dirty="0" smtClean="0"/>
              <a:t>($</a:t>
            </a:r>
            <a:r>
              <a:rPr lang="en-US" sz="1600" dirty="0" err="1" smtClean="0"/>
              <a:t>gp</a:t>
            </a:r>
            <a:r>
              <a:rPr lang="en-US" sz="1600" dirty="0"/>
              <a:t>)        #Reads 1 byte </a:t>
            </a:r>
            <a:r>
              <a:rPr lang="en-US" sz="1600" dirty="0" smtClean="0"/>
              <a:t>from </a:t>
            </a:r>
            <a:r>
              <a:rPr lang="en-US" sz="1600" dirty="0"/>
              <a:t>the lowest (rightmost) byte of $</a:t>
            </a:r>
            <a:r>
              <a:rPr lang="en-US" sz="1600" dirty="0" smtClean="0"/>
              <a:t>t0 and </a:t>
            </a:r>
            <a:r>
              <a:rPr lang="en-US" sz="1600" dirty="0"/>
              <a:t>stores </a:t>
            </a:r>
            <a:r>
              <a:rPr lang="en-US" sz="1600" dirty="0" smtClean="0"/>
              <a:t>in the memory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Unsigned Version:</a:t>
            </a:r>
          </a:p>
          <a:p>
            <a:pPr marL="0" indent="0">
              <a:buNone/>
            </a:pPr>
            <a:r>
              <a:rPr lang="en-US" sz="1600" dirty="0" smtClean="0"/>
              <a:t>Load Byte: </a:t>
            </a:r>
            <a:r>
              <a:rPr lang="en-US" sz="1600" dirty="0" err="1" smtClean="0"/>
              <a:t>lbu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Store Byte: Not available in MIPS</a:t>
            </a:r>
          </a:p>
        </p:txBody>
      </p:sp>
    </p:spTree>
    <p:extLst>
      <p:ext uri="{BB962C8B-B14F-4D97-AF65-F5344CB8AC3E}">
        <p14:creationId xmlns:p14="http://schemas.microsoft.com/office/powerpoint/2010/main" val="18333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07288" cy="3894137"/>
          </a:xfrm>
        </p:spPr>
        <p:txBody>
          <a:bodyPr/>
          <a:lstStyle/>
          <a:p>
            <a:r>
              <a:rPr lang="en-US" dirty="0" smtClean="0"/>
              <a:t>Acronym of “</a:t>
            </a:r>
            <a:r>
              <a:rPr lang="en-US" b="1" dirty="0" smtClean="0"/>
              <a:t>Microprocessor </a:t>
            </a:r>
            <a:r>
              <a:rPr lang="en-US" b="1" dirty="0"/>
              <a:t>without Interlocked Pipelined </a:t>
            </a:r>
            <a:r>
              <a:rPr lang="en-US" b="1" dirty="0" smtClean="0"/>
              <a:t>Stages”</a:t>
            </a:r>
          </a:p>
          <a:p>
            <a:pPr lvl="1"/>
            <a:r>
              <a:rPr lang="en-US" dirty="0" smtClean="0"/>
              <a:t>Is a </a:t>
            </a:r>
            <a:r>
              <a:rPr lang="en-US" dirty="0" smtClean="0">
                <a:solidFill>
                  <a:srgbClr val="7030A0"/>
                </a:solidFill>
              </a:rPr>
              <a:t>RISC</a:t>
            </a:r>
            <a:r>
              <a:rPr lang="en-US" dirty="0" smtClean="0"/>
              <a:t> (Reduced Instruction Set Computer) </a:t>
            </a:r>
            <a:r>
              <a:rPr lang="en-US" dirty="0" smtClean="0">
                <a:solidFill>
                  <a:srgbClr val="7030A0"/>
                </a:solidFill>
              </a:rPr>
              <a:t>ISA</a:t>
            </a:r>
            <a:r>
              <a:rPr lang="en-US" dirty="0" smtClean="0"/>
              <a:t> (Instruction Set Architecture)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smtClean="0"/>
              <a:t>MIPS Technologies (then</a:t>
            </a:r>
            <a:r>
              <a:rPr lang="en-US" dirty="0"/>
              <a:t> MIPS Computer </a:t>
            </a:r>
            <a:r>
              <a:rPr lang="en-US" dirty="0" smtClean="0"/>
              <a:t>Systems) in 1985</a:t>
            </a:r>
          </a:p>
        </p:txBody>
      </p:sp>
    </p:spTree>
    <p:extLst>
      <p:ext uri="{BB962C8B-B14F-4D97-AF65-F5344CB8AC3E}">
        <p14:creationId xmlns:p14="http://schemas.microsoft.com/office/powerpoint/2010/main" val="22855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Dealing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commonly available strategies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first position of </a:t>
            </a:r>
            <a:r>
              <a:rPr lang="en-US" dirty="0"/>
              <a:t>the string is reserved to give the length of a string</a:t>
            </a:r>
            <a:r>
              <a:rPr lang="en-US" sz="1400" dirty="0"/>
              <a:t> </a:t>
            </a:r>
            <a:endParaRPr lang="en-US" sz="1400" dirty="0" smtClean="0"/>
          </a:p>
          <a:p>
            <a:pPr lvl="1"/>
            <a:r>
              <a:rPr lang="en-US" dirty="0"/>
              <a:t>an accompanying </a:t>
            </a:r>
            <a:r>
              <a:rPr lang="en-US" dirty="0" smtClean="0"/>
              <a:t>variable has </a:t>
            </a:r>
            <a:r>
              <a:rPr lang="en-US" dirty="0"/>
              <a:t>the length of the string</a:t>
            </a:r>
            <a:r>
              <a:rPr lang="en-US" sz="1400" dirty="0"/>
              <a:t> </a:t>
            </a:r>
            <a:endParaRPr lang="en-US" sz="1400" dirty="0" smtClean="0"/>
          </a:p>
          <a:p>
            <a:pPr lvl="1"/>
            <a:r>
              <a:rPr lang="en-US" dirty="0"/>
              <a:t>the last position of a string </a:t>
            </a:r>
            <a:r>
              <a:rPr lang="en-US" dirty="0" smtClean="0"/>
              <a:t>is indicated </a:t>
            </a:r>
            <a:r>
              <a:rPr lang="en-US" dirty="0"/>
              <a:t>by a character used to mark the end of a </a:t>
            </a:r>
            <a:r>
              <a:rPr lang="en-US" dirty="0" smtClean="0"/>
              <a:t>string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134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Dealing with String: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demands 1-byte memory operation</a:t>
            </a:r>
          </a:p>
          <a:p>
            <a:r>
              <a:rPr lang="en-US" dirty="0" smtClean="0"/>
              <a:t>MIPS supports</a:t>
            </a:r>
          </a:p>
          <a:p>
            <a:pPr marL="0" indent="0">
              <a:buNone/>
            </a:pPr>
            <a:r>
              <a:rPr lang="en-US" sz="1600" dirty="0" err="1"/>
              <a:t>l</a:t>
            </a:r>
            <a:r>
              <a:rPr lang="en-US" sz="1600" dirty="0" err="1" smtClean="0"/>
              <a:t>b</a:t>
            </a:r>
            <a:r>
              <a:rPr lang="en-US" sz="1600" dirty="0" smtClean="0"/>
              <a:t>   $t0,0($</a:t>
            </a:r>
            <a:r>
              <a:rPr lang="en-US" sz="1600" dirty="0" err="1" smtClean="0"/>
              <a:t>sp</a:t>
            </a:r>
            <a:r>
              <a:rPr lang="en-US" sz="1600" dirty="0" smtClean="0"/>
              <a:t>)        #Reads 1 byte from memory and stores in the lowest (rightmost) byte of $t0</a:t>
            </a:r>
          </a:p>
          <a:p>
            <a:pPr marL="0" indent="0">
              <a:buNone/>
            </a:pPr>
            <a:r>
              <a:rPr lang="en-US" sz="1600" dirty="0" err="1" smtClean="0"/>
              <a:t>sb</a:t>
            </a:r>
            <a:r>
              <a:rPr lang="en-US" sz="1600" dirty="0" smtClean="0"/>
              <a:t>   </a:t>
            </a:r>
            <a:r>
              <a:rPr lang="en-US" sz="1600" dirty="0"/>
              <a:t>$t0,0</a:t>
            </a:r>
            <a:r>
              <a:rPr lang="en-US" sz="1600" dirty="0" smtClean="0"/>
              <a:t>($</a:t>
            </a:r>
            <a:r>
              <a:rPr lang="en-US" sz="1600" dirty="0" err="1" smtClean="0"/>
              <a:t>gp</a:t>
            </a:r>
            <a:r>
              <a:rPr lang="en-US" sz="1600" dirty="0"/>
              <a:t>)        #Reads 1 byte </a:t>
            </a:r>
            <a:r>
              <a:rPr lang="en-US" sz="1600" dirty="0" smtClean="0"/>
              <a:t>from </a:t>
            </a:r>
            <a:r>
              <a:rPr lang="en-US" sz="1600" dirty="0"/>
              <a:t>the lowest (rightmost) byte of $</a:t>
            </a:r>
            <a:r>
              <a:rPr lang="en-US" sz="1600" dirty="0" smtClean="0"/>
              <a:t>t0 and </a:t>
            </a:r>
            <a:r>
              <a:rPr lang="en-US" sz="1600" dirty="0"/>
              <a:t>stores </a:t>
            </a:r>
            <a:r>
              <a:rPr lang="en-US" sz="1600" dirty="0" smtClean="0"/>
              <a:t>in the memory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Unsigned Version:</a:t>
            </a:r>
          </a:p>
          <a:p>
            <a:pPr marL="0" indent="0">
              <a:buNone/>
            </a:pPr>
            <a:r>
              <a:rPr lang="en-US" sz="1600" dirty="0" smtClean="0"/>
              <a:t>Load Byte: </a:t>
            </a:r>
            <a:r>
              <a:rPr lang="en-US" sz="1600" dirty="0" err="1" smtClean="0"/>
              <a:t>lbu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Store Byte: Not available in MIPS</a:t>
            </a:r>
          </a:p>
        </p:txBody>
      </p:sp>
    </p:spTree>
    <p:extLst>
      <p:ext uri="{BB962C8B-B14F-4D97-AF65-F5344CB8AC3E}">
        <p14:creationId xmlns:p14="http://schemas.microsoft.com/office/powerpoint/2010/main" val="5024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47865" y="3529920"/>
            <a:ext cx="5657078" cy="16164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Dealing with String: </a:t>
            </a:r>
            <a:r>
              <a:rPr lang="en-US" b="1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03832"/>
            <a:ext cx="2696531" cy="1143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9496" y="582999"/>
            <a:ext cx="60630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askerville Old Face" panose="02020602080505020303" pitchFamily="18" charset="0"/>
              </a:rPr>
              <a:t>strcpy</a:t>
            </a:r>
            <a:r>
              <a:rPr lang="en-US" sz="1600" dirty="0" smtClean="0">
                <a:latin typeface="Baskerville Old Face" panose="02020602080505020303" pitchFamily="18" charset="0"/>
              </a:rPr>
              <a:t>:  </a:t>
            </a:r>
            <a:r>
              <a:rPr lang="en-US" sz="1600" dirty="0" err="1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,$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,–4 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adjust stack for 1 more item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           </a:t>
            </a:r>
            <a:r>
              <a:rPr lang="en-US" sz="1600" dirty="0" err="1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sw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$s0, 0($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save $s0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           add 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$s0,$zero,$zero </a:t>
            </a:r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= 0 + 0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L1: </a:t>
            </a:r>
            <a:r>
              <a:rPr lang="en-US" sz="1600" dirty="0" smtClean="0">
                <a:latin typeface="Baskerville Old Face" panose="02020602080505020303" pitchFamily="18" charset="0"/>
              </a:rPr>
              <a:t>      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add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$t1,$s0,$a1 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address of y[</a:t>
            </a:r>
            <a:r>
              <a:rPr lang="en-US" sz="16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] in $t1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         </a:t>
            </a:r>
            <a:r>
              <a:rPr lang="en-US" sz="16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lbu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$t2, 0($t1) 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$t2 = y[</a:t>
            </a:r>
            <a:r>
              <a:rPr lang="en-US" sz="16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         add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$t3,$s0,$a0 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address of x[</a:t>
            </a:r>
            <a:r>
              <a:rPr lang="en-US" sz="16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] in $t3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         </a:t>
            </a:r>
            <a:r>
              <a:rPr lang="en-US" sz="16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sb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$t2, 0($t3) </a:t>
            </a:r>
            <a:r>
              <a:rPr lang="en-US" sz="16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x[</a:t>
            </a:r>
            <a:r>
              <a:rPr lang="en-US" sz="16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] = y[</a:t>
            </a:r>
            <a:r>
              <a:rPr lang="en-US" sz="1600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]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           </a:t>
            </a:r>
            <a:r>
              <a:rPr lang="en-US" sz="16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beq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$t2,$zero,L2 </a:t>
            </a:r>
            <a:r>
              <a:rPr lang="en-US" sz="1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if y[</a:t>
            </a:r>
            <a:r>
              <a:rPr lang="en-US" sz="16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] == 0, go to L2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            </a:t>
            </a:r>
            <a:r>
              <a:rPr lang="en-US" sz="1600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$s0, $s0,1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	# </a:t>
            </a:r>
            <a:r>
              <a:rPr lang="en-US" sz="1600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 = </a:t>
            </a:r>
            <a:r>
              <a:rPr lang="en-US" sz="1600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 + 1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           j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L1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go to </a:t>
            </a:r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L1. While loop continues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r>
              <a:rPr lang="en-US" sz="1600" dirty="0">
                <a:latin typeface="Baskerville Old Face" panose="02020602080505020303" pitchFamily="18" charset="0"/>
              </a:rPr>
              <a:t>L2:      </a:t>
            </a:r>
            <a:r>
              <a:rPr lang="en-US" sz="1600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lw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$s0, 0($</a:t>
            </a:r>
            <a:r>
              <a:rPr lang="en-US" sz="16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sp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)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	# End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of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string. Restore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old $s0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          </a:t>
            </a:r>
            <a:r>
              <a:rPr lang="en-US" sz="1600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addi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$sp,$sp,4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pop 1 word off stack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          </a:t>
            </a:r>
            <a:r>
              <a:rPr lang="en-US" sz="1600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jr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$</a:t>
            </a:r>
            <a:r>
              <a:rPr lang="en-US" sz="1600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ra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		# </a:t>
            </a:r>
            <a:r>
              <a:rPr lang="en-US" sz="16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6110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Dealing with Multiple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Unicode, a universal encoding, supports alphabets of most human languages</a:t>
            </a:r>
            <a:endParaRPr lang="en-US" sz="1600" dirty="0"/>
          </a:p>
          <a:p>
            <a:r>
              <a:rPr lang="en-US" dirty="0" smtClean="0"/>
              <a:t>Java uses Unicode</a:t>
            </a:r>
          </a:p>
          <a:p>
            <a:r>
              <a:rPr lang="en-US" dirty="0" smtClean="0"/>
              <a:t>Requires 16 bits to represent a character</a:t>
            </a:r>
          </a:p>
          <a:p>
            <a:r>
              <a:rPr lang="en-US" dirty="0" smtClean="0"/>
              <a:t>Operations required to load and store 16bits (</a:t>
            </a:r>
            <a:r>
              <a:rPr lang="en-US" dirty="0" err="1" smtClean="0"/>
              <a:t>halfwords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halfword</a:t>
            </a:r>
            <a:r>
              <a:rPr lang="en-US" dirty="0" smtClean="0"/>
              <a:t>: </a:t>
            </a:r>
            <a:r>
              <a:rPr lang="en-US" dirty="0" err="1" smtClean="0"/>
              <a:t>lh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halfword</a:t>
            </a:r>
            <a:r>
              <a:rPr lang="en-US" dirty="0" smtClean="0"/>
              <a:t> unsigned: </a:t>
            </a:r>
            <a:r>
              <a:rPr lang="en-US" dirty="0" err="1" smtClean="0"/>
              <a:t>lhu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 err="1" smtClean="0"/>
              <a:t>halfword</a:t>
            </a:r>
            <a:r>
              <a:rPr lang="en-US" dirty="0" smtClean="0"/>
              <a:t>: </a:t>
            </a:r>
            <a:r>
              <a:rPr lang="en-US" dirty="0" err="1" smtClean="0"/>
              <a:t>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8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16216" y="3651870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Size: Is larger feasible?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795320" cy="3894137"/>
          </a:xfrm>
        </p:spPr>
        <p:txBody>
          <a:bodyPr/>
          <a:lstStyle/>
          <a:p>
            <a:r>
              <a:rPr lang="en-US" dirty="0" smtClean="0"/>
              <a:t>The I-format is used by both </a:t>
            </a:r>
            <a:r>
              <a:rPr lang="en-US" dirty="0" smtClean="0">
                <a:solidFill>
                  <a:srgbClr val="002060"/>
                </a:solidFill>
              </a:rPr>
              <a:t>immediate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2060"/>
                </a:solidFill>
              </a:rPr>
              <a:t>memory data transfer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than 16 bit long constant?</a:t>
            </a:r>
          </a:p>
          <a:p>
            <a:pPr lvl="1"/>
            <a:r>
              <a:rPr lang="en-US" dirty="0" smtClean="0"/>
              <a:t>We have two options in hand</a:t>
            </a:r>
          </a:p>
          <a:p>
            <a:pPr lvl="2"/>
            <a:r>
              <a:rPr lang="en-US" dirty="0" smtClean="0"/>
              <a:t>Supporting </a:t>
            </a:r>
            <a:r>
              <a:rPr lang="en-US" dirty="0"/>
              <a:t>s</a:t>
            </a:r>
            <a:r>
              <a:rPr lang="en-US" dirty="0" smtClean="0"/>
              <a:t>hort constant in 1 instruction and deal long constant with additional instructions</a:t>
            </a:r>
          </a:p>
          <a:p>
            <a:pPr lvl="2"/>
            <a:r>
              <a:rPr lang="en-US" dirty="0" smtClean="0"/>
              <a:t>Supporting long constant in 2 instructions</a:t>
            </a:r>
          </a:p>
          <a:p>
            <a:pPr lvl="1"/>
            <a:r>
              <a:rPr lang="en-US" dirty="0" smtClean="0"/>
              <a:t>We opted for the first option (to exploit the benefit of common case fast)</a:t>
            </a:r>
          </a:p>
          <a:p>
            <a:r>
              <a:rPr lang="en-US" dirty="0" smtClean="0"/>
              <a:t>Are we limited to use 16 bit constants (-32,768 to 32,767)?</a:t>
            </a:r>
          </a:p>
          <a:p>
            <a:r>
              <a:rPr lang="en-US" dirty="0" smtClean="0"/>
              <a:t>No </a:t>
            </a:r>
            <a:r>
              <a:rPr lang="en-US" dirty="0" smtClean="0">
                <a:sym typeface="Wingdings" pitchFamily="2" charset="2"/>
              </a:rPr>
              <a:t> Use two instructions to populate a register with 32 bit constant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5606"/>
            <a:ext cx="6362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Larger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Populating a register with 32 bit constant</a:t>
            </a:r>
          </a:p>
          <a:p>
            <a:pPr lvl="1"/>
            <a:r>
              <a:rPr lang="en-US" dirty="0" smtClean="0"/>
              <a:t>Load Upper Immediate (</a:t>
            </a:r>
            <a:r>
              <a:rPr lang="en-US" dirty="0" err="1" smtClean="0"/>
              <a:t>lui</a:t>
            </a:r>
            <a:r>
              <a:rPr lang="en-US" dirty="0" smtClean="0"/>
              <a:t>) 	: Loads upper 16 bits</a:t>
            </a:r>
          </a:p>
          <a:p>
            <a:pPr lvl="1"/>
            <a:r>
              <a:rPr lang="en-US" dirty="0" smtClean="0"/>
              <a:t>Or Immediate (</a:t>
            </a:r>
            <a:r>
              <a:rPr lang="en-US" dirty="0" err="1" smtClean="0"/>
              <a:t>ori</a:t>
            </a:r>
            <a:r>
              <a:rPr lang="en-US" dirty="0" smtClean="0"/>
              <a:t>):		: Loads lower 16 bits</a:t>
            </a:r>
            <a:endParaRPr lang="en-US" dirty="0"/>
          </a:p>
          <a:p>
            <a:r>
              <a:rPr lang="en-US" dirty="0" smtClean="0"/>
              <a:t>Example: x=y+4000000</a:t>
            </a:r>
          </a:p>
          <a:p>
            <a:r>
              <a:rPr lang="en-US" dirty="0" smtClean="0"/>
              <a:t>4000000 = 0000 0000 0011 1101 0000 1001 0000 0000</a:t>
            </a:r>
          </a:p>
          <a:p>
            <a:pPr marL="0" indent="0">
              <a:buNone/>
            </a:pPr>
            <a:r>
              <a:rPr lang="en-US" sz="1600" dirty="0" err="1"/>
              <a:t>l</a:t>
            </a:r>
            <a:r>
              <a:rPr lang="en-US" sz="1600" dirty="0" err="1" smtClean="0"/>
              <a:t>ui</a:t>
            </a:r>
            <a:r>
              <a:rPr lang="en-US" sz="1600" dirty="0" smtClean="0"/>
              <a:t> $s0, 61   		// 61 = </a:t>
            </a:r>
            <a:r>
              <a:rPr lang="en-US" sz="1600" dirty="0"/>
              <a:t>0000 0000 0011 </a:t>
            </a:r>
            <a:r>
              <a:rPr lang="en-US" sz="1600" dirty="0" smtClean="0"/>
              <a:t>1101</a:t>
            </a:r>
          </a:p>
          <a:p>
            <a:pPr marL="0" indent="0">
              <a:buNone/>
            </a:pPr>
            <a:r>
              <a:rPr lang="en-US" sz="1600" dirty="0" err="1"/>
              <a:t>o</a:t>
            </a:r>
            <a:r>
              <a:rPr lang="en-US" sz="1600" dirty="0" err="1" smtClean="0"/>
              <a:t>ri</a:t>
            </a:r>
            <a:r>
              <a:rPr lang="en-US" sz="1600" dirty="0" smtClean="0"/>
              <a:t> $s0, 2304 		// 2304= 0000 1001 0000 0000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dd $s1, $t0, $s0</a:t>
            </a:r>
          </a:p>
          <a:p>
            <a:endParaRPr lang="en-US" dirty="0" smtClean="0"/>
          </a:p>
          <a:p>
            <a:r>
              <a:rPr lang="en-US" dirty="0" smtClean="0"/>
              <a:t>Think how to use 32 bit address to access data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8224" y="2571750"/>
            <a:ext cx="2376264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8224" y="2571750"/>
            <a:ext cx="11881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  <a:latin typeface="Baskerville Old Face" pitchFamily="18" charset="0"/>
              </a:rPr>
              <a:t>0000 0000 0011 1101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6356" y="2571750"/>
            <a:ext cx="11881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  <a:latin typeface="Baskerville Old Face" pitchFamily="18" charset="0"/>
              </a:rPr>
              <a:t>0000 0000 </a:t>
            </a:r>
            <a:r>
              <a:rPr lang="en-US" sz="900" dirty="0" smtClean="0">
                <a:solidFill>
                  <a:srgbClr val="002060"/>
                </a:solidFill>
                <a:latin typeface="Baskerville Old Face" pitchFamily="18" charset="0"/>
              </a:rPr>
              <a:t>0000 0000</a:t>
            </a:r>
            <a:endParaRPr lang="en-US" sz="9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8224" y="3147814"/>
            <a:ext cx="1188132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  <a:latin typeface="Baskerville Old Face" pitchFamily="18" charset="0"/>
              </a:rPr>
              <a:t>0000 0000 </a:t>
            </a:r>
            <a:r>
              <a:rPr lang="en-US" sz="900" dirty="0" smtClean="0">
                <a:solidFill>
                  <a:srgbClr val="002060"/>
                </a:solidFill>
                <a:latin typeface="Baskerville Old Face" pitchFamily="18" charset="0"/>
              </a:rPr>
              <a:t>0000 0000</a:t>
            </a:r>
            <a:endParaRPr lang="en-US" sz="9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6356" y="3147814"/>
            <a:ext cx="1188132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  <a:latin typeface="Baskerville Old Face" pitchFamily="18" charset="0"/>
              </a:rPr>
              <a:t>0000 1</a:t>
            </a:r>
            <a:r>
              <a:rPr lang="en-US" sz="900" dirty="0" smtClean="0">
                <a:solidFill>
                  <a:srgbClr val="002060"/>
                </a:solidFill>
                <a:latin typeface="Baskerville Old Face" pitchFamily="18" charset="0"/>
              </a:rPr>
              <a:t>001 0000 0000</a:t>
            </a:r>
            <a:endParaRPr lang="en-US" sz="9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8468" y="771550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skerville Old Face" pitchFamily="18" charset="0"/>
              </a:rPr>
              <a:t>No sign extension for logical operations but it happens for arithmetic operations</a:t>
            </a:r>
            <a:endParaRPr lang="en-US" sz="1600" dirty="0">
              <a:latin typeface="Baskerville Old Fac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7649" y="25966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$s0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6356" y="2643758"/>
            <a:ext cx="118813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  <a:latin typeface="Baskerville Old Face" pitchFamily="18" charset="0"/>
              </a:rPr>
              <a:t>0000 1</a:t>
            </a:r>
            <a:r>
              <a:rPr lang="en-US" sz="900" dirty="0" smtClean="0">
                <a:solidFill>
                  <a:srgbClr val="002060"/>
                </a:solidFill>
                <a:latin typeface="Baskerville Old Face" pitchFamily="18" charset="0"/>
              </a:rPr>
              <a:t>001 0000 0000</a:t>
            </a:r>
            <a:endParaRPr lang="en-US" sz="9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3579862"/>
            <a:ext cx="8905037" cy="153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 Branches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579296" cy="3894137"/>
              </a:xfrm>
            </p:spPr>
            <p:txBody>
              <a:bodyPr/>
              <a:lstStyle/>
              <a:p>
                <a:r>
                  <a:rPr lang="en-US" dirty="0" smtClean="0"/>
                  <a:t>PC is 32 bit but the address in conditional branching (if-else, loop etc.) is16 bit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𝑏𝑛𝑒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$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 $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𝐸𝑥𝑖𝑡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 #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𝐸𝑥𝑖𝑡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$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Forces the program instruction count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 smtClean="0"/>
                  <a:t>instructions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dirty="0" smtClean="0"/>
                  <a:t>Bytes=128 KB)</a:t>
                </a:r>
              </a:p>
              <a:p>
                <a:r>
                  <a:rPr lang="en-US" dirty="0" smtClean="0"/>
                  <a:t>Most of the conditional branches jump nearby (weather forward or backward)</a:t>
                </a:r>
              </a:p>
              <a:p>
                <a:r>
                  <a:rPr lang="en-US" dirty="0" smtClean="0"/>
                  <a:t>Use PC relative addressing to access forward (PC + relative constant address), or backward (PC – relative constant address) location</a:t>
                </a:r>
              </a:p>
              <a:p>
                <a:r>
                  <a:rPr lang="en-US" dirty="0" smtClean="0"/>
                  <a:t>Can support branching up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 smtClean="0"/>
                  <a:t>relative constant address value</a:t>
                </a:r>
              </a:p>
              <a:p>
                <a:r>
                  <a:rPr lang="en-US" dirty="0" smtClean="0"/>
                  <a:t>PC normally increments 1 word (4 bytes) after every instruction</a:t>
                </a:r>
              </a:p>
              <a:p>
                <a:r>
                  <a:rPr lang="en-US" dirty="0" smtClean="0"/>
                  <a:t>The addressing should be (PC+4 </a:t>
                </a:r>
                <a:r>
                  <a:rPr lang="en-US" dirty="0"/>
                  <a:t>+ </a:t>
                </a:r>
                <a:r>
                  <a:rPr lang="en-US" dirty="0" smtClean="0"/>
                  <a:t>relative constant </a:t>
                </a:r>
                <a:r>
                  <a:rPr lang="en-US" dirty="0"/>
                  <a:t>address</a:t>
                </a:r>
                <a:r>
                  <a:rPr lang="en-US" dirty="0" smtClean="0"/>
                  <a:t>) for forward access and </a:t>
                </a:r>
                <a:r>
                  <a:rPr lang="en-US" dirty="0"/>
                  <a:t>(PC </a:t>
                </a:r>
                <a:r>
                  <a:rPr lang="en-US" dirty="0" smtClean="0"/>
                  <a:t>+ 4 – relative constant </a:t>
                </a:r>
                <a:r>
                  <a:rPr lang="en-US" dirty="0"/>
                  <a:t>address</a:t>
                </a:r>
                <a:r>
                  <a:rPr lang="en-US" dirty="0" smtClean="0"/>
                  <a:t>) for backward access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579296" cy="3894137"/>
              </a:xfrm>
              <a:blipFill>
                <a:blip r:embed="rId2"/>
                <a:stretch>
                  <a:fillRect l="-640" t="-939" r="-1137"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91630"/>
            <a:ext cx="6362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16216" y="3795886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 Jumps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PC is 32 bit but the address in Jumps is16 </a:t>
                </a:r>
                <a:r>
                  <a:rPr lang="en-US" dirty="0"/>
                  <a:t>bit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Forces the program instruction count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dirty="0" smtClean="0"/>
                  <a:t>instructions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</a:p>
              <a:p>
                <a:endParaRPr lang="en-US" dirty="0"/>
              </a:p>
              <a:p>
                <a:r>
                  <a:rPr lang="en-US" dirty="0" smtClean="0"/>
                  <a:t>Replaces the 28 rightmost byte of PC</a:t>
                </a:r>
              </a:p>
              <a:p>
                <a:pPr lvl="1"/>
                <a:r>
                  <a:rPr lang="en-US" dirty="0" smtClean="0"/>
                  <a:t>Known as </a:t>
                </a:r>
                <a:r>
                  <a:rPr lang="en-US" dirty="0" err="1" smtClean="0"/>
                  <a:t>pseudodirect</a:t>
                </a:r>
                <a:r>
                  <a:rPr lang="en-US" dirty="0" smtClean="0"/>
                  <a:t> addressing</a:t>
                </a:r>
              </a:p>
              <a:p>
                <a:pPr lvl="1"/>
                <a:r>
                  <a:rPr lang="en-US" dirty="0" smtClean="0"/>
                  <a:t>A program is not placed across an address boundary of 256 MB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therwise</a:t>
                </a:r>
                <a:r>
                  <a:rPr lang="en-US" dirty="0"/>
                  <a:t>, a jump must be replaced by a jump register instruction </a:t>
                </a:r>
                <a:r>
                  <a:rPr lang="en-US" dirty="0" smtClean="0"/>
                  <a:t>preceded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by other instructions to load the full 32-bit address into a register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 b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94" y="1131590"/>
            <a:ext cx="6154009" cy="54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177260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Baskerville Old Face" pitchFamily="18" charset="0"/>
              </a:rPr>
              <a:t>opcode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7869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itchFamily="18" charset="0"/>
              </a:rPr>
              <a:t>Jumping Address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67852"/>
            <a:ext cx="4824536" cy="13199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86" y="1448578"/>
            <a:ext cx="4231217" cy="1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Branching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 smtClean="0"/>
                  <a:t> instructions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581" b="-47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 inverts the condition</a:t>
            </a:r>
          </a:p>
          <a:p>
            <a:r>
              <a:rPr lang="en-US" dirty="0" smtClean="0"/>
              <a:t>Inserts an unconditional jump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543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skerville Old Face" panose="02020602080505020303" pitchFamily="18" charset="0"/>
              </a:rPr>
              <a:t>b</a:t>
            </a:r>
            <a:r>
              <a:rPr lang="en-US" dirty="0" err="1" smtClean="0">
                <a:latin typeface="Baskerville Old Face" panose="02020602080505020303" pitchFamily="18" charset="0"/>
              </a:rPr>
              <a:t>eq</a:t>
            </a:r>
            <a:r>
              <a:rPr lang="en-US" dirty="0" smtClean="0">
                <a:latin typeface="Baskerville Old Face" panose="02020602080505020303" pitchFamily="18" charset="0"/>
              </a:rPr>
              <a:t> $s0, $s1, L1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86393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	</a:t>
            </a:r>
            <a:r>
              <a:rPr lang="pl-PL" dirty="0" smtClean="0">
                <a:latin typeface="Baskerville Old Face" panose="02020602080505020303" pitchFamily="18" charset="0"/>
              </a:rPr>
              <a:t>bne </a:t>
            </a:r>
            <a:r>
              <a:rPr lang="pl-PL" dirty="0">
                <a:latin typeface="Baskerville Old Face" panose="02020602080505020303" pitchFamily="18" charset="0"/>
              </a:rPr>
              <a:t>$s0, $s1, L2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	</a:t>
            </a:r>
            <a:r>
              <a:rPr lang="pl-PL" dirty="0" smtClean="0">
                <a:latin typeface="Baskerville Old Face" panose="02020602080505020303" pitchFamily="18" charset="0"/>
              </a:rPr>
              <a:t>j </a:t>
            </a:r>
            <a:r>
              <a:rPr lang="pl-PL" dirty="0">
                <a:latin typeface="Baskerville Old Face" panose="02020602080505020303" pitchFamily="18" charset="0"/>
              </a:rPr>
              <a:t>L1</a:t>
            </a:r>
          </a:p>
          <a:p>
            <a:r>
              <a:rPr lang="pl-PL" dirty="0">
                <a:latin typeface="Baskerville Old Face" panose="02020602080505020303" pitchFamily="18" charset="0"/>
              </a:rPr>
              <a:t>L2: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Design Principle </a:t>
            </a:r>
            <a:r>
              <a:rPr lang="en-US" i="1" dirty="0" smtClean="0"/>
              <a:t>1: </a:t>
            </a:r>
            <a:r>
              <a:rPr lang="en-US" dirty="0" smtClean="0"/>
              <a:t>Simplicity </a:t>
            </a:r>
            <a:r>
              <a:rPr lang="en-US" dirty="0"/>
              <a:t>favors regularity. 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/>
              <a:t>Design Principle </a:t>
            </a:r>
            <a:r>
              <a:rPr lang="en-US" i="1" dirty="0" smtClean="0"/>
              <a:t>2: </a:t>
            </a:r>
            <a:r>
              <a:rPr lang="en-US" dirty="0" smtClean="0"/>
              <a:t>Smaller </a:t>
            </a:r>
            <a:r>
              <a:rPr lang="en-US" dirty="0"/>
              <a:t>is </a:t>
            </a:r>
            <a:r>
              <a:rPr lang="en-US" dirty="0" smtClean="0"/>
              <a:t>faster.</a:t>
            </a:r>
          </a:p>
          <a:p>
            <a:endParaRPr lang="en-US" dirty="0" smtClean="0"/>
          </a:p>
          <a:p>
            <a:r>
              <a:rPr lang="en-US" i="1" dirty="0"/>
              <a:t>Design Principle 3: </a:t>
            </a:r>
            <a:r>
              <a:rPr lang="en-US" dirty="0"/>
              <a:t>Good design demands good compromises</a:t>
            </a:r>
            <a:r>
              <a:rPr lang="en-US" i="1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49" y="651312"/>
            <a:ext cx="3615102" cy="4319934"/>
          </a:xfrm>
        </p:spPr>
      </p:pic>
    </p:spTree>
    <p:extLst>
      <p:ext uri="{BB962C8B-B14F-4D97-AF65-F5344CB8AC3E}">
        <p14:creationId xmlns:p14="http://schemas.microsoft.com/office/powerpoint/2010/main" val="16524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Sort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43609"/>
            <a:ext cx="2619375" cy="144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1" y="2091410"/>
            <a:ext cx="7719866" cy="2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Sort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1" y="2854697"/>
            <a:ext cx="7719866" cy="14020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39" y="617539"/>
            <a:ext cx="3929253" cy="151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Sort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2324149"/>
            <a:ext cx="8505825" cy="34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2687221"/>
            <a:ext cx="8505825" cy="1057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39" y="617539"/>
            <a:ext cx="3929253" cy="151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0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Sort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2324149"/>
            <a:ext cx="8505825" cy="34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87221"/>
            <a:ext cx="8370749" cy="18287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39" y="617539"/>
            <a:ext cx="3929253" cy="151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5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Sort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39" y="617539"/>
            <a:ext cx="3929253" cy="15185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2324149"/>
            <a:ext cx="8505825" cy="34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43758"/>
            <a:ext cx="8370749" cy="1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Sort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7" y="2283718"/>
            <a:ext cx="8941197" cy="237626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39" y="617539"/>
            <a:ext cx="3929253" cy="151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3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err="1" smtClean="0"/>
              <a:t>vs</a:t>
            </a:r>
            <a:r>
              <a:rPr lang="en-US" dirty="0" smtClean="0"/>
              <a:t> Pointers: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7698"/>
            <a:ext cx="3309045" cy="12016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71550"/>
            <a:ext cx="4850899" cy="1141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71750"/>
            <a:ext cx="4187471" cy="113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63" y="2587021"/>
            <a:ext cx="4506069" cy="11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err="1" smtClean="0"/>
              <a:t>vs</a:t>
            </a:r>
            <a:r>
              <a:rPr lang="en-US" dirty="0" smtClean="0"/>
              <a:t> Pointers: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7698"/>
            <a:ext cx="3309045" cy="12016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71550"/>
            <a:ext cx="4850899" cy="1141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71750"/>
            <a:ext cx="4187471" cy="113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63" y="2590314"/>
            <a:ext cx="4506069" cy="1143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042" y="3867894"/>
            <a:ext cx="728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itchFamily="18" charset="0"/>
              </a:rPr>
              <a:t>Pointer version has reduced the number of instructions per iteration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42" y="4290650"/>
            <a:ext cx="728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itchFamily="18" charset="0"/>
              </a:rPr>
              <a:t>Many optimizing compilers generate this code, even for array-based C code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907886"/>
            <a:ext cx="4831130" cy="3536072"/>
          </a:xfrm>
        </p:spPr>
      </p:pic>
    </p:spTree>
    <p:extLst>
      <p:ext uri="{BB962C8B-B14F-4D97-AF65-F5344CB8AC3E}">
        <p14:creationId xmlns:p14="http://schemas.microsoft.com/office/powerpoint/2010/main" val="25571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</a:t>
            </a:r>
            <a:r>
              <a:rPr lang="en-US" dirty="0"/>
              <a:t>favors regularity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of MIPS are </a:t>
            </a:r>
            <a:r>
              <a:rPr lang="en-US" dirty="0" smtClean="0">
                <a:solidFill>
                  <a:srgbClr val="7030A0"/>
                </a:solidFill>
              </a:rPr>
              <a:t>fixed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rigid</a:t>
            </a:r>
          </a:p>
          <a:p>
            <a:r>
              <a:rPr lang="en-US" dirty="0" smtClean="0"/>
              <a:t>Rigidity ensures </a:t>
            </a:r>
            <a:r>
              <a:rPr lang="en-US" dirty="0" smtClean="0">
                <a:solidFill>
                  <a:srgbClr val="00B0F0"/>
                </a:solidFill>
              </a:rPr>
              <a:t>Regularity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Simplicity</a:t>
            </a:r>
            <a:r>
              <a:rPr lang="en-US" dirty="0" smtClean="0"/>
              <a:t> favors regularity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</a:t>
            </a:r>
            <a:r>
              <a:rPr lang="en-US" dirty="0"/>
              <a:t>the source program in to assembly language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Assembly Language: A symbolic language translatable into binary machine language</a:t>
            </a:r>
          </a:p>
          <a:p>
            <a:r>
              <a:rPr lang="en-US" dirty="0" smtClean="0"/>
              <a:t>Modern compilers generate optimized assembly code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2067694"/>
            <a:ext cx="3823018" cy="279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assembly language instruction into machine instruction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2067694"/>
            <a:ext cx="3823018" cy="279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5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supported by Assembler but not found in Hardware</a:t>
            </a:r>
          </a:p>
          <a:p>
            <a:pPr lvl="1"/>
            <a:r>
              <a:rPr lang="en-US" dirty="0" smtClean="0"/>
              <a:t>Assembler takes the responsibility to convert it into a proper machine language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ove $t0, $t1</a:t>
            </a:r>
          </a:p>
          <a:p>
            <a:pPr marL="0" indent="0">
              <a:buNone/>
            </a:pPr>
            <a:r>
              <a:rPr lang="en-US" dirty="0" smtClean="0"/>
              <a:t>Assembler converts it to</a:t>
            </a:r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 smtClean="0"/>
              <a:t>dd $t0, $zero, $t1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err="1" smtClean="0"/>
              <a:t>pseudoinstructions</a:t>
            </a:r>
            <a:r>
              <a:rPr lang="en-US" dirty="0" smtClean="0"/>
              <a:t>: </a:t>
            </a:r>
            <a:r>
              <a:rPr lang="en-US" dirty="0" err="1" smtClean="0"/>
              <a:t>blt</a:t>
            </a:r>
            <a:r>
              <a:rPr lang="en-US" dirty="0" smtClean="0"/>
              <a:t>, </a:t>
            </a:r>
            <a:r>
              <a:rPr lang="en-US" dirty="0" err="1" smtClean="0"/>
              <a:t>bgt</a:t>
            </a:r>
            <a:r>
              <a:rPr lang="en-US" dirty="0" smtClean="0"/>
              <a:t>, </a:t>
            </a:r>
            <a:r>
              <a:rPr lang="en-US" dirty="0" err="1" smtClean="0"/>
              <a:t>bge</a:t>
            </a:r>
            <a:r>
              <a:rPr lang="en-US" dirty="0" smtClean="0"/>
              <a:t>, </a:t>
            </a:r>
            <a:r>
              <a:rPr lang="en-US" dirty="0" err="1" smtClean="0"/>
              <a:t>ble</a:t>
            </a:r>
            <a:endParaRPr lang="en-US" dirty="0" smtClean="0"/>
          </a:p>
          <a:p>
            <a:r>
              <a:rPr lang="en-US" dirty="0" smtClean="0"/>
              <a:t>An example of </a:t>
            </a:r>
            <a:r>
              <a:rPr lang="en-US" dirty="0" smtClean="0">
                <a:solidFill>
                  <a:srgbClr val="00B050"/>
                </a:solidFill>
              </a:rPr>
              <a:t>Abstraction</a:t>
            </a:r>
          </a:p>
          <a:p>
            <a:r>
              <a:rPr lang="en-US" dirty="0" smtClean="0"/>
              <a:t>Assembler requires a dedicated register $at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13824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labels used in branches and data transfer instructions in a </a:t>
            </a:r>
            <a:r>
              <a:rPr lang="en-US" dirty="0" smtClean="0">
                <a:solidFill>
                  <a:srgbClr val="00B050"/>
                </a:solidFill>
              </a:rPr>
              <a:t>symbol table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Symbol table</a:t>
            </a:r>
            <a:r>
              <a:rPr lang="en-US" dirty="0" smtClean="0"/>
              <a:t>: a table that maps addresses against labels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2067694"/>
            <a:ext cx="3823018" cy="279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3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independently assembled machine language programs</a:t>
            </a:r>
          </a:p>
          <a:p>
            <a:r>
              <a:rPr lang="en-US" dirty="0"/>
              <a:t>Resolves undefined labels into an </a:t>
            </a:r>
            <a:r>
              <a:rPr lang="en-US" dirty="0" smtClean="0">
                <a:solidFill>
                  <a:srgbClr val="00B050"/>
                </a:solidFill>
              </a:rPr>
              <a:t>executable </a:t>
            </a:r>
            <a:r>
              <a:rPr lang="en-US" dirty="0">
                <a:solidFill>
                  <a:srgbClr val="00B050"/>
                </a:solidFill>
              </a:rPr>
              <a:t>file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2067694"/>
            <a:ext cx="3823018" cy="279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9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 smtClean="0"/>
              <a:t>Loads (copies) an object program from disk to main memory in order to execute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2067694"/>
            <a:ext cx="3823018" cy="279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8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Linked Libraries (DLL)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routines that are linked to a program during execution</a:t>
            </a:r>
          </a:p>
          <a:p>
            <a:pPr lvl="1"/>
            <a:r>
              <a:rPr lang="en-US" dirty="0" smtClean="0"/>
              <a:t>To incorporate the updated version of library routines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lazy procedure linkage</a:t>
            </a:r>
            <a:r>
              <a:rPr lang="en-US" dirty="0" smtClean="0"/>
              <a:t>, each routine is linked only when it is called</a:t>
            </a:r>
          </a:p>
          <a:p>
            <a:pPr lvl="1"/>
            <a:r>
              <a:rPr lang="en-US" dirty="0" smtClean="0"/>
              <a:t>Provides a level of indirection</a:t>
            </a:r>
          </a:p>
          <a:p>
            <a:pPr lvl="1"/>
            <a:r>
              <a:rPr lang="en-US" dirty="0" smtClean="0"/>
              <a:t>Nonlocal routine calls a set of dummy entries at the end of the program, with one entry per nonlocal routine. These dummy entries each contain an indirect jump</a:t>
            </a:r>
          </a:p>
          <a:p>
            <a:pPr lvl="1"/>
            <a:r>
              <a:rPr lang="en-US" dirty="0" smtClean="0"/>
              <a:t>The Dynamic Linker/Loader finds the desired routine, remaps it, and changes the address in the indirect jump location to point to that routine</a:t>
            </a:r>
          </a:p>
          <a:p>
            <a:pPr lvl="1"/>
            <a:r>
              <a:rPr lang="en-US" dirty="0" smtClean="0"/>
              <a:t>From then, the call to the library routine jump indirectly to routine without the extra hops</a:t>
            </a:r>
          </a:p>
        </p:txBody>
      </p:sp>
    </p:spTree>
    <p:extLst>
      <p:ext uri="{BB962C8B-B14F-4D97-AF65-F5344CB8AC3E}">
        <p14:creationId xmlns:p14="http://schemas.microsoft.com/office/powerpoint/2010/main" val="3616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Linked Libraries (DLL)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00088"/>
            <a:ext cx="3470273" cy="4247926"/>
          </a:xfrm>
        </p:spPr>
      </p:pic>
    </p:spTree>
    <p:extLst>
      <p:ext uri="{BB962C8B-B14F-4D97-AF65-F5344CB8AC3E}">
        <p14:creationId xmlns:p14="http://schemas.microsoft.com/office/powerpoint/2010/main" val="41923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Java programs ensure </a:t>
            </a:r>
            <a:r>
              <a:rPr lang="en-US" sz="1600" dirty="0" smtClean="0">
                <a:solidFill>
                  <a:srgbClr val="00B050"/>
                </a:solidFill>
              </a:rPr>
              <a:t>portability</a:t>
            </a:r>
            <a:r>
              <a:rPr lang="en-US" sz="1600" dirty="0" smtClean="0"/>
              <a:t> sacrificing some </a:t>
            </a:r>
            <a:r>
              <a:rPr lang="en-US" sz="1600" dirty="0" smtClean="0">
                <a:solidFill>
                  <a:srgbClr val="7030A0"/>
                </a:solidFill>
              </a:rPr>
              <a:t>performance</a:t>
            </a:r>
          </a:p>
          <a:p>
            <a:r>
              <a:rPr lang="en-US" sz="1600" dirty="0" smtClean="0"/>
              <a:t>Compiled first in to an easy-to-interpret instruction set: </a:t>
            </a:r>
            <a:r>
              <a:rPr lang="en-US" sz="1600" dirty="0" smtClean="0">
                <a:solidFill>
                  <a:srgbClr val="0070C0"/>
                </a:solidFill>
              </a:rPr>
              <a:t>Java </a:t>
            </a:r>
            <a:r>
              <a:rPr lang="en-US" sz="1600" dirty="0" err="1" smtClean="0">
                <a:solidFill>
                  <a:srgbClr val="0070C0"/>
                </a:solidFill>
              </a:rPr>
              <a:t>bytecode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A software interpreter, called </a:t>
            </a:r>
            <a:r>
              <a:rPr lang="en-US" sz="1600" dirty="0" smtClean="0">
                <a:solidFill>
                  <a:srgbClr val="0070C0"/>
                </a:solidFill>
              </a:rPr>
              <a:t>Java Virtual Machine (JVM) </a:t>
            </a:r>
            <a:r>
              <a:rPr lang="en-US" sz="1600" dirty="0" smtClean="0"/>
              <a:t>can execute Java byte code</a:t>
            </a:r>
          </a:p>
          <a:p>
            <a:pPr lvl="1"/>
            <a:r>
              <a:rPr lang="en-US" sz="1600" dirty="0" smtClean="0"/>
              <a:t>This process is slow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Just In Time Compiler (JIT)</a:t>
            </a:r>
            <a:r>
              <a:rPr lang="en-US" sz="1800" dirty="0" smtClean="0"/>
              <a:t> makes it faster</a:t>
            </a:r>
          </a:p>
          <a:p>
            <a:pPr lvl="1"/>
            <a:r>
              <a:rPr lang="en-US" sz="1600" dirty="0" smtClean="0"/>
              <a:t>Statistically identify the commonly used (hot) methods</a:t>
            </a:r>
          </a:p>
          <a:p>
            <a:pPr lvl="1"/>
            <a:r>
              <a:rPr lang="en-US" sz="1600" dirty="0" smtClean="0"/>
              <a:t>Compiles these methods into native instruction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40" y="2880320"/>
            <a:ext cx="4929756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MIPS (RISC) Design Principles </a:t>
            </a:r>
            <a:r>
              <a:rPr lang="en-US" sz="3400" dirty="0" smtClean="0"/>
              <a:t>In Summary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Simplicity favors </a:t>
            </a:r>
            <a:r>
              <a:rPr lang="en-US" sz="1600" b="1" dirty="0" smtClean="0"/>
              <a:t>regularity</a:t>
            </a:r>
          </a:p>
          <a:p>
            <a:pPr lvl="1"/>
            <a:r>
              <a:rPr lang="en-US" sz="1600" dirty="0" smtClean="0"/>
              <a:t>fixed </a:t>
            </a:r>
            <a:r>
              <a:rPr lang="en-US" sz="1600" dirty="0"/>
              <a:t>size </a:t>
            </a:r>
            <a:r>
              <a:rPr lang="en-US" sz="1600" dirty="0" smtClean="0"/>
              <a:t>instructions</a:t>
            </a:r>
          </a:p>
          <a:p>
            <a:pPr lvl="1"/>
            <a:r>
              <a:rPr lang="en-US" sz="1600" dirty="0" smtClean="0"/>
              <a:t>small </a:t>
            </a:r>
            <a:r>
              <a:rPr lang="en-US" sz="1600" dirty="0"/>
              <a:t>number of instruction </a:t>
            </a:r>
            <a:r>
              <a:rPr lang="en-US" sz="1600" dirty="0" smtClean="0"/>
              <a:t>formats</a:t>
            </a:r>
          </a:p>
          <a:p>
            <a:pPr lvl="1"/>
            <a:r>
              <a:rPr lang="en-US" sz="1600" dirty="0" smtClean="0"/>
              <a:t>opcode </a:t>
            </a:r>
            <a:r>
              <a:rPr lang="en-US" sz="1600" dirty="0"/>
              <a:t>always the first 6 </a:t>
            </a:r>
            <a:r>
              <a:rPr lang="en-US" sz="1600" dirty="0" smtClean="0"/>
              <a:t>bits</a:t>
            </a:r>
          </a:p>
          <a:p>
            <a:r>
              <a:rPr lang="en-US" sz="1600" b="1" dirty="0" smtClean="0"/>
              <a:t>Smaller </a:t>
            </a:r>
            <a:r>
              <a:rPr lang="en-US" sz="1600" b="1" dirty="0"/>
              <a:t>is </a:t>
            </a:r>
            <a:r>
              <a:rPr lang="en-US" sz="1600" b="1" dirty="0" smtClean="0"/>
              <a:t>faster</a:t>
            </a:r>
          </a:p>
          <a:p>
            <a:pPr lvl="1"/>
            <a:r>
              <a:rPr lang="en-US" sz="1600" dirty="0" smtClean="0"/>
              <a:t>limited </a:t>
            </a:r>
            <a:r>
              <a:rPr lang="en-US" sz="1600" dirty="0"/>
              <a:t>instruction </a:t>
            </a:r>
            <a:r>
              <a:rPr lang="en-US" sz="1600" dirty="0" smtClean="0"/>
              <a:t>set</a:t>
            </a:r>
          </a:p>
          <a:p>
            <a:pPr lvl="1"/>
            <a:r>
              <a:rPr lang="en-US" sz="1600" dirty="0" smtClean="0"/>
              <a:t>limited </a:t>
            </a:r>
            <a:r>
              <a:rPr lang="en-US" sz="1600" dirty="0"/>
              <a:t>number of </a:t>
            </a:r>
            <a:r>
              <a:rPr lang="en-US" sz="1600" dirty="0" smtClean="0"/>
              <a:t>registers</a:t>
            </a:r>
          </a:p>
          <a:p>
            <a:pPr lvl="1"/>
            <a:r>
              <a:rPr lang="en-US" sz="1600" dirty="0" smtClean="0"/>
              <a:t>limited </a:t>
            </a:r>
            <a:r>
              <a:rPr lang="en-US" sz="1600" dirty="0"/>
              <a:t>number of addressing </a:t>
            </a:r>
            <a:r>
              <a:rPr lang="en-US" sz="1600" dirty="0" smtClean="0"/>
              <a:t>modes</a:t>
            </a:r>
          </a:p>
          <a:p>
            <a:r>
              <a:rPr lang="en-US" sz="1600" b="1" dirty="0"/>
              <a:t>Good design demands good </a:t>
            </a:r>
            <a:r>
              <a:rPr lang="en-US" sz="1600" b="1" dirty="0" smtClean="0"/>
              <a:t>compromises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hree </a:t>
            </a:r>
            <a:r>
              <a:rPr lang="en-US" sz="1600" dirty="0"/>
              <a:t>instruction formats </a:t>
            </a:r>
            <a:endParaRPr lang="en-US" sz="1600" dirty="0" smtClean="0"/>
          </a:p>
          <a:p>
            <a:r>
              <a:rPr lang="en-US" sz="1600" b="1" dirty="0" smtClean="0"/>
              <a:t>Make </a:t>
            </a:r>
            <a:r>
              <a:rPr lang="en-US" sz="1600" b="1" dirty="0"/>
              <a:t>the common case </a:t>
            </a:r>
            <a:r>
              <a:rPr lang="en-US" sz="1600" b="1" dirty="0" smtClean="0"/>
              <a:t>fast</a:t>
            </a:r>
          </a:p>
          <a:p>
            <a:pPr lvl="1"/>
            <a:r>
              <a:rPr lang="en-US" sz="1600" dirty="0" smtClean="0"/>
              <a:t>arithmetic </a:t>
            </a:r>
            <a:r>
              <a:rPr lang="en-US" sz="1600" dirty="0"/>
              <a:t>operands </a:t>
            </a:r>
            <a:r>
              <a:rPr lang="en-US" sz="1600" dirty="0" smtClean="0"/>
              <a:t>using the registers</a:t>
            </a:r>
          </a:p>
          <a:p>
            <a:pPr lvl="1"/>
            <a:r>
              <a:rPr lang="en-US" sz="1600" dirty="0" smtClean="0"/>
              <a:t>Saving the commonly used registers into stack</a:t>
            </a:r>
          </a:p>
          <a:p>
            <a:pPr lvl="1"/>
            <a:r>
              <a:rPr lang="en-US" sz="1600" dirty="0" smtClean="0"/>
              <a:t>PC-relative addressing</a:t>
            </a:r>
          </a:p>
          <a:p>
            <a:pPr lvl="1"/>
            <a:r>
              <a:rPr lang="en-US" sz="1600" dirty="0" smtClean="0"/>
              <a:t>allow </a:t>
            </a:r>
            <a:r>
              <a:rPr lang="en-US" sz="1600" dirty="0"/>
              <a:t>instructions to contain immediate operands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26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𝐴𝑑𝑑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𝑠𝑢𝑏𝑡𝑟𝑎𝑐𝑡</m:t>
                    </m:r>
                  </m:oMath>
                </a14:m>
                <a:r>
                  <a:rPr lang="en-US" dirty="0" smtClean="0"/>
                  <a:t> instructions always follow the following fixed format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7410450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4" y="1495930"/>
            <a:ext cx="7448550" cy="2667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1891877" y="2588869"/>
            <a:ext cx="159843" cy="558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2012805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12805"/>
                <a:ext cx="23762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44264"/>
            <a:ext cx="582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alternative </a:t>
            </a:r>
            <a:endParaRPr lang="en-US" dirty="0" smtClean="0"/>
          </a:p>
          <a:p>
            <a:pPr lvl="1"/>
            <a:r>
              <a:rPr lang="en-US" dirty="0"/>
              <a:t>provide more powerful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is to reduce number of instructions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danger </a:t>
            </a:r>
            <a:r>
              <a:rPr lang="en-US" dirty="0"/>
              <a:t>is a slower cycle time and/or a higher CPI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Instructions: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8080 (1974): </a:t>
            </a:r>
            <a:r>
              <a:rPr lang="en-US" sz="1800" b="1" dirty="0"/>
              <a:t>8-bit </a:t>
            </a:r>
            <a:r>
              <a:rPr lang="en-US" sz="1800" dirty="0" smtClean="0"/>
              <a:t>microprocessor</a:t>
            </a:r>
          </a:p>
          <a:p>
            <a:pPr lvl="1"/>
            <a:r>
              <a:rPr lang="en-US" sz="1600" dirty="0" smtClean="0"/>
              <a:t>Accumulator</a:t>
            </a:r>
            <a:r>
              <a:rPr lang="en-US" sz="1600" dirty="0"/>
              <a:t>, plus 3 index-register </a:t>
            </a:r>
            <a:r>
              <a:rPr lang="en-US" sz="1600" dirty="0" smtClean="0"/>
              <a:t>pairs</a:t>
            </a:r>
          </a:p>
          <a:p>
            <a:r>
              <a:rPr lang="en-US" sz="1800" dirty="0" smtClean="0"/>
              <a:t>8086 </a:t>
            </a:r>
            <a:r>
              <a:rPr lang="en-US" sz="1800" dirty="0"/>
              <a:t>(1978): 16-bit extension to </a:t>
            </a:r>
            <a:r>
              <a:rPr lang="en-US" sz="1800" dirty="0" smtClean="0"/>
              <a:t>8080</a:t>
            </a:r>
            <a:endParaRPr lang="en-US" sz="1800" dirty="0"/>
          </a:p>
          <a:p>
            <a:pPr lvl="1"/>
            <a:r>
              <a:rPr lang="en-US" sz="1600" dirty="0" smtClean="0"/>
              <a:t>Complex </a:t>
            </a:r>
            <a:r>
              <a:rPr lang="en-US" sz="1600" dirty="0"/>
              <a:t>instruction set (</a:t>
            </a:r>
            <a:r>
              <a:rPr lang="en-US" sz="1600" b="1" dirty="0" smtClean="0"/>
              <a:t>CISC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800" dirty="0" smtClean="0"/>
              <a:t>8087 </a:t>
            </a:r>
            <a:r>
              <a:rPr lang="en-US" sz="1800" dirty="0"/>
              <a:t>(1980): floating-point </a:t>
            </a:r>
            <a:r>
              <a:rPr lang="en-US" sz="1800" dirty="0" smtClean="0"/>
              <a:t>coprocessor </a:t>
            </a:r>
          </a:p>
          <a:p>
            <a:pPr lvl="1"/>
            <a:r>
              <a:rPr lang="en-US" sz="1600" dirty="0" smtClean="0"/>
              <a:t>Adds </a:t>
            </a:r>
            <a:r>
              <a:rPr lang="en-US" sz="1600" dirty="0"/>
              <a:t>FP instructions and register </a:t>
            </a:r>
            <a:r>
              <a:rPr lang="en-US" sz="1600" dirty="0" smtClean="0"/>
              <a:t>stack </a:t>
            </a:r>
          </a:p>
          <a:p>
            <a:r>
              <a:rPr lang="en-US" sz="1800" dirty="0" smtClean="0"/>
              <a:t>80286 </a:t>
            </a:r>
            <a:r>
              <a:rPr lang="en-US" sz="1800" dirty="0"/>
              <a:t>(1982): 24-bit addresses, </a:t>
            </a:r>
            <a:r>
              <a:rPr lang="en-US" sz="1800" dirty="0" smtClean="0"/>
              <a:t>MMU </a:t>
            </a:r>
          </a:p>
          <a:p>
            <a:pPr lvl="1"/>
            <a:r>
              <a:rPr lang="en-US" sz="1600" dirty="0" smtClean="0"/>
              <a:t>Segmented </a:t>
            </a:r>
            <a:r>
              <a:rPr lang="en-US" sz="1600" dirty="0"/>
              <a:t>memory mapping and </a:t>
            </a:r>
            <a:r>
              <a:rPr lang="en-US" sz="1600" dirty="0" smtClean="0"/>
              <a:t>protection</a:t>
            </a:r>
          </a:p>
          <a:p>
            <a:r>
              <a:rPr lang="en-US" sz="1800" dirty="0" smtClean="0"/>
              <a:t>80386 </a:t>
            </a:r>
            <a:r>
              <a:rPr lang="en-US" sz="1800" dirty="0"/>
              <a:t>(1985): </a:t>
            </a:r>
            <a:r>
              <a:rPr lang="en-US" sz="1800" b="1" dirty="0"/>
              <a:t>32-bit </a:t>
            </a:r>
            <a:r>
              <a:rPr lang="en-US" sz="1800" dirty="0"/>
              <a:t>extension (now </a:t>
            </a:r>
            <a:r>
              <a:rPr lang="en-US" sz="1800" dirty="0" smtClean="0"/>
              <a:t>IA-32)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/>
              <a:t>addressing modes and </a:t>
            </a:r>
            <a:r>
              <a:rPr lang="en-US" sz="1600" dirty="0" smtClean="0"/>
              <a:t>operations </a:t>
            </a:r>
          </a:p>
          <a:p>
            <a:pPr lvl="1"/>
            <a:r>
              <a:rPr lang="en-US" sz="1600" dirty="0" smtClean="0"/>
              <a:t>Paged </a:t>
            </a:r>
            <a:r>
              <a:rPr lang="en-US" sz="1600" dirty="0"/>
              <a:t>memory mapping as well as </a:t>
            </a:r>
            <a:r>
              <a:rPr lang="en-US" sz="1600" dirty="0" smtClean="0"/>
              <a:t>segments </a:t>
            </a:r>
          </a:p>
          <a:p>
            <a:pPr lvl="1"/>
            <a:r>
              <a:rPr lang="en-US" sz="1600" dirty="0" smtClean="0"/>
              <a:t>Like </a:t>
            </a:r>
            <a:r>
              <a:rPr lang="en-US" sz="1600" dirty="0"/>
              <a:t>the 80286, the 80386 has a compatibility mode to execute 8086 program</a:t>
            </a:r>
            <a:br>
              <a:rPr lang="en-US" sz="1600" dirty="0"/>
            </a:br>
            <a:r>
              <a:rPr lang="en-US" sz="1600" b="1" dirty="0"/>
              <a:t>without </a:t>
            </a:r>
            <a:r>
              <a:rPr lang="en-US" sz="1600" dirty="0"/>
              <a:t>change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43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</a:t>
            </a:r>
            <a:r>
              <a:rPr lang="en-US" dirty="0"/>
              <a:t>Instructions: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80486 (1989): pipelined, on-chip caches and </a:t>
            </a:r>
            <a:r>
              <a:rPr lang="en-US" sz="1800" dirty="0" smtClean="0"/>
              <a:t>FPU</a:t>
            </a:r>
          </a:p>
          <a:p>
            <a:pPr lvl="1"/>
            <a:r>
              <a:rPr lang="en-US" sz="1600" dirty="0" smtClean="0"/>
              <a:t>Compatible </a:t>
            </a:r>
            <a:r>
              <a:rPr lang="en-US" sz="1600" dirty="0"/>
              <a:t>competitors: AMD, Cyrix, </a:t>
            </a:r>
            <a:r>
              <a:rPr lang="en-US" sz="1600" dirty="0" smtClean="0"/>
              <a:t>… </a:t>
            </a:r>
          </a:p>
          <a:p>
            <a:r>
              <a:rPr lang="en-US" sz="1800" dirty="0" smtClean="0"/>
              <a:t>Pentium </a:t>
            </a:r>
            <a:r>
              <a:rPr lang="en-US" sz="1800" dirty="0"/>
              <a:t>(1993): superscalar, 64-bit </a:t>
            </a:r>
            <a:r>
              <a:rPr lang="en-US" sz="1800" dirty="0" err="1" smtClean="0"/>
              <a:t>datapath</a:t>
            </a:r>
            <a:r>
              <a:rPr lang="en-US" sz="1800" dirty="0" smtClean="0"/>
              <a:t> </a:t>
            </a:r>
          </a:p>
          <a:p>
            <a:pPr lvl="1"/>
            <a:r>
              <a:rPr lang="en-US" sz="1600" dirty="0" smtClean="0"/>
              <a:t>Later </a:t>
            </a:r>
            <a:r>
              <a:rPr lang="en-US" sz="1600" dirty="0"/>
              <a:t>versions added MMX (Multi-Media </a:t>
            </a:r>
            <a:r>
              <a:rPr lang="en-US" sz="1600" dirty="0" err="1"/>
              <a:t>eXtension</a:t>
            </a:r>
            <a:r>
              <a:rPr lang="en-US" sz="1600" dirty="0"/>
              <a:t>) </a:t>
            </a:r>
            <a:r>
              <a:rPr lang="en-US" sz="1600" dirty="0" smtClean="0"/>
              <a:t>instructions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infamous FDIV </a:t>
            </a:r>
            <a:r>
              <a:rPr lang="en-US" sz="1600" dirty="0" smtClean="0"/>
              <a:t>bug</a:t>
            </a:r>
          </a:p>
          <a:p>
            <a:r>
              <a:rPr lang="en-US" sz="1800" dirty="0" smtClean="0"/>
              <a:t>Pentium </a:t>
            </a:r>
            <a:r>
              <a:rPr lang="en-US" sz="1800" dirty="0"/>
              <a:t>Pro (1995), Pentium II (</a:t>
            </a:r>
            <a:r>
              <a:rPr lang="en-US" sz="1800" dirty="0" smtClean="0"/>
              <a:t>1997)</a:t>
            </a:r>
          </a:p>
          <a:p>
            <a:pPr lvl="1"/>
            <a:r>
              <a:rPr lang="en-US" sz="1600" dirty="0" smtClean="0"/>
              <a:t>New </a:t>
            </a:r>
            <a:r>
              <a:rPr lang="en-US" sz="1600" dirty="0"/>
              <a:t>microarchitecture (see Colwell, </a:t>
            </a:r>
            <a:r>
              <a:rPr lang="en-US" sz="1600" i="1" dirty="0"/>
              <a:t>The Pentium </a:t>
            </a:r>
            <a:r>
              <a:rPr lang="en-US" sz="1600" i="1" dirty="0" smtClean="0"/>
              <a:t>Chronicles</a:t>
            </a:r>
            <a:r>
              <a:rPr lang="en-US" sz="1600" dirty="0" smtClean="0"/>
              <a:t>)</a:t>
            </a:r>
          </a:p>
          <a:p>
            <a:r>
              <a:rPr lang="en-US" sz="1800" dirty="0" smtClean="0"/>
              <a:t>Pentium </a:t>
            </a:r>
            <a:r>
              <a:rPr lang="en-US" sz="1800" dirty="0"/>
              <a:t>III (</a:t>
            </a:r>
            <a:r>
              <a:rPr lang="en-US" sz="1800" dirty="0" smtClean="0"/>
              <a:t>1999)</a:t>
            </a:r>
          </a:p>
          <a:p>
            <a:pPr lvl="1"/>
            <a:r>
              <a:rPr lang="en-US" sz="1600" dirty="0" smtClean="0"/>
              <a:t>Added </a:t>
            </a:r>
            <a:r>
              <a:rPr lang="en-US" sz="1600" dirty="0"/>
              <a:t>SSE (Streaming SIMD Extensions) and associated registers </a:t>
            </a:r>
            <a:endParaRPr lang="en-US" sz="1600" dirty="0" smtClean="0"/>
          </a:p>
          <a:p>
            <a:r>
              <a:rPr lang="en-US" sz="1800" dirty="0"/>
              <a:t>Pentium 4 (</a:t>
            </a:r>
            <a:r>
              <a:rPr lang="en-US" sz="1800" dirty="0" smtClean="0"/>
              <a:t>2001)</a:t>
            </a:r>
          </a:p>
          <a:p>
            <a:pPr lvl="1"/>
            <a:r>
              <a:rPr lang="en-US" dirty="0" smtClean="0"/>
              <a:t>New microarchitecture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SSE2 instructions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4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Instructions: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AMD64 (2003): extended architecture to </a:t>
            </a:r>
            <a:r>
              <a:rPr lang="en-US" sz="1800" b="1" dirty="0"/>
              <a:t>64 </a:t>
            </a:r>
            <a:r>
              <a:rPr lang="en-US" sz="1800" dirty="0" smtClean="0"/>
              <a:t>bits</a:t>
            </a:r>
          </a:p>
          <a:p>
            <a:pPr lvl="1"/>
            <a:r>
              <a:rPr lang="en-US" sz="1600" dirty="0" smtClean="0"/>
              <a:t>Long </a:t>
            </a:r>
            <a:r>
              <a:rPr lang="en-US" sz="1600" dirty="0"/>
              <a:t>mode: execution of </a:t>
            </a:r>
            <a:r>
              <a:rPr lang="en-US" sz="1600" b="1" dirty="0"/>
              <a:t>all x86 </a:t>
            </a:r>
            <a:r>
              <a:rPr lang="en-US" sz="1600" dirty="0" smtClean="0"/>
              <a:t>instructions</a:t>
            </a:r>
          </a:p>
          <a:p>
            <a:r>
              <a:rPr lang="en-US" sz="1800" dirty="0" smtClean="0"/>
              <a:t>EM64T </a:t>
            </a:r>
            <a:r>
              <a:rPr lang="en-US" sz="1800" dirty="0"/>
              <a:t>(2004), Extended Memory 64 </a:t>
            </a:r>
            <a:r>
              <a:rPr lang="en-US" sz="1800" dirty="0" smtClean="0"/>
              <a:t>Technology</a:t>
            </a:r>
          </a:p>
          <a:p>
            <a:pPr lvl="1"/>
            <a:r>
              <a:rPr lang="en-US" sz="1600" dirty="0" smtClean="0"/>
              <a:t>AMD64 </a:t>
            </a:r>
            <a:r>
              <a:rPr lang="en-US" sz="1600" dirty="0"/>
              <a:t>adopted by Intel (with </a:t>
            </a:r>
            <a:r>
              <a:rPr lang="en-US" sz="1600" dirty="0" smtClean="0"/>
              <a:t>refinements)</a:t>
            </a:r>
          </a:p>
          <a:p>
            <a:pPr lvl="1"/>
            <a:r>
              <a:rPr lang="en-US" sz="1600" dirty="0" smtClean="0"/>
              <a:t>Added </a:t>
            </a:r>
            <a:r>
              <a:rPr lang="en-US" sz="1600" dirty="0"/>
              <a:t>SSE3 </a:t>
            </a:r>
            <a:r>
              <a:rPr lang="en-US" sz="1600" dirty="0" smtClean="0"/>
              <a:t>instructions</a:t>
            </a:r>
          </a:p>
          <a:p>
            <a:r>
              <a:rPr lang="en-US" sz="1800" dirty="0" smtClean="0"/>
              <a:t>Intel </a:t>
            </a:r>
            <a:r>
              <a:rPr lang="en-US" sz="1800" dirty="0"/>
              <a:t>Core (</a:t>
            </a:r>
            <a:r>
              <a:rPr lang="en-US" sz="1800" dirty="0" smtClean="0"/>
              <a:t>2006)</a:t>
            </a:r>
          </a:p>
          <a:p>
            <a:pPr lvl="1"/>
            <a:r>
              <a:rPr lang="en-US" sz="1600" dirty="0" smtClean="0"/>
              <a:t>Added </a:t>
            </a:r>
            <a:r>
              <a:rPr lang="en-US" sz="1600" dirty="0"/>
              <a:t>SSE4 instructions, virtual machine </a:t>
            </a:r>
            <a:r>
              <a:rPr lang="en-US" sz="1600" dirty="0" smtClean="0"/>
              <a:t>support</a:t>
            </a:r>
          </a:p>
          <a:p>
            <a:r>
              <a:rPr lang="en-US" sz="1800" dirty="0" smtClean="0"/>
              <a:t>AMD64 </a:t>
            </a:r>
            <a:r>
              <a:rPr lang="en-US" sz="1800" dirty="0"/>
              <a:t>(2007): announced SSE5 </a:t>
            </a:r>
            <a:r>
              <a:rPr lang="en-US" sz="1800" dirty="0" smtClean="0"/>
              <a:t>instructions</a:t>
            </a:r>
          </a:p>
          <a:p>
            <a:pPr lvl="1"/>
            <a:r>
              <a:rPr lang="en-US" sz="1600" dirty="0" smtClean="0"/>
              <a:t>Intel </a:t>
            </a:r>
            <a:r>
              <a:rPr lang="en-US" sz="1600" dirty="0"/>
              <a:t>(2011): Advanced Vector </a:t>
            </a:r>
            <a:r>
              <a:rPr lang="en-US" sz="1600" dirty="0" smtClean="0"/>
              <a:t>Extension</a:t>
            </a:r>
          </a:p>
          <a:p>
            <a:pPr lvl="1"/>
            <a:r>
              <a:rPr lang="en-US" sz="1600" dirty="0" smtClean="0"/>
              <a:t>Longer </a:t>
            </a:r>
            <a:r>
              <a:rPr lang="en-US" sz="1600" dirty="0"/>
              <a:t>SSE registers (128 to 256 bits), more instructions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53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types of integer instructions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movement including move, push, </a:t>
            </a:r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and logical (destination register or </a:t>
            </a:r>
            <a:r>
              <a:rPr lang="en-US" dirty="0" smtClean="0"/>
              <a:t>memory)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flow (use of condition codes / flags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String </a:t>
            </a:r>
            <a:r>
              <a:rPr lang="en-US" dirty="0"/>
              <a:t>instructions, including string move and string compare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79" y="2647156"/>
            <a:ext cx="391172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Instruction Formats </a:t>
            </a:r>
          </a:p>
          <a:p>
            <a:pPr lvl="1"/>
            <a:r>
              <a:rPr lang="en-US" dirty="0" smtClean="0"/>
              <a:t>Different instructions are different in length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58254"/>
            <a:ext cx="3384376" cy="32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/>
              <a:t>Instructions from 1 to </a:t>
            </a:r>
            <a:r>
              <a:rPr lang="en-US" dirty="0" smtClean="0"/>
              <a:t>15 </a:t>
            </a:r>
            <a:r>
              <a:rPr lang="en-US" dirty="0"/>
              <a:t>bytes </a:t>
            </a:r>
            <a:r>
              <a:rPr lang="en-US" dirty="0" smtClean="0"/>
              <a:t>long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operand must act as both a source and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operand can come from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complex </a:t>
            </a:r>
            <a:r>
              <a:rPr lang="en-US" dirty="0"/>
              <a:t>addressing </a:t>
            </a:r>
            <a:r>
              <a:rPr lang="en-US" dirty="0" smtClean="0"/>
              <a:t>modes</a:t>
            </a:r>
          </a:p>
          <a:p>
            <a:pPr lvl="2" algn="l"/>
            <a:r>
              <a:rPr lang="en-US" dirty="0" smtClean="0"/>
              <a:t>e.g</a:t>
            </a:r>
            <a:r>
              <a:rPr lang="en-US" dirty="0"/>
              <a:t>., “base or scaled index with 8 or 32 bit displacement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and Data Addressing Modes</a:t>
            </a:r>
          </a:p>
          <a:p>
            <a:pPr lvl="1"/>
            <a:r>
              <a:rPr lang="en-US" dirty="0" smtClean="0"/>
              <a:t>Supports different combination of registers, constants and memory operands in a single instruction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9742"/>
            <a:ext cx="6028878" cy="16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and Data Addressing Modes</a:t>
            </a:r>
          </a:p>
          <a:p>
            <a:pPr lvl="1"/>
            <a:r>
              <a:rPr lang="en-US" dirty="0" smtClean="0"/>
              <a:t>Contains only eight general purpose registers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35" y="1275606"/>
            <a:ext cx="3587477" cy="36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and Data Addressing Modes</a:t>
            </a:r>
          </a:p>
          <a:p>
            <a:pPr lvl="1"/>
            <a:r>
              <a:rPr lang="en-US" dirty="0" smtClean="0"/>
              <a:t>Contains only eight general purpose registers</a:t>
            </a:r>
          </a:p>
          <a:p>
            <a:pPr lvl="1"/>
            <a:r>
              <a:rPr lang="en-US" dirty="0" smtClean="0"/>
              <a:t>Even restrictions on these general purpose registers!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47156"/>
            <a:ext cx="5810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𝐴𝑑𝑑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𝑠𝑢𝑏𝑡𝑟𝑎𝑐𝑡</m:t>
                    </m:r>
                  </m:oMath>
                </a14:m>
                <a:r>
                  <a:rPr lang="en-US" dirty="0" smtClean="0"/>
                  <a:t> instructions always follow the following fixed format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741045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4" y="1937255"/>
            <a:ext cx="1581970" cy="58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3525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4" y="1495930"/>
            <a:ext cx="744855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38" y="2010372"/>
            <a:ext cx="240030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48257"/>
            <a:ext cx="4700786" cy="22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1625"/>
            <a:ext cx="4615934" cy="195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96" y="4087813"/>
            <a:ext cx="5158985" cy="212129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1243805" y="2619481"/>
            <a:ext cx="159843" cy="558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504966" y="2645786"/>
            <a:ext cx="159843" cy="558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32 bit (80386)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Grace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frequently used instructions are not too difficult </a:t>
            </a:r>
            <a:r>
              <a:rPr lang="en-US" dirty="0" smtClean="0"/>
              <a:t>to build </a:t>
            </a:r>
          </a:p>
          <a:p>
            <a:pPr lvl="1"/>
            <a:r>
              <a:rPr lang="en-US" dirty="0" smtClean="0"/>
              <a:t>compilers </a:t>
            </a:r>
            <a:r>
              <a:rPr lang="en-US" dirty="0"/>
              <a:t>avoid the portions of the architecture that are slow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</a:t>
            </a:r>
            <a:r>
              <a:rPr lang="en-US" dirty="0" smtClean="0"/>
              <a:t>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Fallacy: More powerful instructions mean higher </a:t>
            </a:r>
            <a:r>
              <a:rPr lang="en-US" dirty="0" smtClean="0"/>
              <a:t>performance. </a:t>
            </a:r>
          </a:p>
          <a:p>
            <a:pPr algn="just"/>
            <a:r>
              <a:rPr lang="en-US" dirty="0"/>
              <a:t>Fallacy: Write in assembly language to obtain the highest performance. </a:t>
            </a:r>
            <a:endParaRPr lang="en-US" dirty="0" smtClean="0"/>
          </a:p>
          <a:p>
            <a:pPr algn="just"/>
            <a:r>
              <a:rPr lang="en-US" dirty="0"/>
              <a:t>Fallacy: </a:t>
            </a:r>
            <a:r>
              <a:rPr lang="en-US" dirty="0" smtClean="0"/>
              <a:t>The </a:t>
            </a:r>
            <a:r>
              <a:rPr lang="en-US" dirty="0"/>
              <a:t>importance of commercial binary compatibility means </a:t>
            </a:r>
            <a:r>
              <a:rPr lang="en-US" dirty="0" smtClean="0"/>
              <a:t>successful instruction </a:t>
            </a:r>
            <a:r>
              <a:rPr lang="en-US" dirty="0"/>
              <a:t>sets don’t change.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Pitfall: Forgetting that sequential word addresses in machines with byte </a:t>
            </a:r>
            <a:r>
              <a:rPr lang="en-US" dirty="0" smtClean="0"/>
              <a:t>addressing do </a:t>
            </a:r>
            <a:r>
              <a:rPr lang="en-US" dirty="0"/>
              <a:t>not diﬀer by one. </a:t>
            </a:r>
            <a:endParaRPr lang="en-US" dirty="0" smtClean="0"/>
          </a:p>
          <a:p>
            <a:pPr algn="just"/>
            <a:r>
              <a:rPr lang="en-US" dirty="0"/>
              <a:t>Pitfall: Using a pointer to an automatic variable outside its </a:t>
            </a:r>
            <a:r>
              <a:rPr lang="en-US" dirty="0" smtClean="0"/>
              <a:t>defining </a:t>
            </a:r>
            <a:r>
              <a:rPr lang="en-US" dirty="0"/>
              <a:t>procedure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79296" cy="3894137"/>
          </a:xfrm>
        </p:spPr>
        <p:txBody>
          <a:bodyPr/>
          <a:lstStyle/>
          <a:p>
            <a:r>
              <a:rPr lang="en-US" dirty="0"/>
              <a:t>These slides contain material developed and </a:t>
            </a:r>
            <a:r>
              <a:rPr lang="en-US" dirty="0" smtClean="0"/>
              <a:t>copyright by:</a:t>
            </a:r>
          </a:p>
          <a:p>
            <a:pPr lvl="1"/>
            <a:r>
              <a:rPr lang="en-US" dirty="0" smtClean="0"/>
              <a:t>Lecture slides by Dr. </a:t>
            </a:r>
            <a:r>
              <a:rPr lang="en-US" dirty="0" err="1" smtClean="0"/>
              <a:t>Tanzima</a:t>
            </a:r>
            <a:r>
              <a:rPr lang="en-US" dirty="0" smtClean="0"/>
              <a:t> Hashem, Professor, CSE, BUET</a:t>
            </a:r>
          </a:p>
          <a:p>
            <a:pPr lvl="1"/>
            <a:r>
              <a:rPr lang="en-US" dirty="0" smtClean="0"/>
              <a:t>Lecture slides by </a:t>
            </a:r>
            <a:r>
              <a:rPr lang="en-US" dirty="0" err="1" smtClean="0"/>
              <a:t>Mehnaz</a:t>
            </a:r>
            <a:r>
              <a:rPr lang="en-US" dirty="0" smtClean="0"/>
              <a:t> </a:t>
            </a:r>
            <a:r>
              <a:rPr lang="en-US" dirty="0" err="1" smtClean="0"/>
              <a:t>Tabassum</a:t>
            </a:r>
            <a:r>
              <a:rPr lang="en-US" dirty="0" smtClean="0"/>
              <a:t> </a:t>
            </a:r>
            <a:r>
              <a:rPr lang="en-US" dirty="0" err="1" smtClean="0"/>
              <a:t>Mahin</a:t>
            </a:r>
            <a:r>
              <a:rPr lang="en-US" dirty="0" smtClean="0"/>
              <a:t>, Assistant Professor, CSE, BUET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79296" cy="3894137"/>
          </a:xfrm>
        </p:spPr>
        <p:txBody>
          <a:bodyPr/>
          <a:lstStyle/>
          <a:p>
            <a:r>
              <a:rPr lang="en-US" dirty="0"/>
              <a:t>Computer Organization and Design (5th edition) by David A. Patterson and John L. Hennessy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 (2.1, 2.2, 2.3, 2.5-2.10, 2.12-2.14</a:t>
            </a:r>
            <a:r>
              <a:rPr lang="en-US" dirty="0" smtClean="0"/>
              <a:t>, 2.17,2.19-2.22)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 smtClean="0"/>
              <a:t>Thank You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Operands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2" y="699542"/>
            <a:ext cx="7056784" cy="1800200"/>
          </a:xfrm>
        </p:spPr>
      </p:pic>
    </p:spTree>
    <p:extLst>
      <p:ext uri="{BB962C8B-B14F-4D97-AF65-F5344CB8AC3E}">
        <p14:creationId xmlns:p14="http://schemas.microsoft.com/office/powerpoint/2010/main" val="16089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99542"/>
            <a:ext cx="6840760" cy="3944888"/>
          </a:xfrm>
        </p:spPr>
      </p:pic>
    </p:spTree>
    <p:extLst>
      <p:ext uri="{BB962C8B-B14F-4D97-AF65-F5344CB8AC3E}">
        <p14:creationId xmlns:p14="http://schemas.microsoft.com/office/powerpoint/2010/main" val="37366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99542"/>
            <a:ext cx="6840760" cy="5023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203598"/>
            <a:ext cx="6840760" cy="24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Arithmetic operations</a:t>
            </a:r>
            <a:r>
              <a:rPr lang="en-US" dirty="0" smtClean="0"/>
              <a:t> only takes register values as operands</a:t>
            </a:r>
          </a:p>
          <a:p>
            <a:r>
              <a:rPr lang="en-US" dirty="0" smtClean="0"/>
              <a:t>Size of a register : 32 bit</a:t>
            </a:r>
          </a:p>
          <a:p>
            <a:r>
              <a:rPr lang="en-US" dirty="0" smtClean="0"/>
              <a:t>Number of registers: 32</a:t>
            </a:r>
          </a:p>
          <a:p>
            <a:pPr lvl="1"/>
            <a:r>
              <a:rPr lang="en-US" dirty="0" smtClean="0"/>
              <a:t>Satisfies </a:t>
            </a:r>
            <a:r>
              <a:rPr lang="en-US" i="1" dirty="0"/>
              <a:t>Design Principle 2: </a:t>
            </a:r>
            <a:r>
              <a:rPr lang="en-US" dirty="0"/>
              <a:t>Smaller is faster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Large number of registers -&gt; longer time for electronic signal to travel -&gt; Increased clock cycle</a:t>
            </a:r>
          </a:p>
          <a:p>
            <a:pPr lvl="2"/>
            <a:r>
              <a:rPr lang="en-US" dirty="0"/>
              <a:t>Large number of </a:t>
            </a:r>
            <a:r>
              <a:rPr lang="en-US" dirty="0" smtClean="0"/>
              <a:t>registers -&gt; Increased number of control bits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number is dedicated to a particular register. </a:t>
            </a:r>
          </a:p>
          <a:p>
            <a:pPr lvl="1"/>
            <a:r>
              <a:rPr lang="en-US" dirty="0" smtClean="0"/>
              <a:t>5 bit are reserved to indicate each register when the count is 32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Compiler maps a program variable to a register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There is a number assigned against each register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3380</Words>
  <Application>Microsoft Office PowerPoint</Application>
  <PresentationFormat>On-screen Show (16:9)</PresentationFormat>
  <Paragraphs>554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Baskerville Old Face</vt:lpstr>
      <vt:lpstr>Calibri</vt:lpstr>
      <vt:lpstr>Cambria Math</vt:lpstr>
      <vt:lpstr>Wingdings</vt:lpstr>
      <vt:lpstr>Diseño predeterminado</vt:lpstr>
      <vt:lpstr>CSE 305 Computer Architecture  Instructions </vt:lpstr>
      <vt:lpstr>Instructions</vt:lpstr>
      <vt:lpstr>Instruction Set Architecture</vt:lpstr>
      <vt:lpstr>MIPS Architecture</vt:lpstr>
      <vt:lpstr>Design Principles</vt:lpstr>
      <vt:lpstr>Simplicity favors regularity</vt:lpstr>
      <vt:lpstr>Example Instruction</vt:lpstr>
      <vt:lpstr>Example Instruction</vt:lpstr>
      <vt:lpstr>MIPS Instruction Properties</vt:lpstr>
      <vt:lpstr>MIPS Instruction Properties</vt:lpstr>
      <vt:lpstr>MIPS Instruction Properties</vt:lpstr>
      <vt:lpstr>Data Transfer Instructions</vt:lpstr>
      <vt:lpstr>Spilling Registers</vt:lpstr>
      <vt:lpstr>Operation with Constants</vt:lpstr>
      <vt:lpstr>Representing Instructions in the Computer</vt:lpstr>
      <vt:lpstr>Representing Instructions in the Computer</vt:lpstr>
      <vt:lpstr>An MIPS Instruction Format</vt:lpstr>
      <vt:lpstr>An MIPS Instruction Format</vt:lpstr>
      <vt:lpstr>Another MIPS Instruction Format</vt:lpstr>
      <vt:lpstr>MIPS Instruction Encoding (Simplified)</vt:lpstr>
      <vt:lpstr>Logical Operations</vt:lpstr>
      <vt:lpstr>Branching Operations</vt:lpstr>
      <vt:lpstr>Branching Operations</vt:lpstr>
      <vt:lpstr>Memory Allocation for Program and Data</vt:lpstr>
      <vt:lpstr>Stack During Procedure Call</vt:lpstr>
      <vt:lpstr>Stack During Procedure Call</vt:lpstr>
      <vt:lpstr>Procedures in MIPS</vt:lpstr>
      <vt:lpstr>Procedures in MIPS</vt:lpstr>
      <vt:lpstr>Procedures in MIPS</vt:lpstr>
      <vt:lpstr>Procedures in MIPS</vt:lpstr>
      <vt:lpstr>Procedures in MIPS</vt:lpstr>
      <vt:lpstr>Procedures in MIPS</vt:lpstr>
      <vt:lpstr>Procedures in MIPS</vt:lpstr>
      <vt:lpstr>Procedures in MIPS</vt:lpstr>
      <vt:lpstr>An Example</vt:lpstr>
      <vt:lpstr>Nested Call</vt:lpstr>
      <vt:lpstr>J-Format</vt:lpstr>
      <vt:lpstr>ASCII representation of characters</vt:lpstr>
      <vt:lpstr>1 Byte Memory Operation</vt:lpstr>
      <vt:lpstr>Dealing with Strings</vt:lpstr>
      <vt:lpstr>Dealing with String: Example</vt:lpstr>
      <vt:lpstr>Dealing with String: An Example</vt:lpstr>
      <vt:lpstr>Dealing with Multiple Languages</vt:lpstr>
      <vt:lpstr>Constant Size: Is larger feasible?</vt:lpstr>
      <vt:lpstr>Manipulating Larger Constant</vt:lpstr>
      <vt:lpstr>Addressing in Branches</vt:lpstr>
      <vt:lpstr>Addressing in Jumps</vt:lpstr>
      <vt:lpstr>Example</vt:lpstr>
      <vt:lpstr>Branching More than 2^16 instructions</vt:lpstr>
      <vt:lpstr>Addressing Modes</vt:lpstr>
      <vt:lpstr>A C Sort Example</vt:lpstr>
      <vt:lpstr>A C Sort Example</vt:lpstr>
      <vt:lpstr>A C Sort Example</vt:lpstr>
      <vt:lpstr>A C Sort Example</vt:lpstr>
      <vt:lpstr>A C Sort Example</vt:lpstr>
      <vt:lpstr>A C Sort Example</vt:lpstr>
      <vt:lpstr>Arrays vs Pointers: Example</vt:lpstr>
      <vt:lpstr>Arrays vs Pointers: Example</vt:lpstr>
      <vt:lpstr>Translation Hierarchy</vt:lpstr>
      <vt:lpstr>Compiler</vt:lpstr>
      <vt:lpstr>Assembler</vt:lpstr>
      <vt:lpstr>Pseudoinstructions</vt:lpstr>
      <vt:lpstr>Assembler</vt:lpstr>
      <vt:lpstr>Linker</vt:lpstr>
      <vt:lpstr>Loader</vt:lpstr>
      <vt:lpstr>Dynamically Linked Libraries (DLL)</vt:lpstr>
      <vt:lpstr>Dynamically Linked Libraries (DLL)</vt:lpstr>
      <vt:lpstr>Starting a Java Program</vt:lpstr>
      <vt:lpstr>MIPS (RISC) Design Principles In Summary</vt:lpstr>
      <vt:lpstr>Alternative Architectures</vt:lpstr>
      <vt:lpstr>x86 Instructions: Evolution</vt:lpstr>
      <vt:lpstr>x86 Instructions: Evolution</vt:lpstr>
      <vt:lpstr>x86 Instructions: Evolution</vt:lpstr>
      <vt:lpstr>x86 32 bit (80386) Architecture</vt:lpstr>
      <vt:lpstr>x86 32 bit (80386) Architecture</vt:lpstr>
      <vt:lpstr>x86 32 bit (80386) Architecture</vt:lpstr>
      <vt:lpstr>x86 32 bit (80386) Architecture</vt:lpstr>
      <vt:lpstr>x86 32 bit (80386) Architecture</vt:lpstr>
      <vt:lpstr>x86 32 bit (80386) Architecture</vt:lpstr>
      <vt:lpstr>x86 32 bit (80386) Architecture</vt:lpstr>
      <vt:lpstr>Fallacies and Pitfalls</vt:lpstr>
      <vt:lpstr>Acknowledgements</vt:lpstr>
      <vt:lpstr>References</vt:lpstr>
      <vt:lpstr>Thank You </vt:lpstr>
      <vt:lpstr>MIPS Operands</vt:lpstr>
      <vt:lpstr>MIPS Assembly Language</vt:lpstr>
      <vt:lpstr>MIPS Assembly Language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455</cp:revision>
  <dcterms:created xsi:type="dcterms:W3CDTF">2010-05-23T14:28:12Z</dcterms:created>
  <dcterms:modified xsi:type="dcterms:W3CDTF">2021-04-04T06:38:58Z</dcterms:modified>
</cp:coreProperties>
</file>