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CEF"/>
          </a:solidFill>
        </a:fill>
      </a:tcStyle>
    </a:wholeTbl>
    <a:band2H>
      <a:tcTxStyle b="def" i="def"/>
      <a:tcStyle>
        <a:tcBdr/>
        <a:fill>
          <a:solidFill>
            <a:srgbClr val="EFF5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1619250" y="1125537"/>
            <a:ext cx="28575" cy="5732463"/>
          </a:xfrm>
          <a:prstGeom prst="rect">
            <a:avLst/>
          </a:prstGeom>
          <a:solidFill>
            <a:srgbClr val="0039A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Shape 22"/>
          <p:cNvSpPr/>
          <p:nvPr/>
        </p:nvSpPr>
        <p:spPr>
          <a:xfrm>
            <a:off x="1981200" y="1987550"/>
            <a:ext cx="36513" cy="3816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Shape 23"/>
          <p:cNvSpPr/>
          <p:nvPr/>
        </p:nvSpPr>
        <p:spPr>
          <a:xfrm>
            <a:off x="1763712" y="2708275"/>
            <a:ext cx="7380288" cy="7302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Shape 24"/>
          <p:cNvSpPr/>
          <p:nvPr/>
        </p:nvSpPr>
        <p:spPr>
          <a:xfrm>
            <a:off x="-1" y="0"/>
            <a:ext cx="9144002" cy="1125538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Shape 25"/>
          <p:cNvSpPr/>
          <p:nvPr/>
        </p:nvSpPr>
        <p:spPr>
          <a:xfrm>
            <a:off x="-1" y="1125537"/>
            <a:ext cx="9144002" cy="17463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Shape 26"/>
          <p:cNvSpPr/>
          <p:nvPr/>
        </p:nvSpPr>
        <p:spPr>
          <a:xfrm>
            <a:off x="1619250" y="549275"/>
            <a:ext cx="28575" cy="576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7" name="MK Logo (2).png" descr="MK Logo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825" y="261937"/>
            <a:ext cx="1155700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" name="Group 30"/>
          <p:cNvGrpSpPr/>
          <p:nvPr/>
        </p:nvGrpSpPr>
        <p:grpSpPr>
          <a:xfrm>
            <a:off x="1774824" y="104774"/>
            <a:ext cx="7413277" cy="843545"/>
            <a:chOff x="0" y="0"/>
            <a:chExt cx="7413275" cy="843543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7413276" cy="535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pPr/>
              <a:r>
                <a:t>COMPUTER ORGANIZATION AND DESIGN</a:t>
              </a:r>
            </a:p>
          </p:txBody>
        </p:sp>
        <p:sp>
          <p:nvSpPr>
            <p:cNvPr id="29" name="Shape 29"/>
            <p:cNvSpPr/>
            <p:nvPr/>
          </p:nvSpPr>
          <p:spPr>
            <a:xfrm>
              <a:off x="1069974" y="468312"/>
              <a:ext cx="3845308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The Hardware/Software Interface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004175" y="93662"/>
            <a:ext cx="935038" cy="948691"/>
            <a:chOff x="0" y="0"/>
            <a:chExt cx="935037" cy="948690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Shape 32"/>
            <p:cNvSpPr/>
            <p:nvPr/>
          </p:nvSpPr>
          <p:spPr>
            <a:xfrm>
              <a:off x="155574" y="146050"/>
              <a:ext cx="64135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pPr>
              <a:r>
                <a:t>5</a:t>
              </a:r>
              <a:r>
                <a:rPr baseline="30000"/>
                <a:t>th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107949" y="400050"/>
              <a:ext cx="731839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Edition</a:t>
              </a:r>
            </a:p>
          </p:txBody>
        </p:sp>
      </p:grp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68312" y="260350"/>
            <a:ext cx="36514" cy="3816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250825" y="981075"/>
            <a:ext cx="8569325" cy="714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" name="MK Logo.jpeg" descr="MK 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60000"/>
        <a:buFont typeface="Wingdings"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 typeface="Wingdings"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 typeface="Wingdings"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2.jpe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29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 idx="4294967295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defTabSz="777240">
              <a:defRPr b="0" sz="374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Chapter 5</a:t>
            </a:r>
          </a:p>
        </p:txBody>
      </p:sp>
      <p:sp>
        <p:nvSpPr>
          <p:cNvPr id="45" name="Shape 45"/>
          <p:cNvSpPr/>
          <p:nvPr>
            <p:ph type="body" sz="quarter" idx="4294967295"/>
          </p:nvPr>
        </p:nvSpPr>
        <p:spPr>
          <a:xfrm>
            <a:off x="2409825" y="2924175"/>
            <a:ext cx="5832475" cy="15541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896111">
              <a:buSzTx/>
              <a:buNone/>
              <a:defRPr sz="3136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Large and Fast: Exploiting Memory Hierarchy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9" name="Shape 8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Example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1547812" y="2924175"/>
          <a:ext cx="6096001" cy="32924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9500"/>
                <a:gridCol w="649287"/>
                <a:gridCol w="1150937"/>
                <a:gridCol w="3216275"/>
              </a:tblGrid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Index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V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Tag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Data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110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Mem[10110]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Table 91"/>
          <p:cNvGraphicFramePr/>
          <p:nvPr/>
        </p:nvGraphicFramePr>
        <p:xfrm>
          <a:off x="1547812" y="1320800"/>
          <a:ext cx="6072188" cy="731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73225"/>
                <a:gridCol w="1649412"/>
                <a:gridCol w="1231900"/>
                <a:gridCol w="1517650"/>
              </a:tblGrid>
              <a:tr h="366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Word addr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Binary addr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Hit/miss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Cache block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22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10 110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Shape 92"/>
          <p:cNvSpPr/>
          <p:nvPr/>
        </p:nvSpPr>
        <p:spPr>
          <a:xfrm>
            <a:off x="684212" y="2420937"/>
            <a:ext cx="485439" cy="3521148"/>
          </a:xfrm>
          <a:prstGeom prst="rect">
            <a:avLst/>
          </a:prstGeom>
          <a:solidFill>
            <a:schemeClr val="accent1">
              <a:alpha val="478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3,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18,</a:t>
            </a:r>
          </a:p>
          <a:p>
            <a:pPr>
              <a:lnSpc>
                <a:spcPct val="150000"/>
              </a:lnSpc>
            </a:pPr>
            <a:r>
              <a:t>16</a:t>
            </a:r>
          </a:p>
        </p:txBody>
      </p:sp>
      <p:sp>
        <p:nvSpPr>
          <p:cNvPr id="93" name="Shape 93"/>
          <p:cNvSpPr/>
          <p:nvPr/>
        </p:nvSpPr>
        <p:spPr>
          <a:xfrm>
            <a:off x="395287" y="2578100"/>
            <a:ext cx="215901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1125537"/>
            <a:ext cx="5651500" cy="49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Shape 768"/>
          <p:cNvSpPr/>
          <p:nvPr>
            <p:ph type="title" idx="4294967295"/>
          </p:nvPr>
        </p:nvSpPr>
        <p:spPr>
          <a:xfrm>
            <a:off x="684212" y="200025"/>
            <a:ext cx="8259763" cy="708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Physically Addressed Cache</a:t>
            </a:r>
          </a:p>
        </p:txBody>
      </p:sp>
      <p:sp>
        <p:nvSpPr>
          <p:cNvPr id="769" name="Shape 769"/>
          <p:cNvSpPr/>
          <p:nvPr>
            <p:ph type="body" sz="half" idx="4294967295"/>
          </p:nvPr>
        </p:nvSpPr>
        <p:spPr>
          <a:xfrm>
            <a:off x="4716462" y="1125537"/>
            <a:ext cx="4238626" cy="5111751"/>
          </a:xfrm>
          <a:prstGeom prst="rect">
            <a:avLst/>
          </a:prstGeom>
          <a:solidFill>
            <a:srgbClr val="CCCCCC"/>
          </a:solidFill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Here, cache is “physically addressed” and “physically tagged”</a:t>
            </a:r>
          </a:p>
          <a:p>
            <a:pPr>
              <a:spcBef>
                <a:spcPts val="600"/>
              </a:spcBef>
              <a:defRPr sz="2800"/>
            </a:pPr>
            <a:r>
              <a:t>Time to access memory for a cache hit include: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TLB access time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Cache access time</a:t>
            </a:r>
          </a:p>
          <a:p>
            <a:pPr>
              <a:defRPr sz="2800"/>
            </a:pPr>
            <a:r>
              <a:t>Of course, these accesses can be pipelined.</a:t>
            </a:r>
            <a:r>
              <a:rPr sz="3200"/>
              <a:t> </a:t>
            </a:r>
            <a:br>
              <a:rPr sz="3200"/>
            </a:br>
          </a:p>
        </p:txBody>
      </p:sp>
      <p:sp>
        <p:nvSpPr>
          <p:cNvPr id="770" name="Shape 770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71" name="Shape 771"/>
          <p:cNvSpPr/>
          <p:nvPr/>
        </p:nvSpPr>
        <p:spPr>
          <a:xfrm>
            <a:off x="539750" y="2276475"/>
            <a:ext cx="3960813" cy="2447925"/>
          </a:xfrm>
          <a:prstGeom prst="ellipse">
            <a:avLst/>
          </a:pr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2" name="Shape 772"/>
          <p:cNvSpPr/>
          <p:nvPr/>
        </p:nvSpPr>
        <p:spPr>
          <a:xfrm rot="2526231">
            <a:off x="3708400" y="1844675"/>
            <a:ext cx="431800" cy="504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43"/>
                </a:moveTo>
                <a:lnTo>
                  <a:pt x="5400" y="12343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43"/>
                </a:lnTo>
                <a:lnTo>
                  <a:pt x="21600" y="12343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Virtually Indexed Cache</a:t>
            </a:r>
          </a:p>
        </p:txBody>
      </p:sp>
      <p:sp>
        <p:nvSpPr>
          <p:cNvPr id="775" name="Shape 775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042" indent="-336042" defTabSz="896111">
              <a:defRPr sz="3136"/>
            </a:pPr>
            <a:r>
              <a:t>Alternatively, the processor can index the cache with a virtual address</a:t>
            </a:r>
          </a:p>
          <a:p>
            <a:pPr lvl="1" marL="728091" indent="-280035" defTabSz="896111">
              <a:spcBef>
                <a:spcPts val="0"/>
              </a:spcBef>
              <a:buClr>
                <a:srgbClr val="91AFBF"/>
              </a:buClr>
              <a:defRPr i="1" sz="2744"/>
            </a:pPr>
            <a:r>
              <a:t>Virtually indexed </a:t>
            </a:r>
            <a:r>
              <a:rPr i="0"/>
              <a:t>and </a:t>
            </a:r>
            <a:r>
              <a:t>Virtually tagged</a:t>
            </a:r>
            <a:r>
              <a:rPr i="0"/>
              <a:t> cache</a:t>
            </a:r>
          </a:p>
          <a:p>
            <a:pPr marL="336042" indent="-336042" defTabSz="896111">
              <a:defRPr sz="3136"/>
            </a:pPr>
            <a:r>
              <a:t>Here, TLB is unused during the normal cache access</a:t>
            </a:r>
          </a:p>
          <a:p>
            <a:pPr lvl="1" marL="728091" indent="-280035" defTabSz="896111">
              <a:spcBef>
                <a:spcPts val="0"/>
              </a:spcBef>
              <a:buClr>
                <a:srgbClr val="91AFBF"/>
              </a:buClr>
              <a:defRPr sz="2744"/>
            </a:pPr>
            <a:r>
              <a:t>Reduce cache latency</a:t>
            </a:r>
          </a:p>
          <a:p>
            <a:pPr marL="336042" indent="-336042" defTabSz="896111">
              <a:defRPr sz="3136"/>
            </a:pPr>
            <a:r>
              <a:t>Cache miss=&gt; the processor needs to translate the address to a physical address</a:t>
            </a:r>
          </a:p>
          <a:p>
            <a:pPr lvl="1" marL="728091" indent="-280035" defTabSz="896111">
              <a:spcBef>
                <a:spcPts val="0"/>
              </a:spcBef>
              <a:buClr>
                <a:srgbClr val="91AFBF"/>
              </a:buClr>
              <a:defRPr sz="2744"/>
            </a:pPr>
            <a:r>
              <a:t>so that it can fetch the cache block from main memory. </a:t>
            </a:r>
            <a:br/>
          </a:p>
        </p:txBody>
      </p:sp>
      <p:sp>
        <p:nvSpPr>
          <p:cNvPr id="776" name="Shape 776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77" name="Shape 777"/>
          <p:cNvSpPr/>
          <p:nvPr/>
        </p:nvSpPr>
        <p:spPr>
          <a:xfrm>
            <a:off x="6659562" y="1916112"/>
            <a:ext cx="612240" cy="35066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VIVT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type="title" idx="4294967295"/>
          </p:nvPr>
        </p:nvSpPr>
        <p:spPr>
          <a:xfrm>
            <a:off x="684212" y="323849"/>
            <a:ext cx="8259763" cy="5842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Aliasing in VIVT Cache</a:t>
            </a:r>
          </a:p>
        </p:txBody>
      </p:sp>
      <p:sp>
        <p:nvSpPr>
          <p:cNvPr id="780" name="Shape 780"/>
          <p:cNvSpPr/>
          <p:nvPr>
            <p:ph type="body" idx="4294967295"/>
          </p:nvPr>
        </p:nvSpPr>
        <p:spPr>
          <a:xfrm>
            <a:off x="684212" y="1341437"/>
            <a:ext cx="8270876" cy="48958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defRPr sz="2400"/>
            </a:pPr>
            <a:r>
              <a:t>Aliasing occurs when the same object has two names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Two virtual addresses for the same page.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May happen for shared pages between processes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This ambiguity creates a problem: 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A word on such a page may be cached in two different locations, each corresponding to different virtual addresses. 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One program may write the data without the other program being aware that the data had changed. </a:t>
            </a:r>
          </a:p>
          <a:p>
            <a:pPr>
              <a:spcBef>
                <a:spcPts val="500"/>
              </a:spcBef>
              <a:defRPr sz="2400"/>
            </a:pPr>
            <a:r>
              <a:t>Solution to Aliasing Issues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either introduce design limitations on the cache and TLB to reduce aliases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or require the operating system, and possibly the user, to take steps to ensure that aliases do not occur </a:t>
            </a:r>
            <a:br/>
          </a:p>
        </p:txBody>
      </p:sp>
      <p:sp>
        <p:nvSpPr>
          <p:cNvPr id="781" name="Shape 781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type="title" idx="4294967295"/>
          </p:nvPr>
        </p:nvSpPr>
        <p:spPr>
          <a:xfrm>
            <a:off x="684212" y="261937"/>
            <a:ext cx="8259763" cy="646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Virtually Indexed Physically Tagged</a:t>
            </a:r>
          </a:p>
        </p:txBody>
      </p:sp>
      <p:sp>
        <p:nvSpPr>
          <p:cNvPr id="784" name="Shape 784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042" indent="-336042" defTabSz="896111">
              <a:defRPr sz="3136"/>
            </a:pPr>
            <a:r>
              <a:t>Physical Tag using just the page-offset portion of the address, which is really</a:t>
            </a:r>
            <a:br/>
            <a:r>
              <a:t>a physical address since it is not translated</a:t>
            </a:r>
          </a:p>
          <a:p>
            <a:pPr marL="336042" indent="-336042" defTabSz="896111">
              <a:defRPr sz="3136"/>
            </a:pPr>
            <a:r>
              <a:t>These designs, which are </a:t>
            </a:r>
            <a:r>
              <a:rPr i="1"/>
              <a:t>virtually indexed but physically tagged</a:t>
            </a:r>
            <a:r>
              <a:t>, attempt to achieve the performance advantages of virtually indexed caches with the architecturally simpler advantages of a physically addressed cache. </a:t>
            </a:r>
          </a:p>
          <a:p>
            <a:pPr lvl="1" marL="728091" indent="-280035" defTabSz="896111">
              <a:spcBef>
                <a:spcPts val="0"/>
              </a:spcBef>
              <a:buClr>
                <a:srgbClr val="91AFBF"/>
              </a:buClr>
              <a:defRPr sz="2744"/>
            </a:pPr>
            <a:r>
              <a:t>There is no alias problem in this case. </a:t>
            </a:r>
            <a:br/>
          </a:p>
        </p:txBody>
      </p:sp>
      <p:sp>
        <p:nvSpPr>
          <p:cNvPr id="785" name="Shape 785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88" name="Shape 788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Memory Protection</a:t>
            </a:r>
          </a:p>
        </p:txBody>
      </p:sp>
      <p:sp>
        <p:nvSpPr>
          <p:cNvPr id="789" name="Shape 789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Different tasks can share parts of their virtual address spaces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But need to protect against errant access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Requires OS assistance</a:t>
            </a:r>
          </a:p>
          <a:p>
            <a:pPr/>
            <a:r>
              <a:t>Hardware support for OS protection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Privileged supervisor mode (aka kernel mode)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Privileged instructions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Page tables and other state information only accessible in supervisor mode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System call exception (e.g., syscall in MIPS)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92" name="Shape 792"/>
          <p:cNvSpPr/>
          <p:nvPr>
            <p:ph type="title" idx="4294967295"/>
          </p:nvPr>
        </p:nvSpPr>
        <p:spPr>
          <a:xfrm>
            <a:off x="684212" y="200025"/>
            <a:ext cx="8259763" cy="708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Memory Protection: H/W Suport</a:t>
            </a:r>
          </a:p>
        </p:txBody>
      </p:sp>
      <p:sp>
        <p:nvSpPr>
          <p:cNvPr id="793" name="Shape 793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Need to Support: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 at least two modes: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Privileged supervisor mode (aka kernel mode)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User mode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Different Processor states: 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Allow for a process to read only; No Write allowed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To write, privileged instructions are needed that are only available in supervisor mode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Page tables and other state information only accessible in supervisor mode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System call exception (e.g., syscall in MIPS):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This allows a process to change mode:</a:t>
            </a:r>
          </a:p>
          <a:p>
            <a:pPr lvl="3" marL="1600200" indent="-228600">
              <a:spcBef>
                <a:spcPts val="0"/>
              </a:spcBef>
              <a:buClr>
                <a:schemeClr val="accent2"/>
              </a:buClr>
              <a:defRPr sz="1800"/>
            </a:pPr>
            <a:r>
              <a:t>User mode =&gt; supervisor mode (and vice versa)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Memory Protection</a:t>
            </a:r>
          </a:p>
        </p:txBody>
      </p:sp>
      <p:sp>
        <p:nvSpPr>
          <p:cNvPr id="796" name="Shape 796"/>
          <p:cNvSpPr/>
          <p:nvPr>
            <p:ph type="body" idx="4294967295"/>
          </p:nvPr>
        </p:nvSpPr>
        <p:spPr>
          <a:xfrm>
            <a:off x="107950" y="981075"/>
            <a:ext cx="8891588" cy="5111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Each process has its own virtual address space. </a:t>
            </a:r>
          </a:p>
          <a:p>
            <a:pPr>
              <a:spcBef>
                <a:spcPts val="600"/>
              </a:spcBef>
              <a:defRPr sz="2800"/>
            </a:pPr>
            <a:r>
              <a:t>OS can keep the page tables organized so that the independent virtual pages map to disjoint physical pages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one process will not be able to access another’s data. </a:t>
            </a:r>
          </a:p>
          <a:p>
            <a:pPr>
              <a:spcBef>
                <a:spcPts val="600"/>
              </a:spcBef>
              <a:defRPr sz="2800"/>
            </a:pPr>
            <a:r>
              <a:t>But what if the Process changes the mapping?</a:t>
            </a:r>
          </a:p>
          <a:p>
            <a:pPr>
              <a:spcBef>
                <a:spcPts val="600"/>
              </a:spcBef>
              <a:defRPr sz="2800"/>
            </a:pPr>
            <a:r>
              <a:t>Page tables are placed in the protected address space of the OS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So, user process is refrained from changing the page table mapping.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But OS is able to modify the page tables. </a:t>
            </a:r>
            <a:br/>
          </a:p>
        </p:txBody>
      </p:sp>
      <p:sp>
        <p:nvSpPr>
          <p:cNvPr id="797" name="Shape 797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type="title" idx="4294967295"/>
          </p:nvPr>
        </p:nvSpPr>
        <p:spPr>
          <a:xfrm>
            <a:off x="684212" y="200025"/>
            <a:ext cx="8259763" cy="708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Memory Sharing and Protection</a:t>
            </a:r>
          </a:p>
        </p:txBody>
      </p:sp>
      <p:sp>
        <p:nvSpPr>
          <p:cNvPr id="800" name="Shape 800"/>
          <p:cNvSpPr/>
          <p:nvPr>
            <p:ph type="body" idx="4294967295"/>
          </p:nvPr>
        </p:nvSpPr>
        <p:spPr>
          <a:xfrm>
            <a:off x="107950" y="981075"/>
            <a:ext cx="9036050" cy="5111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OS assists processes for limited information sharing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OS can change the Page table as needed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The write access bit is used to restrict write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Can be changed only by OS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Example:</a:t>
            </a:r>
          </a:p>
          <a:p>
            <a:pPr>
              <a:spcBef>
                <a:spcPts val="500"/>
              </a:spcBef>
              <a:defRPr sz="2400"/>
            </a:pPr>
            <a:r>
              <a:t>P2 wants P1 to access its page</a:t>
            </a:r>
          </a:p>
          <a:p>
            <a:pPr>
              <a:spcBef>
                <a:spcPts val="500"/>
              </a:spcBef>
              <a:defRPr sz="2400"/>
            </a:pPr>
            <a:r>
              <a:t>P2 asks OS to create a page table entry for a virtual page in P1’s address space that points to the same physical page that P2 wants to share. </a:t>
            </a:r>
          </a:p>
          <a:p>
            <a:pPr>
              <a:spcBef>
                <a:spcPts val="500"/>
              </a:spcBef>
              <a:defRPr sz="2400"/>
            </a:pPr>
            <a:r>
              <a:t>Any bits that determine the access rights for a page must be included in both the page table and the TLB because the page table is accessed only on a TLB miss. </a:t>
            </a:r>
            <a:br/>
          </a:p>
        </p:txBody>
      </p:sp>
      <p:sp>
        <p:nvSpPr>
          <p:cNvPr id="801" name="Shape 801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type="title" idx="4294967295"/>
          </p:nvPr>
        </p:nvSpPr>
        <p:spPr>
          <a:xfrm>
            <a:off x="684212" y="261937"/>
            <a:ext cx="8259763" cy="646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Memory Protection: Context Switch</a:t>
            </a:r>
          </a:p>
        </p:txBody>
      </p:sp>
      <p:sp>
        <p:nvSpPr>
          <p:cNvPr id="804" name="Shape 804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defRPr sz="2400"/>
            </a:pPr>
            <a:r>
              <a:t>Context Switch: A changing of the internal state of the processor to allow a different process to use the processor </a:t>
            </a:r>
          </a:p>
          <a:p>
            <a:pPr>
              <a:spcBef>
                <a:spcPts val="500"/>
              </a:spcBef>
              <a:defRPr sz="2400"/>
            </a:pPr>
            <a:r>
              <a:t>Suppose a context switch has occurred: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P1 was running; now P2 will run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OS must ensure that P2 cannot get access to P1’s page tables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Page Table register is changed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What about the TLB?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OS must clear the TLB entries that belong to P1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to protect the data of P1 and 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to force the TLB to load the entries for P2. 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If the process switch rate were high, this could be quite inefficient especially if context switch is frequent.</a:t>
            </a:r>
          </a:p>
        </p:txBody>
      </p:sp>
      <p:sp>
        <p:nvSpPr>
          <p:cNvPr id="805" name="Shape 805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type="title" idx="4294967295"/>
          </p:nvPr>
        </p:nvSpPr>
        <p:spPr>
          <a:xfrm>
            <a:off x="684212" y="261937"/>
            <a:ext cx="8259763" cy="646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Memory Protection: Context Switch</a:t>
            </a:r>
          </a:p>
        </p:txBody>
      </p:sp>
      <p:sp>
        <p:nvSpPr>
          <p:cNvPr id="808" name="Shape 808"/>
          <p:cNvSpPr/>
          <p:nvPr>
            <p:ph type="body" idx="4294967295"/>
          </p:nvPr>
        </p:nvSpPr>
        <p:spPr>
          <a:xfrm>
            <a:off x="468312" y="981075"/>
            <a:ext cx="8496301" cy="5472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A common alternative: </a:t>
            </a:r>
          </a:p>
          <a:p>
            <a:pPr marL="0" indent="0">
              <a:spcBef>
                <a:spcPts val="500"/>
              </a:spcBef>
              <a:defRPr sz="2400"/>
            </a:pPr>
            <a:r>
              <a:t>extend the virtual address space by adding a </a:t>
            </a:r>
            <a:r>
              <a:rPr i="1"/>
              <a:t>process identifier </a:t>
            </a:r>
            <a:r>
              <a:t>or </a:t>
            </a:r>
            <a:r>
              <a:rPr i="1"/>
              <a:t>task identifier</a:t>
            </a:r>
            <a:r>
              <a:t>.</a:t>
            </a:r>
          </a:p>
          <a:p>
            <a:pPr marL="0" indent="0">
              <a:spcBef>
                <a:spcPts val="500"/>
              </a:spcBef>
              <a:defRPr sz="2400"/>
            </a:pPr>
            <a:r>
              <a:t>The Intrinsity FastMATH has an 8-bit address space ID (ASID) field for this purpose.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This small field identifies the currently running process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it is kept in a register loaded by OS when it switches processes.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The process identifier is concatenated to the tag portion of the TLB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TLB hit occurs only if both the page number </a:t>
            </a:r>
            <a:r>
              <a:rPr i="1"/>
              <a:t>and </a:t>
            </a:r>
            <a:r>
              <a:t>the process identifier match.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This eliminates the need to clear the TLB in context switch</a:t>
            </a:r>
          </a:p>
          <a:p>
            <a:pPr marL="0" indent="0">
              <a:spcBef>
                <a:spcPts val="500"/>
              </a:spcBef>
              <a:defRPr sz="2400"/>
            </a:pPr>
            <a:r>
              <a:t>Similar problems can occur for a cache, since on a process switch the cache will contain data from the running process.</a:t>
            </a:r>
          </a:p>
        </p:txBody>
      </p:sp>
      <p:sp>
        <p:nvSpPr>
          <p:cNvPr id="809" name="Shape 809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Num" sz="quarter" idx="4294967295"/>
          </p:nvPr>
        </p:nvSpPr>
        <p:spPr>
          <a:xfrm>
            <a:off x="8672514" y="6451701"/>
            <a:ext cx="29209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Shape 96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Example</a:t>
            </a:r>
          </a:p>
        </p:txBody>
      </p:sp>
      <p:graphicFrame>
        <p:nvGraphicFramePr>
          <p:cNvPr id="97" name="Table 97"/>
          <p:cNvGraphicFramePr/>
          <p:nvPr/>
        </p:nvGraphicFramePr>
        <p:xfrm>
          <a:off x="1547812" y="2924175"/>
          <a:ext cx="6096001" cy="32924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9500"/>
                <a:gridCol w="649287"/>
                <a:gridCol w="1150937"/>
                <a:gridCol w="3216275"/>
              </a:tblGrid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Index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V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Tag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Data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010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11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Mem[11010]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Mem[10110]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Table 98"/>
          <p:cNvGraphicFramePr/>
          <p:nvPr/>
        </p:nvGraphicFramePr>
        <p:xfrm>
          <a:off x="1547812" y="1320800"/>
          <a:ext cx="6072188" cy="731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73225"/>
                <a:gridCol w="1649412"/>
                <a:gridCol w="1231900"/>
                <a:gridCol w="1517650"/>
              </a:tblGrid>
              <a:tr h="366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Word addr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Binary addr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Hit/miss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Cache block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26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11 010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010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684212" y="2420937"/>
            <a:ext cx="485439" cy="3521148"/>
          </a:xfrm>
          <a:prstGeom prst="rect">
            <a:avLst/>
          </a:prstGeom>
          <a:solidFill>
            <a:schemeClr val="accent1">
              <a:alpha val="478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3,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18,</a:t>
            </a:r>
          </a:p>
          <a:p>
            <a:pPr>
              <a:lnSpc>
                <a:spcPct val="150000"/>
              </a:lnSpc>
            </a:pPr>
            <a:r>
              <a:t>16</a:t>
            </a:r>
          </a:p>
        </p:txBody>
      </p:sp>
      <p:sp>
        <p:nvSpPr>
          <p:cNvPr id="100" name="Shape 100"/>
          <p:cNvSpPr/>
          <p:nvPr/>
        </p:nvSpPr>
        <p:spPr>
          <a:xfrm>
            <a:off x="395287" y="2997200"/>
            <a:ext cx="215901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Exception Enable/Disable</a:t>
            </a:r>
          </a:p>
        </p:txBody>
      </p:sp>
      <p:sp>
        <p:nvSpPr>
          <p:cNvPr id="812" name="Shape 812"/>
          <p:cNvSpPr/>
          <p:nvPr>
            <p:ph type="body" idx="4294967295"/>
          </p:nvPr>
        </p:nvSpPr>
        <p:spPr>
          <a:xfrm>
            <a:off x="250825" y="981075"/>
            <a:ext cx="8677275" cy="5111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defRPr sz="2400"/>
            </a:pPr>
            <a:r>
              <a:t>Suppose we have a page fault exception and OS is handling it</a:t>
            </a:r>
          </a:p>
          <a:p>
            <a:pPr>
              <a:spcBef>
                <a:spcPts val="500"/>
              </a:spcBef>
              <a:defRPr sz="2400"/>
            </a:pPr>
            <a:r>
              <a:t>What will happen, if a second exception occurs?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1800"/>
            </a:pPr>
            <a:r>
              <a:t>The control unit would overwrite the exception program counter, making it impossible to return to the instruction that caused the page fault! </a:t>
            </a:r>
          </a:p>
          <a:p>
            <a:pPr>
              <a:spcBef>
                <a:spcPts val="500"/>
              </a:spcBef>
              <a:defRPr sz="2200"/>
            </a:pPr>
            <a:r>
              <a:t>We need the ability to </a:t>
            </a:r>
            <a:r>
              <a:rPr b="1"/>
              <a:t>disable </a:t>
            </a:r>
            <a:r>
              <a:t>and </a:t>
            </a:r>
            <a:r>
              <a:rPr b="1"/>
              <a:t>enable exceptions</a:t>
            </a:r>
            <a:r>
              <a:t>. </a:t>
            </a:r>
          </a:p>
          <a:p>
            <a:pPr>
              <a:spcBef>
                <a:spcPts val="500"/>
              </a:spcBef>
              <a:defRPr sz="2200"/>
            </a:pPr>
            <a:r>
              <a:t>When an exception first occurs, the processor sets a bit that disables all other exceptions;</a:t>
            </a:r>
          </a:p>
          <a:p>
            <a:pPr>
              <a:spcBef>
                <a:spcPts val="500"/>
              </a:spcBef>
              <a:defRPr sz="2200"/>
            </a:pPr>
            <a:r>
              <a:t>this could happen at the same time the processor sets the supervisor mode bit. </a:t>
            </a:r>
          </a:p>
          <a:p>
            <a:pPr>
              <a:spcBef>
                <a:spcPts val="500"/>
              </a:spcBef>
              <a:defRPr sz="2200"/>
            </a:pPr>
            <a:r>
              <a:t>The OS will then save just enough state to allow it to recover if another exception occurs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1800"/>
            </a:pPr>
            <a:r>
              <a:t>the </a:t>
            </a:r>
            <a:r>
              <a:rPr i="1"/>
              <a:t>exception program counter </a:t>
            </a:r>
            <a:r>
              <a:t>(EPC) and Cause registers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1800"/>
            </a:pPr>
            <a:r>
              <a:t>The operating system can then re-enable exceptions. </a:t>
            </a:r>
          </a:p>
        </p:txBody>
      </p:sp>
      <p:sp>
        <p:nvSpPr>
          <p:cNvPr id="813" name="Shape 813"/>
          <p:cNvSpPr/>
          <p:nvPr>
            <p:ph type="sldNum" sz="quarter" idx="4294967295"/>
          </p:nvPr>
        </p:nvSpPr>
        <p:spPr>
          <a:xfrm>
            <a:off x="8573631" y="6451701"/>
            <a:ext cx="39098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76655">
              <a:defRPr b="0" sz="2368"/>
            </a:lvl1pPr>
          </a:lstStyle>
          <a:p>
            <a:pPr/>
            <a:r>
              <a:t>Special control registers that help with exceptions, TLB misses, and page faults</a:t>
            </a:r>
          </a:p>
        </p:txBody>
      </p:sp>
      <p:sp>
        <p:nvSpPr>
          <p:cNvPr id="816" name="Shape 816"/>
          <p:cNvSpPr/>
          <p:nvPr>
            <p:ph type="sldNum" sz="quarter" idx="4294967295"/>
          </p:nvPr>
        </p:nvSpPr>
        <p:spPr>
          <a:xfrm>
            <a:off x="8583441" y="6451701"/>
            <a:ext cx="38117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81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125537"/>
            <a:ext cx="7564438" cy="3076576"/>
          </a:xfrm>
          <a:prstGeom prst="rect">
            <a:avLst/>
          </a:prstGeom>
          <a:ln w="12700">
            <a:miter lim="400000"/>
          </a:ln>
        </p:spPr>
      </p:pic>
      <p:sp>
        <p:nvSpPr>
          <p:cNvPr id="818" name="Shape 818"/>
          <p:cNvSpPr/>
          <p:nvPr/>
        </p:nvSpPr>
        <p:spPr>
          <a:xfrm>
            <a:off x="250825" y="4437062"/>
            <a:ext cx="2736850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When a TLB miss occurs, the MIPS hardware saves the page number of the reference here.</a:t>
            </a:r>
          </a:p>
        </p:txBody>
      </p:sp>
      <p:sp>
        <p:nvSpPr>
          <p:cNvPr id="819" name="Shape 819"/>
          <p:cNvSpPr/>
          <p:nvPr/>
        </p:nvSpPr>
        <p:spPr>
          <a:xfrm>
            <a:off x="436562" y="2174875"/>
            <a:ext cx="588963" cy="2244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9" h="21600" fill="norm" stroke="1" extrusionOk="0">
                <a:moveTo>
                  <a:pt x="20269" y="0"/>
                </a:moveTo>
                <a:cubicBezTo>
                  <a:pt x="11057" y="4600"/>
                  <a:pt x="1845" y="9200"/>
                  <a:pt x="257" y="12800"/>
                </a:cubicBezTo>
                <a:cubicBezTo>
                  <a:pt x="-1331" y="16400"/>
                  <a:pt x="4704" y="19000"/>
                  <a:pt x="10740" y="216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TLB Miss in MIPS</a:t>
            </a:r>
          </a:p>
        </p:txBody>
      </p:sp>
      <p:sp>
        <p:nvSpPr>
          <p:cNvPr id="822" name="Shape 822"/>
          <p:cNvSpPr/>
          <p:nvPr>
            <p:ph type="body" idx="4294967295"/>
          </p:nvPr>
        </p:nvSpPr>
        <p:spPr>
          <a:xfrm>
            <a:off x="179387" y="981075"/>
            <a:ext cx="8964613" cy="5111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defRPr sz="2200"/>
            </a:pPr>
            <a:r>
              <a:t>TLB Miss exception invokes OS, which handles the miss in software.</a:t>
            </a:r>
          </a:p>
          <a:p>
            <a:pPr>
              <a:spcBef>
                <a:spcPts val="500"/>
              </a:spcBef>
              <a:defRPr sz="2200"/>
            </a:pPr>
            <a:r>
              <a:t>Control is transferred to 8000 0000hex (TLB Miss Handler Address)</a:t>
            </a:r>
          </a:p>
          <a:p>
            <a:pPr>
              <a:spcBef>
                <a:spcPts val="500"/>
              </a:spcBef>
              <a:defRPr sz="2200"/>
            </a:pPr>
            <a:r>
              <a:t>To find the physical address for the missing page, the TLB miss routine indexes the page table using the page number of the virtual address and the page table register</a:t>
            </a:r>
          </a:p>
          <a:p>
            <a:pPr>
              <a:spcBef>
                <a:spcPts val="500"/>
              </a:spcBef>
              <a:defRPr sz="2200"/>
            </a:pPr>
            <a:r>
              <a:t>To make this indexing fast, MIPS hardware places the address of the Page Table Entry in a special Context Register</a:t>
            </a:r>
            <a:endParaRPr sz="2000"/>
          </a:p>
          <a:p>
            <a:pPr>
              <a:spcBef>
                <a:spcPts val="500"/>
              </a:spcBef>
              <a:defRPr sz="2200"/>
            </a:pPr>
            <a:r>
              <a:t>Thus, the first two instructions copy the Context register into the kernel temporary register $k1 and then load the page table entry from that address into $k1. </a:t>
            </a:r>
          </a:p>
          <a:p>
            <a:pPr>
              <a:spcBef>
                <a:spcPts val="500"/>
              </a:spcBef>
              <a:defRPr sz="2200"/>
            </a:pPr>
            <a:r>
              <a:t>Recall that $k0 and $k1 are reserved for the operating system</a:t>
            </a:r>
          </a:p>
        </p:txBody>
      </p:sp>
      <p:sp>
        <p:nvSpPr>
          <p:cNvPr id="823" name="Shape 823"/>
          <p:cNvSpPr/>
          <p:nvPr>
            <p:ph type="sldNum" sz="quarter" idx="4294967295"/>
          </p:nvPr>
        </p:nvSpPr>
        <p:spPr>
          <a:xfrm>
            <a:off x="8573631" y="6451701"/>
            <a:ext cx="39098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TLB Miss in MIPS</a:t>
            </a:r>
          </a:p>
        </p:txBody>
      </p:sp>
      <p:sp>
        <p:nvSpPr>
          <p:cNvPr id="826" name="Shape 826"/>
          <p:cNvSpPr/>
          <p:nvPr>
            <p:ph type="sldNum" sz="quarter" idx="4294967295"/>
          </p:nvPr>
        </p:nvSpPr>
        <p:spPr>
          <a:xfrm>
            <a:off x="8573631" y="6451701"/>
            <a:ext cx="39098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27" name="Shape 827"/>
          <p:cNvSpPr/>
          <p:nvPr>
            <p:ph type="body" idx="4294967295"/>
          </p:nvPr>
        </p:nvSpPr>
        <p:spPr>
          <a:xfrm>
            <a:off x="684212" y="2592387"/>
            <a:ext cx="8270876" cy="3644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042" indent="-336042" defTabSz="896111">
              <a:defRPr sz="3136"/>
            </a:pPr>
            <a:r>
              <a:t>TLB miss handler does not check to see if the page table entry is valid. </a:t>
            </a:r>
          </a:p>
          <a:p>
            <a:pPr marL="336042" indent="-336042" defTabSz="896111">
              <a:defRPr sz="3136"/>
            </a:pPr>
            <a:r>
              <a:t>If invalid, another and different exception occurs, and OS recognizes the page fault.</a:t>
            </a:r>
          </a:p>
          <a:p>
            <a:pPr lvl="1" marL="728091" indent="-280035" defTabSz="896111">
              <a:spcBef>
                <a:spcPts val="0"/>
              </a:spcBef>
              <a:buClr>
                <a:srgbClr val="91AFBF"/>
              </a:buClr>
              <a:defRPr sz="2744"/>
            </a:pPr>
            <a:r>
              <a:t>(frequent) TLB miss becomes fast</a:t>
            </a:r>
          </a:p>
          <a:p>
            <a:pPr lvl="1" marL="728091" indent="-280035" defTabSz="896111">
              <a:spcBef>
                <a:spcPts val="0"/>
              </a:spcBef>
              <a:buClr>
                <a:srgbClr val="91AFBF"/>
              </a:buClr>
              <a:defRPr sz="2744"/>
            </a:pPr>
            <a:r>
              <a:t>at a slight performance penalty for the (infrequent) page fault. </a:t>
            </a:r>
            <a:br/>
          </a:p>
        </p:txBody>
      </p:sp>
      <p:pic>
        <p:nvPicPr>
          <p:cNvPr id="82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912" y="1125537"/>
            <a:ext cx="6410326" cy="1466851"/>
          </a:xfrm>
          <a:prstGeom prst="rect">
            <a:avLst/>
          </a:prstGeom>
          <a:ln w="12700">
            <a:miter lim="400000"/>
          </a:ln>
        </p:spPr>
      </p:pic>
      <p:sp>
        <p:nvSpPr>
          <p:cNvPr id="829" name="Shape 829"/>
          <p:cNvSpPr/>
          <p:nvPr/>
        </p:nvSpPr>
        <p:spPr>
          <a:xfrm>
            <a:off x="900112" y="3716337"/>
            <a:ext cx="214313" cy="1081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161"/>
                  <a:pt x="10800" y="359"/>
                </a:cubicBezTo>
                <a:lnTo>
                  <a:pt x="10800" y="10441"/>
                </a:lnTo>
                <a:cubicBezTo>
                  <a:pt x="10800" y="10639"/>
                  <a:pt x="5965" y="10800"/>
                  <a:pt x="0" y="10800"/>
                </a:cubicBezTo>
                <a:cubicBezTo>
                  <a:pt x="5965" y="10800"/>
                  <a:pt x="10800" y="10961"/>
                  <a:pt x="10800" y="11159"/>
                </a:cubicBezTo>
                <a:lnTo>
                  <a:pt x="10800" y="21241"/>
                </a:lnTo>
                <a:cubicBezTo>
                  <a:pt x="10800" y="21439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0" name="Shape 830"/>
          <p:cNvSpPr/>
          <p:nvPr/>
        </p:nvSpPr>
        <p:spPr>
          <a:xfrm rot="16200000">
            <a:off x="-722401" y="3033800"/>
            <a:ext cx="2665413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it transfers </a:t>
            </a:r>
          </a:p>
          <a:p>
            <a:pPr/>
            <a:r>
              <a:t>control to </a:t>
            </a:r>
          </a:p>
          <a:p>
            <a:pPr/>
            <a:r>
              <a:t>8000 0180h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type="sldNum" sz="quarter" idx="4294967295"/>
          </p:nvPr>
        </p:nvSpPr>
        <p:spPr>
          <a:xfrm>
            <a:off x="8573631" y="6451701"/>
            <a:ext cx="39098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33" name="Shape 83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The Memory Hierarchy</a:t>
            </a:r>
          </a:p>
        </p:txBody>
      </p:sp>
      <p:sp>
        <p:nvSpPr>
          <p:cNvPr id="834" name="Shape 834"/>
          <p:cNvSpPr/>
          <p:nvPr>
            <p:ph type="body" idx="4294967295"/>
          </p:nvPr>
        </p:nvSpPr>
        <p:spPr>
          <a:xfrm>
            <a:off x="684212" y="1844675"/>
            <a:ext cx="8270876" cy="43926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Common principles apply at all levels of the memory hierarchy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Based on notions of caching</a:t>
            </a:r>
          </a:p>
          <a:p>
            <a:pPr/>
            <a:r>
              <a:t>At each level in the hierarchy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Block placement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Finding a block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Replacement on a miss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Write policy</a:t>
            </a:r>
          </a:p>
        </p:txBody>
      </p:sp>
      <p:sp>
        <p:nvSpPr>
          <p:cNvPr id="835" name="Shape 835"/>
          <p:cNvSpPr/>
          <p:nvPr/>
        </p:nvSpPr>
        <p:spPr>
          <a:xfrm rot="5400000">
            <a:off x="6280555" y="2512783"/>
            <a:ext cx="5376229" cy="3506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CEAAC"/>
                </a:solidFill>
              </a:defRPr>
            </a:lvl1pPr>
          </a:lstStyle>
          <a:p>
            <a:pPr/>
            <a:r>
              <a:t>§5.8 A Common Framework for Memory Hierarchies</a:t>
            </a:r>
          </a:p>
        </p:txBody>
      </p:sp>
      <p:sp>
        <p:nvSpPr>
          <p:cNvPr id="836" name="Shape 836"/>
          <p:cNvSpPr/>
          <p:nvPr/>
        </p:nvSpPr>
        <p:spPr>
          <a:xfrm>
            <a:off x="684212" y="1258887"/>
            <a:ext cx="2758937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ECEAA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The BIG Picture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type="sldNum" sz="quarter" idx="4294967295"/>
          </p:nvPr>
        </p:nvSpPr>
        <p:spPr>
          <a:xfrm>
            <a:off x="8573631" y="6451701"/>
            <a:ext cx="39098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39" name="Shape 83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Block Placement</a:t>
            </a:r>
          </a:p>
        </p:txBody>
      </p:sp>
      <p:sp>
        <p:nvSpPr>
          <p:cNvPr id="840" name="Shape 840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Determined by associativity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Direct mapped (1-way associative)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One choice for placement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n-way set associative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n choices within a set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Fully associative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Any location</a:t>
            </a:r>
          </a:p>
          <a:p>
            <a:pPr/>
            <a:r>
              <a:t>Higher associativity reduces miss rate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Increases complexity, cost, and access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>
            <p:ph type="sldNum" sz="quarter" idx="4294967295"/>
          </p:nvPr>
        </p:nvSpPr>
        <p:spPr>
          <a:xfrm>
            <a:off x="8573631" y="6451701"/>
            <a:ext cx="39098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43" name="Shape 84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Finding a Block</a:t>
            </a:r>
          </a:p>
        </p:txBody>
      </p:sp>
      <p:sp>
        <p:nvSpPr>
          <p:cNvPr id="844" name="Shape 844"/>
          <p:cNvSpPr/>
          <p:nvPr>
            <p:ph type="body" sz="half" idx="4294967295"/>
          </p:nvPr>
        </p:nvSpPr>
        <p:spPr>
          <a:xfrm>
            <a:off x="684212" y="3856037"/>
            <a:ext cx="8270876" cy="23812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Hardware caches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Reduce comparisons to reduce cost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Virtual memory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Full table lookup makes full associativity feasible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Benefit in reduced miss rate</a:t>
            </a:r>
          </a:p>
        </p:txBody>
      </p:sp>
      <p:graphicFrame>
        <p:nvGraphicFramePr>
          <p:cNvPr id="845" name="Table 845"/>
          <p:cNvGraphicFramePr/>
          <p:nvPr/>
        </p:nvGraphicFramePr>
        <p:xfrm>
          <a:off x="1187450" y="1397000"/>
          <a:ext cx="7561263" cy="2286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20950"/>
                <a:gridCol w="2851150"/>
                <a:gridCol w="2189162"/>
              </a:tblGrid>
              <a:tr h="39687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Associativity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Location method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Tag comparisons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Direct mapped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Index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1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n-way set associative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Set index, then search entries within the set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5287">
                <a:tc rowSpan="2"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Fully associative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Search all entries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#entries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875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Full lookup table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type="sldNum" sz="quarter" idx="4294967295"/>
          </p:nvPr>
        </p:nvSpPr>
        <p:spPr>
          <a:xfrm>
            <a:off x="8573631" y="6451701"/>
            <a:ext cx="39098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48" name="Shape 848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Replacement</a:t>
            </a:r>
          </a:p>
        </p:txBody>
      </p:sp>
      <p:sp>
        <p:nvSpPr>
          <p:cNvPr id="849" name="Shape 849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Choice of entry to replace on a miss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Least recently used (LRU)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Complex and costly hardware for high associativity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Random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Close to LRU, easier to implement</a:t>
            </a:r>
          </a:p>
          <a:p>
            <a:pPr/>
            <a:r>
              <a:t>Virtual memory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LRU approximation with hardware support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type="sldNum" sz="quarter" idx="4294967295"/>
          </p:nvPr>
        </p:nvSpPr>
        <p:spPr>
          <a:xfrm>
            <a:off x="8573631" y="6451701"/>
            <a:ext cx="39098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52" name="Shape 852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Write Policy</a:t>
            </a:r>
          </a:p>
        </p:txBody>
      </p:sp>
      <p:sp>
        <p:nvSpPr>
          <p:cNvPr id="853" name="Shape 853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</a:pPr>
            <a:r>
              <a:t>Write-through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Update both upper and lower levels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Simplifies replacement, but may require write buffer</a:t>
            </a:r>
          </a:p>
          <a:p>
            <a:pPr>
              <a:lnSpc>
                <a:spcPct val="80000"/>
              </a:lnSpc>
            </a:pPr>
            <a:r>
              <a:t>Write-back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Update upper level only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Update lower level when block is replaced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Need to keep more state</a:t>
            </a:r>
          </a:p>
          <a:p>
            <a:pPr>
              <a:lnSpc>
                <a:spcPct val="80000"/>
              </a:lnSpc>
            </a:pPr>
            <a:r>
              <a:t>Virtual memory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Only write-back is feasible, given disk write latency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type="sldNum" sz="quarter" idx="4294967295"/>
          </p:nvPr>
        </p:nvSpPr>
        <p:spPr>
          <a:xfrm>
            <a:off x="8573631" y="6451701"/>
            <a:ext cx="39098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56" name="Shape 856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Sources of Misses</a:t>
            </a:r>
          </a:p>
        </p:txBody>
      </p:sp>
      <p:sp>
        <p:nvSpPr>
          <p:cNvPr id="857" name="Shape 857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</a:pPr>
            <a:r>
              <a:t>Compulsory misses (aka cold start misses)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First access to a block</a:t>
            </a:r>
          </a:p>
          <a:p>
            <a:pPr>
              <a:lnSpc>
                <a:spcPct val="90000"/>
              </a:lnSpc>
            </a:pPr>
            <a:r>
              <a:t>Capacity misses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Due to finite cache size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A replaced block is later accessed again</a:t>
            </a:r>
          </a:p>
          <a:p>
            <a:pPr>
              <a:lnSpc>
                <a:spcPct val="90000"/>
              </a:lnSpc>
            </a:pPr>
            <a:r>
              <a:t>Conflict misses (aka collision misses)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In a non-fully associative cache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Due to competition for entries in a set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Would not occur in a fully associative cache of the same total size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3" name="Shape 10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Example</a:t>
            </a:r>
          </a:p>
        </p:txBody>
      </p:sp>
      <p:graphicFrame>
        <p:nvGraphicFramePr>
          <p:cNvPr id="104" name="Table 104"/>
          <p:cNvGraphicFramePr/>
          <p:nvPr/>
        </p:nvGraphicFramePr>
        <p:xfrm>
          <a:off x="1547812" y="2924175"/>
          <a:ext cx="6096001" cy="32924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9500"/>
                <a:gridCol w="649287"/>
                <a:gridCol w="1150937"/>
                <a:gridCol w="3216275"/>
              </a:tblGrid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Index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V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Tag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Data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Mem[11010]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Mem[10110]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5" name="Table 105"/>
          <p:cNvGraphicFramePr/>
          <p:nvPr/>
        </p:nvGraphicFramePr>
        <p:xfrm>
          <a:off x="1547812" y="1320800"/>
          <a:ext cx="6072188" cy="1096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73225"/>
                <a:gridCol w="1649412"/>
                <a:gridCol w="1231900"/>
                <a:gridCol w="1517650"/>
              </a:tblGrid>
              <a:tr h="36512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Word addr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Binary addr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Hit/miss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Cache block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22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10 110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Hit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26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11 010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Hit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010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Shape 106"/>
          <p:cNvSpPr/>
          <p:nvPr/>
        </p:nvSpPr>
        <p:spPr>
          <a:xfrm>
            <a:off x="684212" y="2420937"/>
            <a:ext cx="485439" cy="3521148"/>
          </a:xfrm>
          <a:prstGeom prst="rect">
            <a:avLst/>
          </a:prstGeom>
          <a:solidFill>
            <a:schemeClr val="accent1">
              <a:alpha val="478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3,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18,</a:t>
            </a:r>
          </a:p>
          <a:p>
            <a:pPr>
              <a:lnSpc>
                <a:spcPct val="150000"/>
              </a:lnSpc>
            </a:pPr>
            <a:r>
              <a:t>16</a:t>
            </a:r>
          </a:p>
        </p:txBody>
      </p:sp>
      <p:sp>
        <p:nvSpPr>
          <p:cNvPr id="107" name="Shape 107"/>
          <p:cNvSpPr/>
          <p:nvPr/>
        </p:nvSpPr>
        <p:spPr>
          <a:xfrm>
            <a:off x="323850" y="3644900"/>
            <a:ext cx="2159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Shape 108"/>
          <p:cNvSpPr/>
          <p:nvPr/>
        </p:nvSpPr>
        <p:spPr>
          <a:xfrm>
            <a:off x="539750" y="3429000"/>
            <a:ext cx="144463" cy="576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201"/>
                  <a:pt x="10800" y="450"/>
                </a:cubicBezTo>
                <a:lnTo>
                  <a:pt x="10800" y="10350"/>
                </a:lnTo>
                <a:cubicBezTo>
                  <a:pt x="10800" y="10599"/>
                  <a:pt x="5965" y="10800"/>
                  <a:pt x="0" y="10800"/>
                </a:cubicBezTo>
                <a:cubicBezTo>
                  <a:pt x="5965" y="10800"/>
                  <a:pt x="10800" y="11001"/>
                  <a:pt x="10800" y="11250"/>
                </a:cubicBezTo>
                <a:lnTo>
                  <a:pt x="10800" y="21150"/>
                </a:lnTo>
                <a:cubicBezTo>
                  <a:pt x="10800" y="21399"/>
                  <a:pt x="15635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60" name="Shape 860"/>
          <p:cNvSpPr/>
          <p:nvPr>
            <p:ph type="title" idx="4294967295"/>
          </p:nvPr>
        </p:nvSpPr>
        <p:spPr>
          <a:xfrm>
            <a:off x="666750" y="115887"/>
            <a:ext cx="7793038" cy="7667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Design Trade-offs</a:t>
            </a:r>
          </a:p>
        </p:txBody>
      </p:sp>
      <p:graphicFrame>
        <p:nvGraphicFramePr>
          <p:cNvPr id="861" name="Table 861"/>
          <p:cNvGraphicFramePr/>
          <p:nvPr/>
        </p:nvGraphicFramePr>
        <p:xfrm>
          <a:off x="684212" y="1541462"/>
          <a:ext cx="8135938" cy="38322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Design change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Effect on miss rate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Negative performance effect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9137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Increase cache size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Decrease capacity misses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May increase access time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Increase associativity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Decrease conflict misses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May increase access time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5576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Increase block size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Decrease compulsory misses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2000"/>
                        <a:t>Increases miss penalty. Very large block could increase miss rate.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64" name="Shape 864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Control</a:t>
            </a:r>
          </a:p>
        </p:txBody>
      </p:sp>
      <p:sp>
        <p:nvSpPr>
          <p:cNvPr id="865" name="Shape 865"/>
          <p:cNvSpPr/>
          <p:nvPr>
            <p:ph type="body" idx="4294967295"/>
          </p:nvPr>
        </p:nvSpPr>
        <p:spPr>
          <a:xfrm>
            <a:off x="684212" y="1125537"/>
            <a:ext cx="8270876" cy="3743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Example cache characteristics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Direct-mapped, write-back, write allocate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Block size: 4 words (16 bytes)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Cache size: 16 KB (1024 blocks)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32-bit byte addresses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Valid bit and dirty bit per block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Blocking cache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CPU waits until access is complete</a:t>
            </a:r>
          </a:p>
        </p:txBody>
      </p:sp>
      <p:sp>
        <p:nvSpPr>
          <p:cNvPr id="866" name="Shape 866"/>
          <p:cNvSpPr/>
          <p:nvPr/>
        </p:nvSpPr>
        <p:spPr>
          <a:xfrm rot="5400000">
            <a:off x="5835187" y="2958151"/>
            <a:ext cx="6266965" cy="3506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ECEAAC"/>
                </a:solidFill>
              </a:defRPr>
            </a:pPr>
            <a:r>
              <a:t>§5.9 </a:t>
            </a:r>
            <a:r>
              <a:t>Using a Finite State Machine to Control A Simple Cache</a:t>
            </a:r>
          </a:p>
        </p:txBody>
      </p:sp>
      <p:grpSp>
        <p:nvGrpSpPr>
          <p:cNvPr id="885" name="Group 885"/>
          <p:cNvGrpSpPr/>
          <p:nvPr/>
        </p:nvGrpSpPr>
        <p:grpSpPr>
          <a:xfrm>
            <a:off x="1649412" y="4941887"/>
            <a:ext cx="5155952" cy="1088850"/>
            <a:chOff x="0" y="0"/>
            <a:chExt cx="5155950" cy="1088848"/>
          </a:xfrm>
        </p:grpSpPr>
        <p:grpSp>
          <p:nvGrpSpPr>
            <p:cNvPr id="869" name="Group 869"/>
            <p:cNvGrpSpPr/>
            <p:nvPr/>
          </p:nvGrpSpPr>
          <p:grpSpPr>
            <a:xfrm>
              <a:off x="0" y="348996"/>
              <a:ext cx="2490788" cy="437070"/>
              <a:chOff x="0" y="0"/>
              <a:chExt cx="2490787" cy="437068"/>
            </a:xfrm>
          </p:grpSpPr>
          <p:sp>
            <p:nvSpPr>
              <p:cNvPr id="867" name="Shape 867"/>
              <p:cNvSpPr/>
              <p:nvPr/>
            </p:nvSpPr>
            <p:spPr>
              <a:xfrm>
                <a:off x="0" y="1840"/>
                <a:ext cx="2490788" cy="433388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868" name="Shape 868"/>
              <p:cNvSpPr/>
              <p:nvPr/>
            </p:nvSpPr>
            <p:spPr>
              <a:xfrm>
                <a:off x="947608" y="-1"/>
                <a:ext cx="595571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Tag</a:t>
                </a:r>
              </a:p>
            </p:txBody>
          </p:sp>
        </p:grpSp>
        <p:grpSp>
          <p:nvGrpSpPr>
            <p:cNvPr id="872" name="Group 872"/>
            <p:cNvGrpSpPr/>
            <p:nvPr/>
          </p:nvGrpSpPr>
          <p:grpSpPr>
            <a:xfrm>
              <a:off x="2490787" y="348996"/>
              <a:ext cx="1614488" cy="437070"/>
              <a:chOff x="0" y="0"/>
              <a:chExt cx="1614487" cy="437068"/>
            </a:xfrm>
          </p:grpSpPr>
          <p:sp>
            <p:nvSpPr>
              <p:cNvPr id="870" name="Shape 870"/>
              <p:cNvSpPr/>
              <p:nvPr/>
            </p:nvSpPr>
            <p:spPr>
              <a:xfrm>
                <a:off x="0" y="1840"/>
                <a:ext cx="1614488" cy="433388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871" name="Shape 871"/>
              <p:cNvSpPr/>
              <p:nvPr/>
            </p:nvSpPr>
            <p:spPr>
              <a:xfrm>
                <a:off x="382359" y="-1"/>
                <a:ext cx="849770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Index</a:t>
                </a:r>
              </a:p>
            </p:txBody>
          </p:sp>
        </p:grpSp>
        <p:grpSp>
          <p:nvGrpSpPr>
            <p:cNvPr id="875" name="Group 875"/>
            <p:cNvGrpSpPr/>
            <p:nvPr/>
          </p:nvGrpSpPr>
          <p:grpSpPr>
            <a:xfrm>
              <a:off x="4105275" y="348996"/>
              <a:ext cx="1008063" cy="437070"/>
              <a:chOff x="0" y="0"/>
              <a:chExt cx="1008062" cy="437068"/>
            </a:xfrm>
          </p:grpSpPr>
          <p:sp>
            <p:nvSpPr>
              <p:cNvPr id="873" name="Shape 873"/>
              <p:cNvSpPr/>
              <p:nvPr/>
            </p:nvSpPr>
            <p:spPr>
              <a:xfrm>
                <a:off x="0" y="1840"/>
                <a:ext cx="1008063" cy="433388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48190" y="-1"/>
                <a:ext cx="911682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Offset</a:t>
                </a:r>
              </a:p>
            </p:txBody>
          </p:sp>
        </p:grpSp>
        <p:sp>
          <p:nvSpPr>
            <p:cNvPr id="876" name="Shape 876"/>
            <p:cNvSpPr/>
            <p:nvPr/>
          </p:nvSpPr>
          <p:spPr>
            <a:xfrm>
              <a:off x="4924674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0</a:t>
              </a:r>
            </a:p>
          </p:txBody>
        </p:sp>
        <p:sp>
          <p:nvSpPr>
            <p:cNvPr id="877" name="Shape 877"/>
            <p:cNvSpPr/>
            <p:nvPr/>
          </p:nvSpPr>
          <p:spPr>
            <a:xfrm>
              <a:off x="413251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  <p:sp>
          <p:nvSpPr>
            <p:cNvPr id="878" name="Shape 878"/>
            <p:cNvSpPr/>
            <p:nvPr/>
          </p:nvSpPr>
          <p:spPr>
            <a:xfrm>
              <a:off x="3778499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  <p:sp>
          <p:nvSpPr>
            <p:cNvPr id="879" name="Shape 879"/>
            <p:cNvSpPr/>
            <p:nvPr/>
          </p:nvSpPr>
          <p:spPr>
            <a:xfrm>
              <a:off x="2524374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  <p:sp>
          <p:nvSpPr>
            <p:cNvPr id="880" name="Shape 880"/>
            <p:cNvSpPr/>
            <p:nvPr/>
          </p:nvSpPr>
          <p:spPr>
            <a:xfrm>
              <a:off x="2170293" y="0"/>
              <a:ext cx="3584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10</a:t>
              </a:r>
            </a:p>
          </p:txBody>
        </p:sp>
        <p:sp>
          <p:nvSpPr>
            <p:cNvPr id="881" name="Shape 881"/>
            <p:cNvSpPr/>
            <p:nvPr/>
          </p:nvSpPr>
          <p:spPr>
            <a:xfrm>
              <a:off x="9706" y="0"/>
              <a:ext cx="3584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31</a:t>
              </a:r>
            </a:p>
          </p:txBody>
        </p:sp>
        <p:sp>
          <p:nvSpPr>
            <p:cNvPr id="882" name="Shape 882"/>
            <p:cNvSpPr/>
            <p:nvPr/>
          </p:nvSpPr>
          <p:spPr>
            <a:xfrm>
              <a:off x="4281662" y="738187"/>
              <a:ext cx="6505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4 bits</a:t>
              </a:r>
            </a:p>
          </p:txBody>
        </p:sp>
        <p:sp>
          <p:nvSpPr>
            <p:cNvPr id="883" name="Shape 883"/>
            <p:cNvSpPr/>
            <p:nvPr/>
          </p:nvSpPr>
          <p:spPr>
            <a:xfrm>
              <a:off x="2890944" y="738187"/>
              <a:ext cx="7776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10 bits</a:t>
              </a:r>
            </a:p>
          </p:txBody>
        </p:sp>
        <p:sp>
          <p:nvSpPr>
            <p:cNvPr id="884" name="Shape 884"/>
            <p:cNvSpPr/>
            <p:nvPr/>
          </p:nvSpPr>
          <p:spPr>
            <a:xfrm>
              <a:off x="874819" y="738187"/>
              <a:ext cx="7776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18 bits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88" name="Shape 888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Interface Signals</a:t>
            </a:r>
          </a:p>
        </p:txBody>
      </p:sp>
      <p:grpSp>
        <p:nvGrpSpPr>
          <p:cNvPr id="891" name="Group 891"/>
          <p:cNvGrpSpPr/>
          <p:nvPr/>
        </p:nvGrpSpPr>
        <p:grpSpPr>
          <a:xfrm>
            <a:off x="4211637" y="1916112"/>
            <a:ext cx="1152526" cy="2952751"/>
            <a:chOff x="0" y="0"/>
            <a:chExt cx="1152525" cy="2952750"/>
          </a:xfrm>
        </p:grpSpPr>
        <p:sp>
          <p:nvSpPr>
            <p:cNvPr id="889" name="Shape 889"/>
            <p:cNvSpPr/>
            <p:nvPr/>
          </p:nvSpPr>
          <p:spPr>
            <a:xfrm>
              <a:off x="0" y="0"/>
              <a:ext cx="1152525" cy="295275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90" name="Shape 890"/>
            <p:cNvSpPr/>
            <p:nvPr/>
          </p:nvSpPr>
          <p:spPr>
            <a:xfrm>
              <a:off x="193794" y="1301044"/>
              <a:ext cx="76493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Cache</a:t>
              </a:r>
            </a:p>
          </p:txBody>
        </p:sp>
      </p:grpSp>
      <p:grpSp>
        <p:nvGrpSpPr>
          <p:cNvPr id="894" name="Group 894"/>
          <p:cNvGrpSpPr/>
          <p:nvPr/>
        </p:nvGrpSpPr>
        <p:grpSpPr>
          <a:xfrm>
            <a:off x="828675" y="1987550"/>
            <a:ext cx="1152525" cy="2952750"/>
            <a:chOff x="0" y="0"/>
            <a:chExt cx="1152525" cy="2952750"/>
          </a:xfrm>
        </p:grpSpPr>
        <p:sp>
          <p:nvSpPr>
            <p:cNvPr id="892" name="Shape 892"/>
            <p:cNvSpPr/>
            <p:nvPr/>
          </p:nvSpPr>
          <p:spPr>
            <a:xfrm>
              <a:off x="0" y="0"/>
              <a:ext cx="1152525" cy="295275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93" name="Shape 893"/>
            <p:cNvSpPr/>
            <p:nvPr/>
          </p:nvSpPr>
          <p:spPr>
            <a:xfrm>
              <a:off x="282867" y="1301044"/>
              <a:ext cx="58679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CPU</a:t>
              </a:r>
            </a:p>
          </p:txBody>
        </p:sp>
      </p:grpSp>
      <p:grpSp>
        <p:nvGrpSpPr>
          <p:cNvPr id="897" name="Group 897"/>
          <p:cNvGrpSpPr/>
          <p:nvPr/>
        </p:nvGrpSpPr>
        <p:grpSpPr>
          <a:xfrm>
            <a:off x="7596187" y="1916112"/>
            <a:ext cx="1152526" cy="2952751"/>
            <a:chOff x="0" y="0"/>
            <a:chExt cx="1152525" cy="2952750"/>
          </a:xfrm>
        </p:grpSpPr>
        <p:sp>
          <p:nvSpPr>
            <p:cNvPr id="895" name="Shape 895"/>
            <p:cNvSpPr/>
            <p:nvPr/>
          </p:nvSpPr>
          <p:spPr>
            <a:xfrm>
              <a:off x="0" y="0"/>
              <a:ext cx="1152525" cy="295275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96" name="Shape 896"/>
            <p:cNvSpPr/>
            <p:nvPr/>
          </p:nvSpPr>
          <p:spPr>
            <a:xfrm>
              <a:off x="111417" y="1301044"/>
              <a:ext cx="92969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Memory</a:t>
              </a:r>
            </a:p>
          </p:txBody>
        </p:sp>
      </p:grpSp>
      <p:sp>
        <p:nvSpPr>
          <p:cNvPr id="898" name="Shape 898"/>
          <p:cNvSpPr/>
          <p:nvPr/>
        </p:nvSpPr>
        <p:spPr>
          <a:xfrm>
            <a:off x="1979612" y="2347912"/>
            <a:ext cx="2232026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99" name="Shape 899"/>
          <p:cNvSpPr/>
          <p:nvPr/>
        </p:nvSpPr>
        <p:spPr>
          <a:xfrm>
            <a:off x="1979612" y="2706687"/>
            <a:ext cx="2232026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0" name="Shape 900"/>
          <p:cNvSpPr/>
          <p:nvPr/>
        </p:nvSpPr>
        <p:spPr>
          <a:xfrm>
            <a:off x="2195512" y="2058987"/>
            <a:ext cx="124334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Read/Write</a:t>
            </a:r>
          </a:p>
        </p:txBody>
      </p:sp>
      <p:sp>
        <p:nvSpPr>
          <p:cNvPr id="901" name="Shape 901"/>
          <p:cNvSpPr/>
          <p:nvPr/>
        </p:nvSpPr>
        <p:spPr>
          <a:xfrm>
            <a:off x="2195512" y="2419350"/>
            <a:ext cx="59549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Valid</a:t>
            </a:r>
          </a:p>
        </p:txBody>
      </p:sp>
      <p:sp>
        <p:nvSpPr>
          <p:cNvPr id="902" name="Shape 902"/>
          <p:cNvSpPr/>
          <p:nvPr/>
        </p:nvSpPr>
        <p:spPr>
          <a:xfrm>
            <a:off x="1979612" y="3140075"/>
            <a:ext cx="2232026" cy="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3" name="Shape 903"/>
          <p:cNvSpPr/>
          <p:nvPr/>
        </p:nvSpPr>
        <p:spPr>
          <a:xfrm>
            <a:off x="2195512" y="2852737"/>
            <a:ext cx="9427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Address</a:t>
            </a:r>
          </a:p>
        </p:txBody>
      </p:sp>
      <p:sp>
        <p:nvSpPr>
          <p:cNvPr id="904" name="Shape 904"/>
          <p:cNvSpPr/>
          <p:nvPr/>
        </p:nvSpPr>
        <p:spPr>
          <a:xfrm>
            <a:off x="1979612" y="3571875"/>
            <a:ext cx="2232026" cy="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5" name="Shape 905"/>
          <p:cNvSpPr/>
          <p:nvPr/>
        </p:nvSpPr>
        <p:spPr>
          <a:xfrm>
            <a:off x="2195512" y="3284537"/>
            <a:ext cx="117972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Write Data</a:t>
            </a:r>
          </a:p>
        </p:txBody>
      </p:sp>
      <p:sp>
        <p:nvSpPr>
          <p:cNvPr id="906" name="Shape 906"/>
          <p:cNvSpPr/>
          <p:nvPr/>
        </p:nvSpPr>
        <p:spPr>
          <a:xfrm>
            <a:off x="1979612" y="4003675"/>
            <a:ext cx="2232026" cy="0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7" name="Shape 907"/>
          <p:cNvSpPr/>
          <p:nvPr/>
        </p:nvSpPr>
        <p:spPr>
          <a:xfrm>
            <a:off x="2195512" y="3716337"/>
            <a:ext cx="119702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 Data</a:t>
            </a:r>
          </a:p>
        </p:txBody>
      </p:sp>
      <p:sp>
        <p:nvSpPr>
          <p:cNvPr id="908" name="Shape 908"/>
          <p:cNvSpPr/>
          <p:nvPr/>
        </p:nvSpPr>
        <p:spPr>
          <a:xfrm>
            <a:off x="1979612" y="4435475"/>
            <a:ext cx="2232026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9" name="Shape 909"/>
          <p:cNvSpPr/>
          <p:nvPr/>
        </p:nvSpPr>
        <p:spPr>
          <a:xfrm>
            <a:off x="2195512" y="4148137"/>
            <a:ext cx="7649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Ready</a:t>
            </a:r>
          </a:p>
        </p:txBody>
      </p:sp>
      <p:sp>
        <p:nvSpPr>
          <p:cNvPr id="910" name="Shape 910"/>
          <p:cNvSpPr/>
          <p:nvPr/>
        </p:nvSpPr>
        <p:spPr>
          <a:xfrm flipV="1">
            <a:off x="3756025" y="3067049"/>
            <a:ext cx="144463" cy="14446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1" name="Shape 911"/>
          <p:cNvSpPr/>
          <p:nvPr/>
        </p:nvSpPr>
        <p:spPr>
          <a:xfrm flipV="1">
            <a:off x="3756025" y="3498849"/>
            <a:ext cx="144463" cy="14446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2" name="Shape 912"/>
          <p:cNvSpPr/>
          <p:nvPr/>
        </p:nvSpPr>
        <p:spPr>
          <a:xfrm flipV="1">
            <a:off x="3756025" y="3932237"/>
            <a:ext cx="144463" cy="14446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3" name="Shape 913"/>
          <p:cNvSpPr/>
          <p:nvPr/>
        </p:nvSpPr>
        <p:spPr>
          <a:xfrm>
            <a:off x="3676508" y="2778125"/>
            <a:ext cx="30190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32</a:t>
            </a:r>
          </a:p>
        </p:txBody>
      </p:sp>
      <p:sp>
        <p:nvSpPr>
          <p:cNvPr id="914" name="Shape 914"/>
          <p:cNvSpPr/>
          <p:nvPr/>
        </p:nvSpPr>
        <p:spPr>
          <a:xfrm>
            <a:off x="3676508" y="3211512"/>
            <a:ext cx="30190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32</a:t>
            </a:r>
          </a:p>
        </p:txBody>
      </p:sp>
      <p:sp>
        <p:nvSpPr>
          <p:cNvPr id="915" name="Shape 915"/>
          <p:cNvSpPr/>
          <p:nvPr/>
        </p:nvSpPr>
        <p:spPr>
          <a:xfrm>
            <a:off x="3676508" y="3644900"/>
            <a:ext cx="30190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32</a:t>
            </a:r>
          </a:p>
        </p:txBody>
      </p:sp>
      <p:sp>
        <p:nvSpPr>
          <p:cNvPr id="916" name="Shape 916"/>
          <p:cNvSpPr/>
          <p:nvPr/>
        </p:nvSpPr>
        <p:spPr>
          <a:xfrm>
            <a:off x="5364162" y="2347912"/>
            <a:ext cx="2232026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7" name="Shape 917"/>
          <p:cNvSpPr/>
          <p:nvPr/>
        </p:nvSpPr>
        <p:spPr>
          <a:xfrm>
            <a:off x="5364162" y="2706687"/>
            <a:ext cx="2232026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8" name="Shape 918"/>
          <p:cNvSpPr/>
          <p:nvPr/>
        </p:nvSpPr>
        <p:spPr>
          <a:xfrm>
            <a:off x="5580062" y="2058987"/>
            <a:ext cx="124334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Read/Write</a:t>
            </a:r>
          </a:p>
        </p:txBody>
      </p:sp>
      <p:sp>
        <p:nvSpPr>
          <p:cNvPr id="919" name="Shape 919"/>
          <p:cNvSpPr/>
          <p:nvPr/>
        </p:nvSpPr>
        <p:spPr>
          <a:xfrm>
            <a:off x="5580062" y="2419350"/>
            <a:ext cx="59549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Valid</a:t>
            </a:r>
          </a:p>
        </p:txBody>
      </p:sp>
      <p:sp>
        <p:nvSpPr>
          <p:cNvPr id="920" name="Shape 920"/>
          <p:cNvSpPr/>
          <p:nvPr/>
        </p:nvSpPr>
        <p:spPr>
          <a:xfrm>
            <a:off x="5364162" y="3140075"/>
            <a:ext cx="2232026" cy="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1" name="Shape 921"/>
          <p:cNvSpPr/>
          <p:nvPr/>
        </p:nvSpPr>
        <p:spPr>
          <a:xfrm>
            <a:off x="5580062" y="2852737"/>
            <a:ext cx="9427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Address</a:t>
            </a:r>
          </a:p>
        </p:txBody>
      </p:sp>
      <p:sp>
        <p:nvSpPr>
          <p:cNvPr id="922" name="Shape 922"/>
          <p:cNvSpPr/>
          <p:nvPr/>
        </p:nvSpPr>
        <p:spPr>
          <a:xfrm>
            <a:off x="5364162" y="3571875"/>
            <a:ext cx="2232026" cy="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3" name="Shape 923"/>
          <p:cNvSpPr/>
          <p:nvPr/>
        </p:nvSpPr>
        <p:spPr>
          <a:xfrm>
            <a:off x="5580062" y="3284537"/>
            <a:ext cx="117972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Write Data</a:t>
            </a:r>
          </a:p>
        </p:txBody>
      </p:sp>
      <p:sp>
        <p:nvSpPr>
          <p:cNvPr id="924" name="Shape 924"/>
          <p:cNvSpPr/>
          <p:nvPr/>
        </p:nvSpPr>
        <p:spPr>
          <a:xfrm>
            <a:off x="5364162" y="4003675"/>
            <a:ext cx="2232026" cy="0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5" name="Shape 925"/>
          <p:cNvSpPr/>
          <p:nvPr/>
        </p:nvSpPr>
        <p:spPr>
          <a:xfrm>
            <a:off x="5580062" y="3716337"/>
            <a:ext cx="119702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 Data</a:t>
            </a:r>
          </a:p>
        </p:txBody>
      </p:sp>
      <p:sp>
        <p:nvSpPr>
          <p:cNvPr id="926" name="Shape 926"/>
          <p:cNvSpPr/>
          <p:nvPr/>
        </p:nvSpPr>
        <p:spPr>
          <a:xfrm>
            <a:off x="5364162" y="4435475"/>
            <a:ext cx="2232026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7" name="Shape 927"/>
          <p:cNvSpPr/>
          <p:nvPr/>
        </p:nvSpPr>
        <p:spPr>
          <a:xfrm>
            <a:off x="5580062" y="4148137"/>
            <a:ext cx="7649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Ready</a:t>
            </a:r>
          </a:p>
        </p:txBody>
      </p:sp>
      <p:sp>
        <p:nvSpPr>
          <p:cNvPr id="928" name="Shape 928"/>
          <p:cNvSpPr/>
          <p:nvPr/>
        </p:nvSpPr>
        <p:spPr>
          <a:xfrm flipV="1">
            <a:off x="7140575" y="3067049"/>
            <a:ext cx="144463" cy="14446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9" name="Shape 929"/>
          <p:cNvSpPr/>
          <p:nvPr/>
        </p:nvSpPr>
        <p:spPr>
          <a:xfrm flipV="1">
            <a:off x="7140575" y="3498849"/>
            <a:ext cx="144463" cy="14446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0" name="Shape 930"/>
          <p:cNvSpPr/>
          <p:nvPr/>
        </p:nvSpPr>
        <p:spPr>
          <a:xfrm flipV="1">
            <a:off x="7140575" y="3932237"/>
            <a:ext cx="144463" cy="14446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1" name="Shape 931"/>
          <p:cNvSpPr/>
          <p:nvPr/>
        </p:nvSpPr>
        <p:spPr>
          <a:xfrm>
            <a:off x="7061058" y="2778125"/>
            <a:ext cx="30190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32</a:t>
            </a:r>
          </a:p>
        </p:txBody>
      </p:sp>
      <p:sp>
        <p:nvSpPr>
          <p:cNvPr id="932" name="Shape 932"/>
          <p:cNvSpPr/>
          <p:nvPr/>
        </p:nvSpPr>
        <p:spPr>
          <a:xfrm>
            <a:off x="7011616" y="3211512"/>
            <a:ext cx="40079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128</a:t>
            </a:r>
          </a:p>
        </p:txBody>
      </p:sp>
      <p:sp>
        <p:nvSpPr>
          <p:cNvPr id="933" name="Shape 933"/>
          <p:cNvSpPr/>
          <p:nvPr/>
        </p:nvSpPr>
        <p:spPr>
          <a:xfrm>
            <a:off x="7011616" y="3644900"/>
            <a:ext cx="40079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128</a:t>
            </a:r>
          </a:p>
        </p:txBody>
      </p:sp>
      <p:grpSp>
        <p:nvGrpSpPr>
          <p:cNvPr id="937" name="Group 937"/>
          <p:cNvGrpSpPr/>
          <p:nvPr/>
        </p:nvGrpSpPr>
        <p:grpSpPr>
          <a:xfrm>
            <a:off x="4643437" y="4641846"/>
            <a:ext cx="2363777" cy="1349379"/>
            <a:chOff x="0" y="0"/>
            <a:chExt cx="2363776" cy="1349378"/>
          </a:xfrm>
        </p:grpSpPr>
        <p:sp>
          <p:nvSpPr>
            <p:cNvPr id="934" name="Shape 934"/>
            <p:cNvSpPr/>
            <p:nvPr/>
          </p:nvSpPr>
          <p:spPr>
            <a:xfrm>
              <a:off x="0" y="658815"/>
              <a:ext cx="1795463" cy="69056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935" name="Shape 935"/>
            <p:cNvSpPr/>
            <p:nvPr/>
          </p:nvSpPr>
          <p:spPr>
            <a:xfrm flipH="1">
              <a:off x="1871686" y="-1"/>
              <a:ext cx="492091" cy="77311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0" y="658815"/>
              <a:ext cx="1795463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Multiple cycles per access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940" name="f05-33-P374493.png" descr="f05-33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8262" y="2133600"/>
            <a:ext cx="3795713" cy="3332163"/>
          </a:xfrm>
          <a:prstGeom prst="rect">
            <a:avLst/>
          </a:prstGeom>
          <a:ln w="12700">
            <a:miter lim="400000"/>
          </a:ln>
        </p:spPr>
      </p:pic>
      <p:sp>
        <p:nvSpPr>
          <p:cNvPr id="941" name="Shape 941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Finite State Machines</a:t>
            </a:r>
          </a:p>
        </p:txBody>
      </p:sp>
      <p:sp>
        <p:nvSpPr>
          <p:cNvPr id="942" name="Shape 942"/>
          <p:cNvSpPr/>
          <p:nvPr>
            <p:ph type="body" sz="half" idx="4294967295"/>
          </p:nvPr>
        </p:nvSpPr>
        <p:spPr>
          <a:xfrm>
            <a:off x="684212" y="1125537"/>
            <a:ext cx="4319588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Use an FSM to sequence control steps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Set of states, transition on each clock edge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State values are binary encoded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Current state stored in a register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Next state</a:t>
            </a:r>
            <a:br/>
            <a:r>
              <a:t>= </a:t>
            </a:r>
            <a:r>
              <a:rPr i="1"/>
              <a:t>f</a:t>
            </a:r>
            <a:r>
              <a:rPr baseline="-25000" i="1"/>
              <a:t>n</a:t>
            </a:r>
            <a:r>
              <a:t> (current state,</a:t>
            </a:r>
            <a:br/>
            <a:r>
              <a:t>		current inputs)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Control output signals</a:t>
            </a:r>
            <a:br/>
            <a:r>
              <a:t>= </a:t>
            </a:r>
            <a:r>
              <a:rPr i="1"/>
              <a:t>f</a:t>
            </a:r>
            <a:r>
              <a:rPr baseline="-25000" i="1"/>
              <a:t>o</a:t>
            </a:r>
            <a:r>
              <a:t> (current state)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/>
          <p:nvPr>
            <p:ph type="sldNum" sz="quarter" idx="4294967295"/>
          </p:nvPr>
        </p:nvSpPr>
        <p:spPr>
          <a:xfrm>
            <a:off x="8563820" y="6451701"/>
            <a:ext cx="40079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945" name="f05-34-P374493.png" descr="f05-34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0" y="1341437"/>
            <a:ext cx="5400675" cy="4951413"/>
          </a:xfrm>
          <a:prstGeom prst="rect">
            <a:avLst/>
          </a:prstGeom>
          <a:ln w="12700">
            <a:miter lim="400000"/>
          </a:ln>
        </p:spPr>
      </p:pic>
      <p:sp>
        <p:nvSpPr>
          <p:cNvPr id="946" name="Shape 946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Controller FSM</a:t>
            </a:r>
          </a:p>
        </p:txBody>
      </p:sp>
      <p:grpSp>
        <p:nvGrpSpPr>
          <p:cNvPr id="950" name="Group 950"/>
          <p:cNvGrpSpPr/>
          <p:nvPr/>
        </p:nvGrpSpPr>
        <p:grpSpPr>
          <a:xfrm>
            <a:off x="6440451" y="1773237"/>
            <a:ext cx="2379700" cy="1800226"/>
            <a:chOff x="0" y="0"/>
            <a:chExt cx="2379698" cy="1800225"/>
          </a:xfrm>
        </p:grpSpPr>
        <p:sp>
          <p:nvSpPr>
            <p:cNvPr id="947" name="Shape 947"/>
            <p:cNvSpPr/>
            <p:nvPr/>
          </p:nvSpPr>
          <p:spPr>
            <a:xfrm>
              <a:off x="723936" y="0"/>
              <a:ext cx="1655763" cy="180022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948" name="Shape 948"/>
            <p:cNvSpPr/>
            <p:nvPr/>
          </p:nvSpPr>
          <p:spPr>
            <a:xfrm flipV="1">
              <a:off x="-1" y="114264"/>
              <a:ext cx="647742" cy="540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723936" y="0"/>
              <a:ext cx="1655763" cy="1417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Could partition into separate states to reduce clock cycle time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1" name="Shape 111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Example</a:t>
            </a:r>
          </a:p>
        </p:txBody>
      </p:sp>
      <p:graphicFrame>
        <p:nvGraphicFramePr>
          <p:cNvPr id="112" name="Table 112"/>
          <p:cNvGraphicFramePr/>
          <p:nvPr/>
        </p:nvGraphicFramePr>
        <p:xfrm>
          <a:off x="1547812" y="2924175"/>
          <a:ext cx="6096001" cy="32924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9500"/>
                <a:gridCol w="649287"/>
                <a:gridCol w="1150937"/>
                <a:gridCol w="3216275"/>
              </a:tblGrid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Index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V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Tag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Data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000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Mem[10000]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Mem[11010]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011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00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91AFBF"/>
                          </a:solidFill>
                        </a:rPr>
                        <a:t>Mem[00011]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Mem[10110]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Table 113"/>
          <p:cNvGraphicFramePr/>
          <p:nvPr/>
        </p:nvGraphicFramePr>
        <p:xfrm>
          <a:off x="1547812" y="1320800"/>
          <a:ext cx="6072188" cy="14636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73225"/>
                <a:gridCol w="1649412"/>
                <a:gridCol w="1231900"/>
                <a:gridCol w="1517650"/>
              </a:tblGrid>
              <a:tr h="366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Word addr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Binary addr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Hit/miss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Cache block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16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10 000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000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3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00 011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011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16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10 000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Hit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000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>
            <a:off x="684212" y="2420937"/>
            <a:ext cx="485439" cy="3521148"/>
          </a:xfrm>
          <a:prstGeom prst="rect">
            <a:avLst/>
          </a:prstGeom>
          <a:solidFill>
            <a:schemeClr val="accent1">
              <a:alpha val="478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3,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18,</a:t>
            </a:r>
          </a:p>
          <a:p>
            <a:pPr>
              <a:lnSpc>
                <a:spcPct val="150000"/>
              </a:lnSpc>
            </a:pPr>
            <a:r>
              <a:t>16</a:t>
            </a:r>
          </a:p>
        </p:txBody>
      </p:sp>
      <p:sp>
        <p:nvSpPr>
          <p:cNvPr id="115" name="Shape 115"/>
          <p:cNvSpPr/>
          <p:nvPr/>
        </p:nvSpPr>
        <p:spPr>
          <a:xfrm>
            <a:off x="282575" y="4625975"/>
            <a:ext cx="215900" cy="2873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hape 116"/>
          <p:cNvSpPr/>
          <p:nvPr/>
        </p:nvSpPr>
        <p:spPr>
          <a:xfrm>
            <a:off x="539750" y="4221162"/>
            <a:ext cx="144463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107"/>
                  <a:pt x="10800" y="240"/>
                </a:cubicBezTo>
                <a:lnTo>
                  <a:pt x="10800" y="10560"/>
                </a:lnTo>
                <a:cubicBezTo>
                  <a:pt x="10800" y="10693"/>
                  <a:pt x="5965" y="10800"/>
                  <a:pt x="0" y="10800"/>
                </a:cubicBezTo>
                <a:cubicBezTo>
                  <a:pt x="5965" y="10800"/>
                  <a:pt x="10800" y="10907"/>
                  <a:pt x="10800" y="11040"/>
                </a:cubicBezTo>
                <a:lnTo>
                  <a:pt x="10800" y="21360"/>
                </a:lnTo>
                <a:cubicBezTo>
                  <a:pt x="10800" y="21493"/>
                  <a:pt x="15635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9" name="Shape 11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Example</a:t>
            </a:r>
          </a:p>
        </p:txBody>
      </p:sp>
      <p:graphicFrame>
        <p:nvGraphicFramePr>
          <p:cNvPr id="120" name="Table 120"/>
          <p:cNvGraphicFramePr/>
          <p:nvPr/>
        </p:nvGraphicFramePr>
        <p:xfrm>
          <a:off x="1547812" y="2924175"/>
          <a:ext cx="6096001" cy="32924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9500"/>
                <a:gridCol w="649287"/>
                <a:gridCol w="1150937"/>
                <a:gridCol w="3216275"/>
              </a:tblGrid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Index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V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Tag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Data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Mem[10000]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0000"/>
                          </a:solidFill>
                        </a:rPr>
                        <a:t>010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0000"/>
                          </a:solidFill>
                        </a:rPr>
                        <a:t>Mem[10010]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Mem[00011]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Y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Mem[10110]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1"/>
          <p:cNvGraphicFramePr/>
          <p:nvPr/>
        </p:nvGraphicFramePr>
        <p:xfrm>
          <a:off x="1547812" y="1320800"/>
          <a:ext cx="6072188" cy="731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73225"/>
                <a:gridCol w="1649412"/>
                <a:gridCol w="1231900"/>
                <a:gridCol w="1517650"/>
              </a:tblGrid>
              <a:tr h="366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Word addr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Binary addr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Hit/miss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Cache block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18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10 010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Miss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t>010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Shape 122"/>
          <p:cNvSpPr/>
          <p:nvPr/>
        </p:nvSpPr>
        <p:spPr>
          <a:xfrm>
            <a:off x="684212" y="2420937"/>
            <a:ext cx="485439" cy="3521148"/>
          </a:xfrm>
          <a:prstGeom prst="rect">
            <a:avLst/>
          </a:prstGeom>
          <a:solidFill>
            <a:schemeClr val="accent1">
              <a:alpha val="478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3,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18,</a:t>
            </a:r>
          </a:p>
          <a:p>
            <a:pPr>
              <a:lnSpc>
                <a:spcPct val="150000"/>
              </a:lnSpc>
            </a:pPr>
            <a:r>
              <a:t>16</a:t>
            </a:r>
          </a:p>
        </p:txBody>
      </p:sp>
      <p:sp>
        <p:nvSpPr>
          <p:cNvPr id="123" name="Shape 123"/>
          <p:cNvSpPr/>
          <p:nvPr/>
        </p:nvSpPr>
        <p:spPr>
          <a:xfrm>
            <a:off x="282575" y="5445125"/>
            <a:ext cx="215900" cy="2873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24" name="Table 124"/>
          <p:cNvGraphicFramePr/>
          <p:nvPr/>
        </p:nvGraphicFramePr>
        <p:xfrm>
          <a:off x="1541462" y="4016375"/>
          <a:ext cx="6096001" cy="3651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9500"/>
                <a:gridCol w="649287"/>
                <a:gridCol w="1150937"/>
                <a:gridCol w="3216275"/>
              </a:tblGrid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010</a:t>
                      </a:r>
                    </a:p>
                  </a:txBody>
                  <a:tcPr marL="45426" marR="45426" marT="45426" marB="45426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>
                        <a:alpha val="960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Y</a:t>
                      </a:r>
                    </a:p>
                  </a:txBody>
                  <a:tcPr marL="45426" marR="45426" marT="45426" marB="45426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>
                        <a:alpha val="960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</a:t>
                      </a:r>
                    </a:p>
                  </a:txBody>
                  <a:tcPr marL="45426" marR="45426" marT="45426" marB="45426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>
                        <a:alpha val="960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Mem[11010]</a:t>
                      </a:r>
                    </a:p>
                  </a:txBody>
                  <a:tcPr marL="45426" marR="45426" marT="45426" marB="45426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>
                        <a:alpha val="9607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7" name="Shape 127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Address Subdivision</a:t>
            </a:r>
          </a:p>
        </p:txBody>
      </p:sp>
      <p:pic>
        <p:nvPicPr>
          <p:cNvPr id="128" name="f05-07-P374493.png" descr="f05-07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175" y="1268412"/>
            <a:ext cx="5040313" cy="4976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Total bits in a cache</a:t>
            </a:r>
          </a:p>
        </p:txBody>
      </p:sp>
      <p:sp>
        <p:nvSpPr>
          <p:cNvPr id="131" name="Shape 131"/>
          <p:cNvSpPr/>
          <p:nvPr>
            <p:ph type="body" sz="half" idx="4294967295"/>
          </p:nvPr>
        </p:nvSpPr>
        <p:spPr>
          <a:xfrm>
            <a:off x="684212" y="1125537"/>
            <a:ext cx="4059238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defRPr sz="2000"/>
            </a:pPr>
            <a:r>
              <a:t>32-bit addresses</a:t>
            </a:r>
          </a:p>
          <a:p>
            <a:pPr>
              <a:spcBef>
                <a:spcPts val="400"/>
              </a:spcBef>
              <a:defRPr sz="2000"/>
            </a:pPr>
            <a:r>
              <a:t>A direct-mapped cache</a:t>
            </a:r>
          </a:p>
          <a:p>
            <a:pPr>
              <a:spcBef>
                <a:spcPts val="400"/>
              </a:spcBef>
              <a:defRPr sz="2000"/>
            </a:pPr>
            <a:r>
              <a:t>The cache size is 2</a:t>
            </a:r>
            <a:r>
              <a:rPr baseline="30000" i="1"/>
              <a:t>n</a:t>
            </a:r>
            <a:r>
              <a:rPr i="1"/>
              <a:t> </a:t>
            </a:r>
            <a:r>
              <a:t>blocks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so </a:t>
            </a:r>
            <a:r>
              <a:rPr i="1"/>
              <a:t>n </a:t>
            </a:r>
            <a:r>
              <a:t>bits are used for the index</a:t>
            </a:r>
          </a:p>
          <a:p>
            <a:pPr>
              <a:spcBef>
                <a:spcPts val="400"/>
              </a:spcBef>
              <a:defRPr sz="2000"/>
            </a:pPr>
            <a:r>
              <a:t>The block size (b) is 2</a:t>
            </a:r>
            <a:r>
              <a:rPr baseline="30000" i="1"/>
              <a:t>m</a:t>
            </a:r>
            <a:r>
              <a:rPr i="1"/>
              <a:t> </a:t>
            </a:r>
            <a:r>
              <a:t>words (2</a:t>
            </a:r>
            <a:r>
              <a:rPr baseline="30000" i="1"/>
              <a:t>m</a:t>
            </a:r>
            <a:r>
              <a:rPr baseline="30000"/>
              <a:t>+2</a:t>
            </a:r>
            <a:r>
              <a:t> bytes = 2</a:t>
            </a:r>
            <a:r>
              <a:rPr baseline="30000" i="1"/>
              <a:t>m</a:t>
            </a:r>
            <a:r>
              <a:rPr baseline="30000"/>
              <a:t>+2+3</a:t>
            </a:r>
            <a:r>
              <a:t> bits)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i="1" sz="2000"/>
            </a:pPr>
            <a:r>
              <a:t>m </a:t>
            </a:r>
            <a:r>
              <a:rPr i="0"/>
              <a:t>bits are used to access the words within</a:t>
            </a:r>
            <a:br>
              <a:rPr i="0"/>
            </a:br>
            <a:r>
              <a:rPr i="0"/>
              <a:t>the block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two bits are used for the byte part of the address </a:t>
            </a:r>
            <a:br/>
          </a:p>
        </p:txBody>
      </p:sp>
      <p:sp>
        <p:nvSpPr>
          <p:cNvPr id="132" name="Shape 132"/>
          <p:cNvSpPr/>
          <p:nvPr/>
        </p:nvSpPr>
        <p:spPr>
          <a:xfrm>
            <a:off x="4895850" y="1125537"/>
            <a:ext cx="4059238" cy="4076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Font typeface="Wingdings"/>
              <a:buChar char="■"/>
              <a:defRPr sz="2800"/>
            </a:pPr>
            <a:r>
              <a:t>Total number of bits (C)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b="1" sz="2400"/>
            </a:pPr>
            <a:r>
              <a:t>C</a:t>
            </a:r>
            <a:r>
              <a:rPr b="0"/>
              <a:t> = 2</a:t>
            </a:r>
            <a:r>
              <a:rPr b="0" baseline="30000"/>
              <a:t>n</a:t>
            </a:r>
            <a:r>
              <a:rPr b="0"/>
              <a:t> x (b + t + v)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400"/>
            </a:pPr>
            <a:r>
              <a:t>t = 32 – (n + m + 2)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400"/>
            </a:pPr>
            <a:r>
              <a:t>b = 2</a:t>
            </a:r>
            <a:r>
              <a:rPr baseline="30000" i="1"/>
              <a:t>m</a:t>
            </a:r>
            <a:r>
              <a:rPr baseline="30000"/>
              <a:t>+5</a:t>
            </a:r>
            <a:endParaRPr baseline="30000"/>
          </a:p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Font typeface="Wingdings"/>
              <a:buChar char="■"/>
              <a:defRPr b="1" sz="2800"/>
            </a:pPr>
            <a:r>
              <a:t>C</a:t>
            </a:r>
            <a:r>
              <a:rPr b="0"/>
              <a:t> </a:t>
            </a:r>
            <a:br>
              <a:rPr b="0"/>
            </a:br>
            <a:r>
              <a:rPr b="0"/>
              <a:t>= 2</a:t>
            </a:r>
            <a:r>
              <a:rPr b="0" baseline="30000"/>
              <a:t>n</a:t>
            </a:r>
            <a:r>
              <a:rPr b="0"/>
              <a:t> x (2</a:t>
            </a:r>
            <a:r>
              <a:rPr b="0" baseline="30000" i="1"/>
              <a:t>m</a:t>
            </a:r>
            <a:r>
              <a:rPr b="0" baseline="30000"/>
              <a:t>+5</a:t>
            </a:r>
            <a:r>
              <a:rPr b="0"/>
              <a:t> + 32 – (n + m + 2) + 1)</a:t>
            </a:r>
            <a:br>
              <a:rPr b="0"/>
            </a:br>
            <a:r>
              <a:rPr b="0"/>
              <a:t>= 2</a:t>
            </a:r>
            <a:r>
              <a:rPr b="0" baseline="30000"/>
              <a:t>n</a:t>
            </a:r>
            <a:r>
              <a:rPr b="0"/>
              <a:t> x (2</a:t>
            </a:r>
            <a:r>
              <a:rPr b="0" baseline="30000" i="1"/>
              <a:t>m</a:t>
            </a:r>
            <a:r>
              <a:rPr b="0"/>
              <a:t> x 32 + 32 –n - m -1)</a:t>
            </a:r>
          </a:p>
        </p:txBody>
      </p: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Shape 134"/>
          <p:cNvSpPr/>
          <p:nvPr/>
        </p:nvSpPr>
        <p:spPr>
          <a:xfrm>
            <a:off x="7639050" y="44450"/>
            <a:ext cx="13970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v is the valid field size, i.e., 1</a:t>
            </a:r>
          </a:p>
        </p:txBody>
      </p:sp>
      <p:sp>
        <p:nvSpPr>
          <p:cNvPr id="135" name="Shape 135"/>
          <p:cNvSpPr/>
          <p:nvPr/>
        </p:nvSpPr>
        <p:spPr>
          <a:xfrm>
            <a:off x="6516687" y="260350"/>
            <a:ext cx="1185863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Size of </a:t>
            </a:r>
          </a:p>
          <a:p>
            <a:pPr/>
            <a:r>
              <a:t>tag field</a:t>
            </a:r>
          </a:p>
        </p:txBody>
      </p:sp>
      <p:sp>
        <p:nvSpPr>
          <p:cNvPr id="136" name="Shape 136"/>
          <p:cNvSpPr/>
          <p:nvPr/>
        </p:nvSpPr>
        <p:spPr>
          <a:xfrm flipH="1" flipV="1">
            <a:off x="7108824" y="908049"/>
            <a:ext cx="342901" cy="1225552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 flipV="1">
            <a:off x="7948612" y="968375"/>
            <a:ext cx="255588" cy="1165225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8459787" y="1919287"/>
            <a:ext cx="752476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Block </a:t>
            </a:r>
          </a:p>
          <a:p>
            <a:pPr/>
            <a:r>
              <a:t>size</a:t>
            </a:r>
          </a:p>
        </p:txBody>
      </p:sp>
      <p:sp>
        <p:nvSpPr>
          <p:cNvPr id="139" name="Shape 139"/>
          <p:cNvSpPr/>
          <p:nvPr/>
        </p:nvSpPr>
        <p:spPr>
          <a:xfrm>
            <a:off x="7065962" y="2393950"/>
            <a:ext cx="1412876" cy="180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2" fill="norm" stroke="1" extrusionOk="0">
                <a:moveTo>
                  <a:pt x="0" y="1641"/>
                </a:moveTo>
                <a:cubicBezTo>
                  <a:pt x="5400" y="11620"/>
                  <a:pt x="10800" y="21600"/>
                  <a:pt x="14400" y="21327"/>
                </a:cubicBezTo>
                <a:cubicBezTo>
                  <a:pt x="18000" y="21053"/>
                  <a:pt x="19800" y="10527"/>
                  <a:pt x="216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4"/>
      <p:bldP build="whole" bldLvl="1" animBg="1" rev="0" advAuto="0" spid="135" grpId="3"/>
      <p:bldP build="whole" bldLvl="1" animBg="1" rev="0" advAuto="0" spid="138" grpId="7"/>
      <p:bldP build="whole" bldLvl="1" animBg="1" rev="0" advAuto="0" spid="134" grpId="5"/>
      <p:bldP build="whole" bldLvl="1" animBg="1" rev="0" advAuto="0" spid="136" grpId="2"/>
      <p:bldP build="p" bldLvl="1" animBg="1" rev="0" advAuto="0" spid="132" grpId="1"/>
      <p:bldP build="whole" bldLvl="1" animBg="1" rev="0" advAuto="0" spid="139" grpId="6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Total bits in a cache</a:t>
            </a:r>
          </a:p>
        </p:txBody>
      </p:sp>
      <p:sp>
        <p:nvSpPr>
          <p:cNvPr id="142" name="Shape 142"/>
          <p:cNvSpPr/>
          <p:nvPr>
            <p:ph type="body" sz="half" idx="4294967295"/>
          </p:nvPr>
        </p:nvSpPr>
        <p:spPr>
          <a:xfrm>
            <a:off x="684212" y="1125537"/>
            <a:ext cx="4059238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How many total bits are required for a direct-mapped cache with 16 KiB of</a:t>
            </a:r>
            <a:br/>
            <a:r>
              <a:t>data and 4-word blocks (i.e., 16 bytes), assuming a 32-bit address? </a:t>
            </a:r>
            <a:br/>
          </a:p>
        </p:txBody>
      </p:sp>
      <p:sp>
        <p:nvSpPr>
          <p:cNvPr id="143" name="Shape 143"/>
          <p:cNvSpPr/>
          <p:nvPr/>
        </p:nvSpPr>
        <p:spPr>
          <a:xfrm>
            <a:off x="4895850" y="1125537"/>
            <a:ext cx="4059238" cy="3009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Font typeface="Wingdings"/>
              <a:buChar char="■"/>
              <a:defRPr sz="2800"/>
            </a:pPr>
            <a:r>
              <a:t>16 KiB = 4 Ki Words = 1 Ki Blks = 2</a:t>
            </a:r>
            <a:r>
              <a:rPr baseline="30000"/>
              <a:t>10</a:t>
            </a:r>
            <a:r>
              <a:t> Blks</a:t>
            </a:r>
          </a:p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Font typeface="Wingdings"/>
              <a:buChar char="■"/>
              <a:defRPr sz="2800"/>
            </a:pPr>
            <a:r>
              <a:t>C = 1024 x (b + t + v)</a:t>
            </a:r>
            <a:br/>
            <a:r>
              <a:t>= 1024x(4x32 + t + 1)</a:t>
            </a:r>
            <a:br/>
            <a:r>
              <a:t>= 1024x(4x32 +18+1)</a:t>
            </a:r>
            <a:br/>
            <a:r>
              <a:t>= 147 Kilo bits</a:t>
            </a:r>
            <a:br/>
          </a:p>
        </p:txBody>
      </p:sp>
      <p:sp>
        <p:nvSpPr>
          <p:cNvPr id="144" name="Shape 14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47" name="Group 147"/>
          <p:cNvGrpSpPr/>
          <p:nvPr/>
        </p:nvGrpSpPr>
        <p:grpSpPr>
          <a:xfrm>
            <a:off x="7308849" y="404812"/>
            <a:ext cx="231278" cy="1223963"/>
            <a:chOff x="0" y="0"/>
            <a:chExt cx="231276" cy="1223962"/>
          </a:xfrm>
        </p:grpSpPr>
        <p:sp>
          <p:nvSpPr>
            <p:cNvPr id="145" name="Shape 145"/>
            <p:cNvSpPr/>
            <p:nvPr/>
          </p:nvSpPr>
          <p:spPr>
            <a:xfrm flipV="1">
              <a:off x="143938" y="287991"/>
              <a:ext cx="1" cy="9359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255209" y="4700587"/>
            <a:ext cx="3661726" cy="1088850"/>
            <a:chOff x="0" y="0"/>
            <a:chExt cx="3661724" cy="1088848"/>
          </a:xfrm>
        </p:grpSpPr>
        <p:grpSp>
          <p:nvGrpSpPr>
            <p:cNvPr id="150" name="Group 150"/>
            <p:cNvGrpSpPr/>
            <p:nvPr/>
          </p:nvGrpSpPr>
          <p:grpSpPr>
            <a:xfrm>
              <a:off x="18219" y="348996"/>
              <a:ext cx="1922973" cy="437070"/>
              <a:chOff x="0" y="0"/>
              <a:chExt cx="1922971" cy="437068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0" y="1840"/>
                <a:ext cx="1922972" cy="433388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663700" y="-1"/>
                <a:ext cx="595572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Tag</a:t>
                </a:r>
              </a:p>
            </p:txBody>
          </p:sp>
        </p:grpSp>
        <p:grpSp>
          <p:nvGrpSpPr>
            <p:cNvPr id="153" name="Group 153"/>
            <p:cNvGrpSpPr/>
            <p:nvPr/>
          </p:nvGrpSpPr>
          <p:grpSpPr>
            <a:xfrm>
              <a:off x="1941191" y="348996"/>
              <a:ext cx="961486" cy="437070"/>
              <a:chOff x="0" y="0"/>
              <a:chExt cx="961485" cy="437068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0" y="1840"/>
                <a:ext cx="961486" cy="433388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55858" y="-1"/>
                <a:ext cx="849770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Index</a:t>
                </a:r>
              </a:p>
            </p:txBody>
          </p:sp>
        </p:grpSp>
        <p:grpSp>
          <p:nvGrpSpPr>
            <p:cNvPr id="156" name="Group 156"/>
            <p:cNvGrpSpPr/>
            <p:nvPr/>
          </p:nvGrpSpPr>
          <p:grpSpPr>
            <a:xfrm>
              <a:off x="2901922" y="350837"/>
              <a:ext cx="709797" cy="433388"/>
              <a:chOff x="0" y="0"/>
              <a:chExt cx="709796" cy="433387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754" y="0"/>
                <a:ext cx="708288" cy="433388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0" y="41363"/>
                <a:ext cx="709797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Offset</a:t>
                </a:r>
              </a:p>
            </p:txBody>
          </p:sp>
        </p:grpSp>
        <p:sp>
          <p:nvSpPr>
            <p:cNvPr id="157" name="Shape 157"/>
            <p:cNvSpPr/>
            <p:nvPr/>
          </p:nvSpPr>
          <p:spPr>
            <a:xfrm>
              <a:off x="3458700" y="0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902109" y="0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2763798" y="0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1890624" y="0"/>
              <a:ext cx="30190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1686503" y="0"/>
              <a:ext cx="30190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-1" y="0"/>
              <a:ext cx="30190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2935461" y="738187"/>
              <a:ext cx="65052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4 bits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2023622" y="738187"/>
              <a:ext cx="7776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10 bits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604817" y="738187"/>
              <a:ext cx="7776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18 bits</a:t>
              </a:r>
            </a:p>
          </p:txBody>
        </p:sp>
      </p:grpSp>
      <p:sp>
        <p:nvSpPr>
          <p:cNvPr id="167" name="Shape 167"/>
          <p:cNvSpPr/>
          <p:nvPr/>
        </p:nvSpPr>
        <p:spPr>
          <a:xfrm rot="16200000">
            <a:off x="2993231" y="2690018"/>
            <a:ext cx="334963" cy="123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218"/>
                  <a:pt x="10800" y="488"/>
                </a:cubicBezTo>
                <a:lnTo>
                  <a:pt x="10800" y="10312"/>
                </a:lnTo>
                <a:cubicBezTo>
                  <a:pt x="10800" y="10582"/>
                  <a:pt x="5965" y="10800"/>
                  <a:pt x="0" y="10800"/>
                </a:cubicBezTo>
                <a:cubicBezTo>
                  <a:pt x="5965" y="10800"/>
                  <a:pt x="10800" y="11018"/>
                  <a:pt x="10800" y="11288"/>
                </a:cubicBezTo>
                <a:lnTo>
                  <a:pt x="10800" y="21112"/>
                </a:lnTo>
                <a:cubicBezTo>
                  <a:pt x="10800" y="21382"/>
                  <a:pt x="15635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2978149" y="3357562"/>
            <a:ext cx="514352" cy="165100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Shape 169"/>
          <p:cNvSpPr/>
          <p:nvPr/>
        </p:nvSpPr>
        <p:spPr>
          <a:xfrm>
            <a:off x="2397124" y="1911350"/>
            <a:ext cx="2909889" cy="4494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9" h="20237" fill="norm" stroke="1" extrusionOk="0">
                <a:moveTo>
                  <a:pt x="21239" y="0"/>
                </a:moveTo>
                <a:cubicBezTo>
                  <a:pt x="18271" y="7545"/>
                  <a:pt x="15304" y="15090"/>
                  <a:pt x="12032" y="18345"/>
                </a:cubicBezTo>
                <a:cubicBezTo>
                  <a:pt x="8761" y="21600"/>
                  <a:pt x="3585" y="19707"/>
                  <a:pt x="1612" y="19530"/>
                </a:cubicBezTo>
                <a:cubicBezTo>
                  <a:pt x="-361" y="19354"/>
                  <a:pt x="-83" y="18319"/>
                  <a:pt x="195" y="17284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>
            <a:off x="1163637" y="3271837"/>
            <a:ext cx="6940551" cy="3214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4" h="21512" fill="norm" stroke="1" extrusionOk="0">
                <a:moveTo>
                  <a:pt x="0" y="16130"/>
                </a:moveTo>
                <a:cubicBezTo>
                  <a:pt x="1136" y="18773"/>
                  <a:pt x="2271" y="21415"/>
                  <a:pt x="5442" y="21507"/>
                </a:cubicBezTo>
                <a:cubicBezTo>
                  <a:pt x="8613" y="21600"/>
                  <a:pt x="16453" y="20271"/>
                  <a:pt x="19027" y="16687"/>
                </a:cubicBezTo>
                <a:cubicBezTo>
                  <a:pt x="21600" y="13102"/>
                  <a:pt x="21241" y="6551"/>
                  <a:pt x="20883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4"/>
      <p:bldP build="whole" bldLvl="1" animBg="1" rev="0" advAuto="0" spid="170" grpId="7"/>
      <p:bldP build="whole" bldLvl="1" animBg="1" rev="0" advAuto="0" spid="166" grpId="3"/>
      <p:bldP build="p" bldLvl="1" animBg="1" rev="0" advAuto="0" spid="143" grpId="1"/>
      <p:bldP build="whole" bldLvl="1" animBg="1" rev="0" advAuto="0" spid="168" grpId="5"/>
      <p:bldP build="whole" bldLvl="1" animBg="1" rev="0" advAuto="0" spid="169" grpId="6"/>
      <p:bldP build="whole" bldLvl="1" animBg="1" rev="0" advAuto="0" spid="147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3" name="Shape 17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Example: Larger Block Size</a:t>
            </a:r>
          </a:p>
        </p:txBody>
      </p:sp>
      <p:sp>
        <p:nvSpPr>
          <p:cNvPr id="174" name="Shape 174"/>
          <p:cNvSpPr/>
          <p:nvPr>
            <p:ph type="body" sz="half" idx="4294967295"/>
          </p:nvPr>
        </p:nvSpPr>
        <p:spPr>
          <a:xfrm>
            <a:off x="684212" y="1125537"/>
            <a:ext cx="8270876" cy="2819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64 blocks, 16 bytes/block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To what block number does address 1200 map?</a:t>
            </a:r>
          </a:p>
          <a:p>
            <a:pPr/>
            <a:r>
              <a:t>Block address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⎣</a:t>
            </a:r>
            <a:r>
              <a:t>1200/16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⎦</a:t>
            </a:r>
            <a:r>
              <a:t> = 75</a:t>
            </a:r>
          </a:p>
          <a:p>
            <a:pPr/>
            <a:r>
              <a:t>Block number = 75 modulo 64 = 11</a:t>
            </a:r>
          </a:p>
        </p:txBody>
      </p:sp>
      <p:sp>
        <p:nvSpPr>
          <p:cNvPr id="175" name="Shape 175"/>
          <p:cNvSpPr/>
          <p:nvPr/>
        </p:nvSpPr>
        <p:spPr>
          <a:xfrm>
            <a:off x="6030912" y="2133600"/>
            <a:ext cx="1868870" cy="65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⎣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byte address /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>
              <a:defRPr b="1"/>
            </a:pPr>
            <a:r>
              <a:t>bytes per block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⎦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1289050" y="3933824"/>
            <a:ext cx="5155951" cy="1088850"/>
            <a:chOff x="0" y="0"/>
            <a:chExt cx="5155950" cy="1088848"/>
          </a:xfrm>
        </p:grpSpPr>
        <p:grpSp>
          <p:nvGrpSpPr>
            <p:cNvPr id="178" name="Group 178"/>
            <p:cNvGrpSpPr/>
            <p:nvPr/>
          </p:nvGrpSpPr>
          <p:grpSpPr>
            <a:xfrm>
              <a:off x="0" y="348996"/>
              <a:ext cx="2736850" cy="437070"/>
              <a:chOff x="0" y="0"/>
              <a:chExt cx="2736850" cy="437068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0" y="1840"/>
                <a:ext cx="2736850" cy="433388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1070639" y="-1"/>
                <a:ext cx="595572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Tag</a:t>
                </a:r>
              </a:p>
            </p:txBody>
          </p:sp>
        </p:grpSp>
        <p:grpSp>
          <p:nvGrpSpPr>
            <p:cNvPr id="181" name="Group 181"/>
            <p:cNvGrpSpPr/>
            <p:nvPr/>
          </p:nvGrpSpPr>
          <p:grpSpPr>
            <a:xfrm>
              <a:off x="2736850" y="348996"/>
              <a:ext cx="1368425" cy="437070"/>
              <a:chOff x="0" y="0"/>
              <a:chExt cx="1368425" cy="437068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0" y="1840"/>
                <a:ext cx="1368425" cy="433388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259328" y="-1"/>
                <a:ext cx="849769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Index</a:t>
                </a:r>
              </a:p>
            </p:txBody>
          </p:sp>
        </p:grpSp>
        <p:grpSp>
          <p:nvGrpSpPr>
            <p:cNvPr id="184" name="Group 184"/>
            <p:cNvGrpSpPr/>
            <p:nvPr/>
          </p:nvGrpSpPr>
          <p:grpSpPr>
            <a:xfrm>
              <a:off x="4105275" y="348996"/>
              <a:ext cx="1008063" cy="437070"/>
              <a:chOff x="0" y="0"/>
              <a:chExt cx="1008062" cy="437068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0" y="1840"/>
                <a:ext cx="1008063" cy="433388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48190" y="-1"/>
                <a:ext cx="911682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Offset</a:t>
                </a:r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4924674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0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413251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778499" y="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2764086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2410006" y="0"/>
              <a:ext cx="3584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10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9706" y="0"/>
              <a:ext cx="3584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31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4281662" y="738187"/>
              <a:ext cx="6505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4 bits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3079924" y="738187"/>
              <a:ext cx="65052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6 bits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998644" y="738187"/>
              <a:ext cx="7776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22 bits</a:t>
              </a:r>
            </a:p>
          </p:txBody>
        </p:sp>
      </p:grpSp>
      <p:sp>
        <p:nvSpPr>
          <p:cNvPr id="195" name="Shape 195"/>
          <p:cNvSpPr/>
          <p:nvPr/>
        </p:nvSpPr>
        <p:spPr>
          <a:xfrm flipV="1">
            <a:off x="5076825" y="2420937"/>
            <a:ext cx="908051" cy="22542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>
            <a:off x="5316537" y="5435600"/>
            <a:ext cx="9683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16 bytes</a:t>
            </a:r>
          </a:p>
        </p:txBody>
      </p:sp>
      <p:sp>
        <p:nvSpPr>
          <p:cNvPr id="197" name="Shape 197"/>
          <p:cNvSpPr/>
          <p:nvPr/>
        </p:nvSpPr>
        <p:spPr>
          <a:xfrm>
            <a:off x="5692775" y="5038725"/>
            <a:ext cx="319088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940"/>
                </a:moveTo>
                <a:lnTo>
                  <a:pt x="5400" y="1294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940"/>
                </a:lnTo>
                <a:lnTo>
                  <a:pt x="21600" y="1294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>
            <a:off x="4081462" y="5380037"/>
            <a:ext cx="106988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64 blocks</a:t>
            </a:r>
          </a:p>
        </p:txBody>
      </p:sp>
      <p:sp>
        <p:nvSpPr>
          <p:cNvPr id="199" name="Shape 199"/>
          <p:cNvSpPr/>
          <p:nvPr/>
        </p:nvSpPr>
        <p:spPr>
          <a:xfrm>
            <a:off x="4459287" y="4983162"/>
            <a:ext cx="319088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940"/>
                </a:moveTo>
                <a:lnTo>
                  <a:pt x="5400" y="1294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940"/>
                </a:lnTo>
                <a:lnTo>
                  <a:pt x="21600" y="1294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 flipV="1">
            <a:off x="7623175" y="1268412"/>
            <a:ext cx="0" cy="44132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hape 201"/>
          <p:cNvSpPr/>
          <p:nvPr/>
        </p:nvSpPr>
        <p:spPr>
          <a:xfrm>
            <a:off x="7164387" y="981075"/>
            <a:ext cx="145107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Byte Address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Shape 204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Example: Larger Block Size</a:t>
            </a:r>
          </a:p>
        </p:txBody>
      </p:sp>
      <p:sp>
        <p:nvSpPr>
          <p:cNvPr id="205" name="Shape 205"/>
          <p:cNvSpPr/>
          <p:nvPr>
            <p:ph type="body" sz="half" idx="4294967295"/>
          </p:nvPr>
        </p:nvSpPr>
        <p:spPr>
          <a:xfrm>
            <a:off x="827087" y="1125537"/>
            <a:ext cx="8270876" cy="2819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1752" indent="-301752" defTabSz="804672">
              <a:spcBef>
                <a:spcPts val="600"/>
              </a:spcBef>
              <a:defRPr sz="2816"/>
            </a:pPr>
            <a:r>
              <a:t>64 blocks, 16 bytes/block</a:t>
            </a:r>
          </a:p>
          <a:p>
            <a:pPr lvl="1" marL="653795" indent="-251459" defTabSz="804672">
              <a:spcBef>
                <a:spcPts val="0"/>
              </a:spcBef>
              <a:buClr>
                <a:srgbClr val="91AFBF"/>
              </a:buClr>
              <a:defRPr sz="2464"/>
            </a:pPr>
            <a:r>
              <a:t>To what block number does address 1200 map?</a:t>
            </a:r>
          </a:p>
          <a:p>
            <a:pPr marL="301752" indent="-301752" defTabSz="804672">
              <a:spcBef>
                <a:spcPts val="600"/>
              </a:spcBef>
              <a:defRPr sz="2816"/>
            </a:pPr>
            <a:r>
              <a:t>Block address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⎣</a:t>
            </a:r>
            <a:r>
              <a:t>1200/16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⎦</a:t>
            </a:r>
            <a:r>
              <a:t> = 75</a:t>
            </a:r>
          </a:p>
          <a:p>
            <a:pPr marL="301752" indent="-301752" defTabSz="804672">
              <a:spcBef>
                <a:spcPts val="600"/>
              </a:spcBef>
              <a:defRPr sz="2816"/>
            </a:pPr>
            <a:r>
              <a:t>Block number = 75 modulo 64 = 11</a:t>
            </a:r>
          </a:p>
          <a:p>
            <a:pPr marL="301752" indent="-301752" defTabSz="804672">
              <a:spcBef>
                <a:spcPts val="600"/>
              </a:spcBef>
              <a:defRPr sz="2816"/>
            </a:pPr>
            <a:r>
              <a:t>In fact Block 11 maps all addresses between 1200 and 1215.</a:t>
            </a:r>
          </a:p>
        </p:txBody>
      </p:sp>
      <p:sp>
        <p:nvSpPr>
          <p:cNvPr id="206" name="Shape 206"/>
          <p:cNvSpPr/>
          <p:nvPr/>
        </p:nvSpPr>
        <p:spPr>
          <a:xfrm>
            <a:off x="6030912" y="2133600"/>
            <a:ext cx="1868870" cy="65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⎣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byte address /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>
              <a:defRPr b="1"/>
            </a:pPr>
            <a:r>
              <a:t>bytes per block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⎦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179387" y="1574590"/>
            <a:ext cx="874606" cy="4438872"/>
            <a:chOff x="0" y="0"/>
            <a:chExt cx="874604" cy="4438871"/>
          </a:xfrm>
        </p:grpSpPr>
        <p:grpSp>
          <p:nvGrpSpPr>
            <p:cNvPr id="209" name="Group 209"/>
            <p:cNvGrpSpPr/>
            <p:nvPr/>
          </p:nvGrpSpPr>
          <p:grpSpPr>
            <a:xfrm>
              <a:off x="184282" y="2083236"/>
              <a:ext cx="437070" cy="2337797"/>
              <a:chOff x="0" y="0"/>
              <a:chExt cx="437068" cy="2337795"/>
            </a:xfrm>
          </p:grpSpPr>
          <p:sp>
            <p:nvSpPr>
              <p:cNvPr id="207" name="Shape 207"/>
              <p:cNvSpPr/>
              <p:nvPr/>
            </p:nvSpPr>
            <p:spPr>
              <a:xfrm rot="16200000">
                <a:off x="-950364" y="1015094"/>
                <a:ext cx="2337796" cy="307607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08" name="Shape 208"/>
              <p:cNvSpPr/>
              <p:nvPr/>
            </p:nvSpPr>
            <p:spPr>
              <a:xfrm rot="16200000">
                <a:off x="-79251" y="950363"/>
                <a:ext cx="595571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Tag</a:t>
                </a:r>
              </a:p>
            </p:txBody>
          </p:sp>
        </p:grpSp>
        <p:grpSp>
          <p:nvGrpSpPr>
            <p:cNvPr id="212" name="Group 212"/>
            <p:cNvGrpSpPr/>
            <p:nvPr/>
          </p:nvGrpSpPr>
          <p:grpSpPr>
            <a:xfrm>
              <a:off x="184282" y="914339"/>
              <a:ext cx="437070" cy="1168899"/>
              <a:chOff x="0" y="0"/>
              <a:chExt cx="437068" cy="1168897"/>
            </a:xfrm>
          </p:grpSpPr>
          <p:sp>
            <p:nvSpPr>
              <p:cNvPr id="210" name="Shape 210"/>
              <p:cNvSpPr/>
              <p:nvPr/>
            </p:nvSpPr>
            <p:spPr>
              <a:xfrm rot="16200000">
                <a:off x="-365915" y="430646"/>
                <a:ext cx="1168899" cy="307606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11" name="Shape 211"/>
              <p:cNvSpPr/>
              <p:nvPr/>
            </p:nvSpPr>
            <p:spPr>
              <a:xfrm rot="16200000">
                <a:off x="-206351" y="365914"/>
                <a:ext cx="849770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Index</a:t>
                </a:r>
              </a:p>
            </p:txBody>
          </p:sp>
        </p:grpSp>
        <p:grpSp>
          <p:nvGrpSpPr>
            <p:cNvPr id="215" name="Group 215"/>
            <p:cNvGrpSpPr/>
            <p:nvPr/>
          </p:nvGrpSpPr>
          <p:grpSpPr>
            <a:xfrm>
              <a:off x="184282" y="27958"/>
              <a:ext cx="437070" cy="911683"/>
              <a:chOff x="0" y="0"/>
              <a:chExt cx="437068" cy="911681"/>
            </a:xfrm>
          </p:grpSpPr>
          <p:sp>
            <p:nvSpPr>
              <p:cNvPr id="213" name="Shape 213"/>
              <p:cNvSpPr/>
              <p:nvPr/>
            </p:nvSpPr>
            <p:spPr>
              <a:xfrm rot="16200000">
                <a:off x="-212006" y="302037"/>
                <a:ext cx="861080" cy="307607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14" name="Shape 214"/>
              <p:cNvSpPr/>
              <p:nvPr/>
            </p:nvSpPr>
            <p:spPr>
              <a:xfrm rot="16200000">
                <a:off x="-237307" y="237306"/>
                <a:ext cx="911682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Offset</a:t>
                </a:r>
              </a:p>
            </p:txBody>
          </p:sp>
        </p:grpSp>
        <p:sp>
          <p:nvSpPr>
            <p:cNvPr id="216" name="Shape 216"/>
            <p:cNvSpPr/>
            <p:nvPr/>
          </p:nvSpPr>
          <p:spPr>
            <a:xfrm rot="16200000">
              <a:off x="59692" y="-59693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0</a:t>
              </a:r>
            </a:p>
          </p:txBody>
        </p:sp>
        <p:sp>
          <p:nvSpPr>
            <p:cNvPr id="217" name="Shape 217"/>
            <p:cNvSpPr/>
            <p:nvPr/>
          </p:nvSpPr>
          <p:spPr>
            <a:xfrm rot="16200000">
              <a:off x="59692" y="616965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3</a:t>
              </a:r>
            </a:p>
          </p:txBody>
        </p:sp>
        <p:sp>
          <p:nvSpPr>
            <p:cNvPr id="218" name="Shape 218"/>
            <p:cNvSpPr/>
            <p:nvPr/>
          </p:nvSpPr>
          <p:spPr>
            <a:xfrm rot="16200000">
              <a:off x="59692" y="919361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4</a:t>
              </a:r>
            </a:p>
          </p:txBody>
        </p:sp>
        <p:sp>
          <p:nvSpPr>
            <p:cNvPr id="219" name="Shape 219"/>
            <p:cNvSpPr/>
            <p:nvPr/>
          </p:nvSpPr>
          <p:spPr>
            <a:xfrm rot="16200000">
              <a:off x="59692" y="1785863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9</a:t>
              </a:r>
            </a:p>
          </p:txBody>
        </p:sp>
        <p:sp>
          <p:nvSpPr>
            <p:cNvPr id="220" name="Shape 220"/>
            <p:cNvSpPr/>
            <p:nvPr/>
          </p:nvSpPr>
          <p:spPr>
            <a:xfrm rot="16200000">
              <a:off x="-3876" y="2034017"/>
              <a:ext cx="3584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10</a:t>
              </a:r>
            </a:p>
          </p:txBody>
        </p:sp>
        <p:sp>
          <p:nvSpPr>
            <p:cNvPr id="221" name="Shape 221"/>
            <p:cNvSpPr/>
            <p:nvPr/>
          </p:nvSpPr>
          <p:spPr>
            <a:xfrm rot="16200000">
              <a:off x="-3876" y="4084334"/>
              <a:ext cx="3584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31</a:t>
              </a:r>
            </a:p>
          </p:txBody>
        </p:sp>
        <p:sp>
          <p:nvSpPr>
            <p:cNvPr id="222" name="Shape 222"/>
            <p:cNvSpPr/>
            <p:nvPr/>
          </p:nvSpPr>
          <p:spPr>
            <a:xfrm rot="16200000">
              <a:off x="374011" y="310503"/>
              <a:ext cx="6505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4 bits</a:t>
              </a:r>
            </a:p>
          </p:txBody>
        </p:sp>
        <p:sp>
          <p:nvSpPr>
            <p:cNvPr id="223" name="Shape 223"/>
            <p:cNvSpPr/>
            <p:nvPr/>
          </p:nvSpPr>
          <p:spPr>
            <a:xfrm rot="16200000">
              <a:off x="374011" y="1337018"/>
              <a:ext cx="6505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6 bits</a:t>
              </a:r>
            </a:p>
          </p:txBody>
        </p:sp>
        <p:sp>
          <p:nvSpPr>
            <p:cNvPr id="224" name="Shape 224"/>
            <p:cNvSpPr/>
            <p:nvPr/>
          </p:nvSpPr>
          <p:spPr>
            <a:xfrm rot="16200000">
              <a:off x="310443" y="3060531"/>
              <a:ext cx="777662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22 bits</a:t>
              </a:r>
            </a:p>
          </p:txBody>
        </p:sp>
      </p:grpSp>
      <p:sp>
        <p:nvSpPr>
          <p:cNvPr id="226" name="Shape 226"/>
          <p:cNvSpPr/>
          <p:nvPr/>
        </p:nvSpPr>
        <p:spPr>
          <a:xfrm flipV="1">
            <a:off x="5076825" y="2420937"/>
            <a:ext cx="908051" cy="22542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 flipV="1">
            <a:off x="7623175" y="1268412"/>
            <a:ext cx="0" cy="44132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Shape 228"/>
          <p:cNvSpPr/>
          <p:nvPr/>
        </p:nvSpPr>
        <p:spPr>
          <a:xfrm>
            <a:off x="7164387" y="981075"/>
            <a:ext cx="145107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Byte Address</a:t>
            </a:r>
          </a:p>
        </p:txBody>
      </p:sp>
      <p:sp>
        <p:nvSpPr>
          <p:cNvPr id="229" name="Shape 229"/>
          <p:cNvSpPr/>
          <p:nvPr/>
        </p:nvSpPr>
        <p:spPr>
          <a:xfrm>
            <a:off x="5076825" y="4825999"/>
            <a:ext cx="438151" cy="990602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 flipH="1">
            <a:off x="3059112" y="4751387"/>
            <a:ext cx="360363" cy="425451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3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837" y="5095875"/>
            <a:ext cx="4078288" cy="708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3037" y="5815012"/>
            <a:ext cx="6613526" cy="708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8" name="Shape 48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Principle of Locality</a:t>
            </a:r>
          </a:p>
        </p:txBody>
      </p:sp>
      <p:sp>
        <p:nvSpPr>
          <p:cNvPr id="49" name="Shape 49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Programs access a small proportion of their address space at any time</a:t>
            </a:r>
          </a:p>
          <a:p>
            <a:pPr/>
            <a:r>
              <a:t>Temporal locality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Items accessed recently are likely to be accessed again soon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e.g., instructions in a loop, induction variables</a:t>
            </a:r>
          </a:p>
          <a:p>
            <a:pPr/>
            <a:r>
              <a:t>Spatial locality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Items near those accessed recently are likely to be accessed soon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E.g., sequential instruction access, array data</a:t>
            </a:r>
          </a:p>
        </p:txBody>
      </p:sp>
      <p:sp>
        <p:nvSpPr>
          <p:cNvPr id="50" name="Shape 50"/>
          <p:cNvSpPr/>
          <p:nvPr/>
        </p:nvSpPr>
        <p:spPr>
          <a:xfrm rot="5400000">
            <a:off x="8066685" y="725065"/>
            <a:ext cx="1807144" cy="3506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CEAAC"/>
                </a:solidFill>
              </a:defRPr>
            </a:lvl1pPr>
          </a:lstStyle>
          <a:p>
            <a:pPr/>
            <a:r>
              <a:t>§5.1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5" name="Shape 23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Block Size Considerations</a:t>
            </a:r>
          </a:p>
        </p:txBody>
      </p:sp>
      <p:sp>
        <p:nvSpPr>
          <p:cNvPr id="236" name="Shape 236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Larger blocks should reduce miss rate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Due to spatial locality</a:t>
            </a:r>
          </a:p>
          <a:p>
            <a:pPr/>
            <a:r>
              <a:t>But in a fixed-sized cache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Larger blocks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⇒ </a:t>
            </a:r>
            <a:r>
              <a:t>fewer of them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More competition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⇒ </a:t>
            </a:r>
            <a:r>
              <a:t>increased miss rate</a:t>
            </a:r>
          </a:p>
          <a:p>
            <a:pPr/>
            <a:r>
              <a:t>Larger miss penalty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Larger blocks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⇒ </a:t>
            </a:r>
            <a:r>
              <a:t>Larger transfer time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Can override benefit of reduced miss rate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Early restart critical-word-first can help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Early restart</a:t>
            </a:r>
          </a:p>
        </p:txBody>
      </p:sp>
      <p:sp>
        <p:nvSpPr>
          <p:cNvPr id="239" name="Shape 239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defRPr sz="2400"/>
            </a:pPr>
            <a:r>
              <a:t>resume execution as soon as the requested word of the block is returned; Does not wait for the entire block</a:t>
            </a:r>
          </a:p>
          <a:p>
            <a:pPr>
              <a:spcBef>
                <a:spcPts val="500"/>
              </a:spcBef>
              <a:defRPr sz="2400"/>
            </a:pPr>
            <a:r>
              <a:t>For instruction access, it works best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Instruction accesses are largely sequential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so if the memory system can deliver a word every clock cycle, the processor may be able to restart operation when the requested word is returned, with the memory system delivering new instruction words just in time.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This technique is usually less effective for data caches because it is likely that the words will be requested from the block in a less predictable</a:t>
            </a:r>
            <a:br/>
          </a:p>
        </p:txBody>
      </p:sp>
      <p:sp>
        <p:nvSpPr>
          <p:cNvPr id="240" name="Shape 240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Critical Word First</a:t>
            </a:r>
          </a:p>
        </p:txBody>
      </p:sp>
      <p:sp>
        <p:nvSpPr>
          <p:cNvPr id="243" name="Shape 243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2325" indent="-322325" defTabSz="859536">
              <a:defRPr sz="3008"/>
            </a:pPr>
            <a:r>
              <a:t>Organizes the memory so that the requested word is transferred from the memory to the cache first. </a:t>
            </a:r>
          </a:p>
          <a:p>
            <a:pPr marL="322325" indent="-322325" defTabSz="859536">
              <a:defRPr sz="3008"/>
            </a:pPr>
            <a:r>
              <a:t>The remainder of the block is then transferred, starting with the address after the requested word and wrapping</a:t>
            </a:r>
            <a:br/>
            <a:r>
              <a:t>around to the beginning of the block.</a:t>
            </a:r>
          </a:p>
          <a:p>
            <a:pPr marL="322325" indent="-322325" defTabSz="859536">
              <a:defRPr sz="3008"/>
            </a:pPr>
            <a:r>
              <a:t>Can be slightly faster than early restart</a:t>
            </a:r>
          </a:p>
          <a:p>
            <a:pPr marL="322325" indent="-322325" defTabSz="859536">
              <a:defRPr sz="3008"/>
            </a:pPr>
            <a:r>
              <a:t>but it is limited by the same properties that limit early restart. </a:t>
            </a:r>
            <a:br/>
          </a:p>
        </p:txBody>
      </p:sp>
      <p:sp>
        <p:nvSpPr>
          <p:cNvPr id="244" name="Shape 24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47" name="Shape 247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Misses</a:t>
            </a:r>
          </a:p>
        </p:txBody>
      </p:sp>
      <p:sp>
        <p:nvSpPr>
          <p:cNvPr id="248" name="Shape 248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On cache hit, CPU proceeds normally</a:t>
            </a:r>
          </a:p>
          <a:p>
            <a:pPr/>
            <a:r>
              <a:t>On cache miss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Stall the CPU pipeline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Fetch block from next level of hierarchy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Instruction cache miss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Restart instruction fetch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Data cache miss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Complete data access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1" name="Shape 251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Write-Through</a:t>
            </a:r>
          </a:p>
        </p:txBody>
      </p:sp>
      <p:sp>
        <p:nvSpPr>
          <p:cNvPr id="252" name="Shape 252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On data-write hit, could just update the block in cache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But then cache and memory would be inconsistent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Write through: also update memory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But makes writes take longer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e.g., if base CPI = 1, 10% of instructions are stores, write to memory takes 100 cycles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000"/>
            </a:pPr>
            <a:r>
              <a:t> Effective CPI = 1 + 0.1×100 = 11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Solution: write buffer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Holds data waiting to be written to memory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CPU continues immediately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000"/>
            </a:pPr>
            <a:r>
              <a:t>Only stalls on write if write buffer is already full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Shape 25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Write-Back</a:t>
            </a:r>
          </a:p>
        </p:txBody>
      </p:sp>
      <p:sp>
        <p:nvSpPr>
          <p:cNvPr id="256" name="Shape 256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Alternative: On data-write hit, just update the block in cache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Keep track of whether each block is dirty</a:t>
            </a:r>
          </a:p>
          <a:p>
            <a:pPr/>
            <a:r>
              <a:t>When a dirty block is replaced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Write it back to memory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Can use a write buffer to allow replacing block to be read first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9" name="Shape 25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Write Allocation</a:t>
            </a:r>
          </a:p>
        </p:txBody>
      </p:sp>
      <p:sp>
        <p:nvSpPr>
          <p:cNvPr id="260" name="Shape 260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should happen on a write miss?</a:t>
            </a:r>
          </a:p>
          <a:p>
            <a:pPr/>
            <a:r>
              <a:t>Alternatives for write-through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Allocate on miss: fetch the block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Write around: don’t fetch the block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Since programs often write a whole block before reading it (e.g., initialization)</a:t>
            </a:r>
          </a:p>
          <a:p>
            <a:pPr/>
            <a:r>
              <a:t>For write-back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Usually fetch the block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(See next slides)</a:t>
            </a:r>
          </a:p>
        </p:txBody>
      </p:sp>
      <p:sp>
        <p:nvSpPr>
          <p:cNvPr id="261" name="Shape 261"/>
          <p:cNvSpPr/>
          <p:nvPr/>
        </p:nvSpPr>
        <p:spPr>
          <a:xfrm>
            <a:off x="7092950" y="2060575"/>
            <a:ext cx="148478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Write allocate</a:t>
            </a:r>
          </a:p>
        </p:txBody>
      </p:sp>
      <p:sp>
        <p:nvSpPr>
          <p:cNvPr id="262" name="Shape 262"/>
          <p:cNvSpPr/>
          <p:nvPr/>
        </p:nvSpPr>
        <p:spPr>
          <a:xfrm>
            <a:off x="107950" y="3429000"/>
            <a:ext cx="1116097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 Write </a:t>
            </a:r>
          </a:p>
          <a:p>
            <a:pPr/>
            <a:r>
              <a:t>allocate</a:t>
            </a:r>
          </a:p>
        </p:txBody>
      </p:sp>
      <p:sp>
        <p:nvSpPr>
          <p:cNvPr id="263" name="Shape 263"/>
          <p:cNvSpPr/>
          <p:nvPr/>
        </p:nvSpPr>
        <p:spPr>
          <a:xfrm flipV="1">
            <a:off x="1116012" y="3284537"/>
            <a:ext cx="576263" cy="431801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Shape 264"/>
          <p:cNvSpPr/>
          <p:nvPr/>
        </p:nvSpPr>
        <p:spPr>
          <a:xfrm flipH="1">
            <a:off x="6732587" y="2244725"/>
            <a:ext cx="360364" cy="320675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Advantage for write-through</a:t>
            </a:r>
          </a:p>
        </p:txBody>
      </p:sp>
      <p:sp>
        <p:nvSpPr>
          <p:cNvPr id="267" name="Shape 267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2325" indent="-322325" defTabSz="859536">
              <a:defRPr sz="3008"/>
            </a:pPr>
            <a:r>
              <a:t>we can write the data into the cache and then read the tag; </a:t>
            </a:r>
          </a:p>
          <a:p>
            <a:pPr marL="322325" indent="-322325" defTabSz="859536">
              <a:defRPr sz="3008"/>
            </a:pPr>
            <a:r>
              <a:t>if the tag mismatches, then a miss occurs.</a:t>
            </a:r>
          </a:p>
          <a:p>
            <a:pPr marL="322325" indent="-322325" defTabSz="859536">
              <a:defRPr sz="3008"/>
            </a:pPr>
            <a:r>
              <a:t>Because the cache is write-through, the overwriting of the block in the cache is not catastrophic</a:t>
            </a:r>
          </a:p>
          <a:p>
            <a:pPr lvl="1" marL="698373" indent="-268604" defTabSz="859536">
              <a:spcBef>
                <a:spcPts val="0"/>
              </a:spcBef>
              <a:buClr>
                <a:srgbClr val="91AFBF"/>
              </a:buClr>
              <a:defRPr sz="2632"/>
            </a:pPr>
            <a:r>
              <a:t>memory has the correct value and we can do it right.</a:t>
            </a:r>
          </a:p>
          <a:p>
            <a:pPr marL="322325" indent="-322325" defTabSz="859536">
              <a:defRPr sz="3008">
                <a:solidFill>
                  <a:srgbClr val="FF0000"/>
                </a:solidFill>
              </a:defRPr>
            </a:pPr>
            <a:r>
              <a:t>THIS CANNOT BE DONE FOR WRITE BACK</a:t>
            </a:r>
            <a:br/>
          </a:p>
        </p:txBody>
      </p:sp>
      <p:sp>
        <p:nvSpPr>
          <p:cNvPr id="268" name="Shape 268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Write Back</a:t>
            </a:r>
          </a:p>
        </p:txBody>
      </p:sp>
      <p:sp>
        <p:nvSpPr>
          <p:cNvPr id="271" name="Shape 271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defRPr sz="3168"/>
            </a:pPr>
            <a:r>
              <a:t>If we have a cache miss, we must first write the block back to memory if the data in the cache is modified.</a:t>
            </a:r>
          </a:p>
          <a:p>
            <a:pPr marL="339470" indent="-339470" defTabSz="905255">
              <a:defRPr sz="3168"/>
            </a:pPr>
            <a:r>
              <a:t>stores require two cycles: </a:t>
            </a:r>
          </a:p>
          <a:p>
            <a:pPr lvl="1" marL="735520" indent="-282892" defTabSz="905255">
              <a:spcBef>
                <a:spcPts val="0"/>
              </a:spcBef>
              <a:buClr>
                <a:srgbClr val="91AFBF"/>
              </a:buClr>
              <a:defRPr sz="2772"/>
            </a:pPr>
            <a:r>
              <a:t>a cycle to check for a hit </a:t>
            </a:r>
          </a:p>
          <a:p>
            <a:pPr lvl="1" marL="735520" indent="-282892" defTabSz="905255">
              <a:spcBef>
                <a:spcPts val="0"/>
              </a:spcBef>
              <a:buClr>
                <a:srgbClr val="91AFBF"/>
              </a:buClr>
              <a:defRPr sz="2772"/>
            </a:pPr>
            <a:r>
              <a:t>followed by a cycle to actually perform the write</a:t>
            </a:r>
          </a:p>
          <a:p>
            <a:pPr marL="339470" indent="-339470" defTabSz="905255">
              <a:defRPr sz="3168"/>
            </a:pPr>
            <a:r>
              <a:t>Alternative: Write Buffer to hold that data</a:t>
            </a:r>
          </a:p>
          <a:p>
            <a:pPr marL="339470" indent="-339470" defTabSz="905255">
              <a:defRPr sz="3168"/>
            </a:pPr>
            <a:r>
              <a:t> </a:t>
            </a:r>
            <a:br/>
            <a:br/>
          </a:p>
        </p:txBody>
      </p:sp>
      <p:sp>
        <p:nvSpPr>
          <p:cNvPr id="272" name="Shape 27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Write Back- Write Buffer</a:t>
            </a:r>
          </a:p>
        </p:txBody>
      </p:sp>
      <p:sp>
        <p:nvSpPr>
          <p:cNvPr id="275" name="Shape 275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write buffer holds the data to write in</a:t>
            </a:r>
          </a:p>
          <a:p>
            <a:pPr/>
            <a:r>
              <a:t>effectively allowing the store to take only one cycle by pipelining it: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When a store buffer is used, the processor does the cache lookup and places the data in the store buffer during the normal cache access cycle.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Assuming a cache hit, the new data is written from the store buffer into the cache on the next unused cache access cycle. </a:t>
            </a:r>
            <a:br/>
          </a:p>
        </p:txBody>
      </p:sp>
      <p:sp>
        <p:nvSpPr>
          <p:cNvPr id="276" name="Shape 276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3" name="Shape 5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Taking Advantage of Locality</a:t>
            </a:r>
          </a:p>
        </p:txBody>
      </p:sp>
      <p:sp>
        <p:nvSpPr>
          <p:cNvPr id="54" name="Shape 54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Memory hierarchy</a:t>
            </a:r>
          </a:p>
          <a:p>
            <a:pPr/>
            <a:r>
              <a:t>Store everything on disk</a:t>
            </a:r>
          </a:p>
          <a:p>
            <a:pPr/>
            <a:r>
              <a:t>Copy recently accessed (and nearby) items from disk to smaller DRAM memory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Main memory</a:t>
            </a:r>
          </a:p>
          <a:p>
            <a:pPr/>
            <a:r>
              <a:t>Copy more recently accessed (and nearby) items from DRAM to smaller SRAM memory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Cache memory attached to CPU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 idx="4294967295"/>
          </p:nvPr>
        </p:nvSpPr>
        <p:spPr>
          <a:xfrm>
            <a:off x="684212" y="200025"/>
            <a:ext cx="8259763" cy="708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Write Back- Write Buffer for miss</a:t>
            </a:r>
          </a:p>
        </p:txBody>
      </p:sp>
      <p:sp>
        <p:nvSpPr>
          <p:cNvPr id="279" name="Shape 279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the modified block is moved to a write-back buffer associated with the cache in case of a miss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while the requested block is read</a:t>
            </a:r>
            <a:br/>
            <a:r>
              <a:t>from memory.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The write-back buffer is later written back to memory. </a:t>
            </a:r>
          </a:p>
          <a:p>
            <a:pPr/>
            <a:r>
              <a:t>Assuming another miss does not occur immediately, this technique reduces the miss penalty</a:t>
            </a:r>
            <a:br/>
          </a:p>
        </p:txBody>
      </p:sp>
      <p:sp>
        <p:nvSpPr>
          <p:cNvPr id="280" name="Shape 280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3" name="Shape 28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Example: Intrinsity FastMATH</a:t>
            </a:r>
          </a:p>
        </p:txBody>
      </p:sp>
      <p:sp>
        <p:nvSpPr>
          <p:cNvPr id="284" name="Shape 284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</a:pPr>
            <a:r>
              <a:t>Embedded MIPS processor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12-stage pipeline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Instruction and data access on each cycle</a:t>
            </a:r>
          </a:p>
          <a:p>
            <a:pPr>
              <a:lnSpc>
                <a:spcPct val="90000"/>
              </a:lnSpc>
            </a:pPr>
            <a:r>
              <a:t>Split cache: separate I-cache and D-cache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Each 16KB: 256 blocks </a:t>
            </a:r>
            <a:r>
              <a:t>×</a:t>
            </a:r>
            <a:r>
              <a:t> 16 words/block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D-cache: write-through or write-back</a:t>
            </a:r>
          </a:p>
          <a:p>
            <a:pPr>
              <a:lnSpc>
                <a:spcPct val="90000"/>
              </a:lnSpc>
            </a:pPr>
            <a:r>
              <a:t>SPEC2000 miss rates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I-cache: 0.4%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D-cache: 11.4%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Weighted average: 3.2%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7" name="Shape 287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Example: Intrinsity FastMATH</a:t>
            </a:r>
          </a:p>
        </p:txBody>
      </p:sp>
      <p:pic>
        <p:nvPicPr>
          <p:cNvPr id="288" name="f05-09-P374493.png" descr="f05-09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087" y="1196975"/>
            <a:ext cx="7975601" cy="5051425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5484812" y="1143000"/>
            <a:ext cx="355123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lnSpc>
                <a:spcPct val="90000"/>
              </a:lnSpc>
            </a:pPr>
            <a:r>
              <a:t>256 blocks </a:t>
            </a:r>
            <a:r>
              <a:t>×</a:t>
            </a:r>
            <a:r>
              <a:t> 16 words/block</a:t>
            </a:r>
          </a:p>
        </p:txBody>
      </p:sp>
      <p:sp>
        <p:nvSpPr>
          <p:cNvPr id="290" name="Shape 290"/>
          <p:cNvSpPr/>
          <p:nvPr/>
        </p:nvSpPr>
        <p:spPr>
          <a:xfrm>
            <a:off x="4613275" y="1530350"/>
            <a:ext cx="1701801" cy="763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8" h="21441" fill="norm" stroke="1" extrusionOk="0">
                <a:moveTo>
                  <a:pt x="19039" y="0"/>
                </a:moveTo>
                <a:cubicBezTo>
                  <a:pt x="20320" y="6973"/>
                  <a:pt x="21600" y="13946"/>
                  <a:pt x="19039" y="17514"/>
                </a:cubicBezTo>
                <a:cubicBezTo>
                  <a:pt x="16478" y="21081"/>
                  <a:pt x="6847" y="21600"/>
                  <a:pt x="3674" y="21405"/>
                </a:cubicBezTo>
                <a:cubicBezTo>
                  <a:pt x="501" y="21211"/>
                  <a:pt x="251" y="18778"/>
                  <a:pt x="0" y="16346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hape 291"/>
          <p:cNvSpPr/>
          <p:nvPr/>
        </p:nvSpPr>
        <p:spPr>
          <a:xfrm flipH="1">
            <a:off x="5148262" y="1484312"/>
            <a:ext cx="2376488" cy="50482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92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1075" y="1395412"/>
            <a:ext cx="7877175" cy="5138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95" name="Shape 295"/>
          <p:cNvSpPr/>
          <p:nvPr>
            <p:ph type="title" idx="4294967295"/>
          </p:nvPr>
        </p:nvSpPr>
        <p:spPr>
          <a:xfrm>
            <a:off x="684212" y="206374"/>
            <a:ext cx="8259763" cy="70167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Measuring Cache Performance</a:t>
            </a:r>
          </a:p>
        </p:txBody>
      </p:sp>
      <p:pic>
        <p:nvPicPr>
          <p:cNvPr id="29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762" y="1127125"/>
            <a:ext cx="8315326" cy="244475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hape 297"/>
          <p:cNvSpPr/>
          <p:nvPr/>
        </p:nvSpPr>
        <p:spPr>
          <a:xfrm rot="5400000">
            <a:off x="6324422" y="2468916"/>
            <a:ext cx="5288494" cy="3506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CEAAC"/>
                </a:solidFill>
              </a:defRPr>
            </a:lvl1pPr>
          </a:lstStyle>
          <a:p>
            <a:pPr/>
            <a:r>
              <a:t>§5.4 Measuring and Improving Cache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762" y="1127125"/>
            <a:ext cx="8315326" cy="5108575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01" name="Shape 301"/>
          <p:cNvSpPr/>
          <p:nvPr>
            <p:ph type="title" idx="4294967295"/>
          </p:nvPr>
        </p:nvSpPr>
        <p:spPr>
          <a:xfrm>
            <a:off x="684212" y="206374"/>
            <a:ext cx="8259763" cy="70167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Measuring Cache Performance</a:t>
            </a:r>
          </a:p>
        </p:txBody>
      </p:sp>
      <p:sp>
        <p:nvSpPr>
          <p:cNvPr id="302" name="Shape 302"/>
          <p:cNvSpPr/>
          <p:nvPr/>
        </p:nvSpPr>
        <p:spPr>
          <a:xfrm>
            <a:off x="1042987" y="2924175"/>
            <a:ext cx="7345363" cy="2520951"/>
          </a:xfrm>
          <a:prstGeom prst="rect">
            <a:avLst/>
          </a:prstGeom>
          <a:solidFill>
            <a:schemeClr val="accent1">
              <a:alpha val="3294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Shape 303"/>
          <p:cNvSpPr/>
          <p:nvPr/>
        </p:nvSpPr>
        <p:spPr>
          <a:xfrm>
            <a:off x="5435600" y="5508625"/>
            <a:ext cx="2792311" cy="350662"/>
          </a:xfrm>
          <a:prstGeom prst="rect">
            <a:avLst/>
          </a:prstGeom>
          <a:gradFill>
            <a:gsLst>
              <a:gs pos="0">
                <a:srgbClr val="E2EFF2"/>
              </a:gs>
              <a:gs pos="16999">
                <a:srgbClr val="D4E7EB"/>
              </a:gs>
              <a:gs pos="25999">
                <a:srgbClr val="D4E7EB"/>
              </a:gs>
              <a:gs pos="100000">
                <a:srgbClr val="FAFCFD"/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For Write-through Cache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2"/>
      <p:bldP build="whole" bldLvl="1" animBg="1" rev="0" advAuto="0" spid="30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Write buffer stalls depend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on the proximity of writes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and not just the frequency</a:t>
            </a:r>
          </a:p>
          <a:p>
            <a:pPr>
              <a:spcBef>
                <a:spcPts val="600"/>
              </a:spcBef>
              <a:defRPr sz="2800"/>
            </a:pPr>
            <a:r>
              <a:t>Usually we can ignore write buffer stalls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in systems with 4 or more words depth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With a memory capable of accepting writes at a rate that significantly exceeds the average write frequency in programs (by a factor of 2)</a:t>
            </a:r>
          </a:p>
          <a:p>
            <a:pPr>
              <a:spcBef>
                <a:spcPts val="600"/>
              </a:spcBef>
              <a:defRPr sz="2800"/>
            </a:pPr>
            <a:r>
              <a:t>If a system did not meet these criteria, it would not be well designed;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instead, the designer should have used either a deeper write buffer or a write-back organization </a:t>
            </a:r>
            <a:br/>
          </a:p>
        </p:txBody>
      </p:sp>
      <p:sp>
        <p:nvSpPr>
          <p:cNvPr id="306" name="Shape 306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Notes: Write Buffer Stalls</a:t>
            </a:r>
          </a:p>
        </p:txBody>
      </p:sp>
      <p:sp>
        <p:nvSpPr>
          <p:cNvPr id="307" name="Shape 30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08" name="Shape 308"/>
          <p:cNvSpPr/>
          <p:nvPr/>
        </p:nvSpPr>
        <p:spPr>
          <a:xfrm>
            <a:off x="6011862" y="1557337"/>
            <a:ext cx="2112539" cy="617362"/>
          </a:xfrm>
          <a:prstGeom prst="rect">
            <a:avLst/>
          </a:prstGeom>
          <a:gradFill>
            <a:gsLst>
              <a:gs pos="0">
                <a:srgbClr val="E2EFF2"/>
              </a:gs>
              <a:gs pos="16999">
                <a:srgbClr val="D4E7EB"/>
              </a:gs>
              <a:gs pos="25999">
                <a:srgbClr val="D4E7EB"/>
              </a:gs>
              <a:gs pos="100000">
                <a:srgbClr val="FAFCFD"/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So not easy to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deduce an equation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2"/>
      <p:bldP build="p" bldLvl="1" animBg="1" rev="0" advAuto="0" spid="30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1" name="Shape 311"/>
          <p:cNvSpPr/>
          <p:nvPr>
            <p:ph type="title" idx="4294967295"/>
          </p:nvPr>
        </p:nvSpPr>
        <p:spPr>
          <a:xfrm>
            <a:off x="684212" y="206374"/>
            <a:ext cx="8259763" cy="70167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Measuring Cache Performance</a:t>
            </a:r>
          </a:p>
        </p:txBody>
      </p:sp>
      <p:sp>
        <p:nvSpPr>
          <p:cNvPr id="312" name="Shape 312"/>
          <p:cNvSpPr/>
          <p:nvPr>
            <p:ph type="body" sz="half" idx="4294967295"/>
          </p:nvPr>
        </p:nvSpPr>
        <p:spPr>
          <a:xfrm>
            <a:off x="684212" y="1125537"/>
            <a:ext cx="8270876" cy="1943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</a:pPr>
            <a:r>
              <a:t>With simplifying assumptions: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read and write miss penalties are same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2400"/>
            </a:pPr>
            <a:r>
              <a:t>In most write-through schemes this is the case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Write buffer stalls are negligible</a:t>
            </a:r>
          </a:p>
        </p:txBody>
      </p:sp>
      <p:sp>
        <p:nvSpPr>
          <p:cNvPr id="313" name="Shape 313"/>
          <p:cNvSpPr/>
          <p:nvPr/>
        </p:nvSpPr>
        <p:spPr>
          <a:xfrm rot="5400000">
            <a:off x="6324422" y="2468916"/>
            <a:ext cx="5288494" cy="3506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CEAAC"/>
                </a:solidFill>
              </a:defRPr>
            </a:lvl1pPr>
          </a:lstStyle>
          <a:p>
            <a:pPr/>
            <a:r>
              <a:t>§5.4 Measuring and Improving Cache Performance</a:t>
            </a:r>
          </a:p>
        </p:txBody>
      </p:sp>
      <p:pic>
        <p:nvPicPr>
          <p:cNvPr id="314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012" y="2994025"/>
            <a:ext cx="6148388" cy="309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7500937" y="3573462"/>
            <a:ext cx="587014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For </a:t>
            </a:r>
          </a:p>
          <a:p>
            <a:pPr/>
            <a:r>
              <a:t>Data</a:t>
            </a:r>
          </a:p>
        </p:txBody>
      </p:sp>
      <p:sp>
        <p:nvSpPr>
          <p:cNvPr id="316" name="Shape 316"/>
          <p:cNvSpPr/>
          <p:nvPr/>
        </p:nvSpPr>
        <p:spPr>
          <a:xfrm>
            <a:off x="7138987" y="5300662"/>
            <a:ext cx="1158737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For </a:t>
            </a:r>
          </a:p>
          <a:p>
            <a:pPr/>
            <a:r>
              <a:t>Instruction</a:t>
            </a:r>
          </a:p>
        </p:txBody>
      </p:sp>
      <p:sp>
        <p:nvSpPr>
          <p:cNvPr id="317" name="Shape 317"/>
          <p:cNvSpPr/>
          <p:nvPr/>
        </p:nvSpPr>
        <p:spPr>
          <a:xfrm>
            <a:off x="7164387" y="3141662"/>
            <a:ext cx="360363" cy="1439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01"/>
                  <a:pt x="10800" y="450"/>
                </a:cubicBezTo>
                <a:lnTo>
                  <a:pt x="10800" y="10350"/>
                </a:lnTo>
                <a:cubicBezTo>
                  <a:pt x="10800" y="10599"/>
                  <a:pt x="15635" y="10800"/>
                  <a:pt x="21600" y="10800"/>
                </a:cubicBezTo>
                <a:cubicBezTo>
                  <a:pt x="15635" y="10800"/>
                  <a:pt x="10800" y="11001"/>
                  <a:pt x="10800" y="11250"/>
                </a:cubicBezTo>
                <a:lnTo>
                  <a:pt x="10800" y="21150"/>
                </a:lnTo>
                <a:cubicBezTo>
                  <a:pt x="10800" y="21399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Shape 318"/>
          <p:cNvSpPr/>
          <p:nvPr/>
        </p:nvSpPr>
        <p:spPr>
          <a:xfrm>
            <a:off x="6804025" y="4868862"/>
            <a:ext cx="360363" cy="1439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01"/>
                  <a:pt x="10800" y="450"/>
                </a:cubicBezTo>
                <a:lnTo>
                  <a:pt x="10800" y="10350"/>
                </a:lnTo>
                <a:cubicBezTo>
                  <a:pt x="10800" y="10599"/>
                  <a:pt x="15635" y="10800"/>
                  <a:pt x="21600" y="10800"/>
                </a:cubicBezTo>
                <a:cubicBezTo>
                  <a:pt x="15635" y="10800"/>
                  <a:pt x="10800" y="11001"/>
                  <a:pt x="10800" y="11250"/>
                </a:cubicBezTo>
                <a:lnTo>
                  <a:pt x="10800" y="21150"/>
                </a:lnTo>
                <a:cubicBezTo>
                  <a:pt x="10800" y="21399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21" name="Shape 321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Performance Example</a:t>
            </a:r>
          </a:p>
        </p:txBody>
      </p:sp>
      <p:sp>
        <p:nvSpPr>
          <p:cNvPr id="322" name="Shape 322"/>
          <p:cNvSpPr/>
          <p:nvPr>
            <p:ph type="body" idx="4294967295"/>
          </p:nvPr>
        </p:nvSpPr>
        <p:spPr>
          <a:xfrm>
            <a:off x="395287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</a:pPr>
            <a:r>
              <a:t>Given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miss rate: I-cache = 2% ; D-cache = 4%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Miss penalty = 100 cycles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Base CPI (ideal cache) = 2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Load &amp; stores are 36% of instructions</a:t>
            </a:r>
          </a:p>
          <a:p>
            <a:pPr>
              <a:lnSpc>
                <a:spcPct val="80000"/>
              </a:lnSpc>
            </a:pPr>
            <a:r>
              <a:t>Say total instruction: I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I-cache miss cycles: I × 0.02 × 100 = 2.00 × I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D-cache: I × 0.36 × 0.04 × 100 = 1.44 × I </a:t>
            </a:r>
          </a:p>
          <a:p>
            <a:pPr>
              <a:lnSpc>
                <a:spcPct val="80000"/>
              </a:lnSpc>
            </a:pPr>
            <a:endParaRPr sz="2800"/>
          </a:p>
          <a:p>
            <a:pPr>
              <a:lnSpc>
                <a:spcPct val="80000"/>
              </a:lnSpc>
            </a:pPr>
            <a:r>
              <a:t>Actual CPI = 2 + 2 + 1.44 = 5.44</a:t>
            </a:r>
          </a:p>
          <a:p>
            <a:pPr>
              <a:lnSpc>
                <a:spcPct val="80000"/>
              </a:lnSpc>
            </a:pPr>
            <a:r>
              <a:t>Ideal CPU is 5.44/2 =2.72 times faster</a:t>
            </a:r>
          </a:p>
        </p:txBody>
      </p:sp>
      <p:pic>
        <p:nvPicPr>
          <p:cNvPr id="323" name="Image result for Question Mark.jpg" descr="Image result for Question Mar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0012" y="981075"/>
            <a:ext cx="1244601" cy="690563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/>
        </p:nvSpPr>
        <p:spPr>
          <a:xfrm>
            <a:off x="7524750" y="1663700"/>
            <a:ext cx="1704675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How much </a:t>
            </a:r>
          </a:p>
          <a:p>
            <a:pPr>
              <a:defRPr b="1"/>
            </a:pPr>
            <a:r>
              <a:t>faster is a </a:t>
            </a:r>
          </a:p>
          <a:p>
            <a:pPr>
              <a:defRPr b="1"/>
            </a:pPr>
            <a:r>
              <a:t>processor </a:t>
            </a:r>
          </a:p>
          <a:p>
            <a:pPr>
              <a:defRPr b="1"/>
            </a:pPr>
            <a:r>
              <a:t>with a perfect </a:t>
            </a:r>
          </a:p>
          <a:p>
            <a:pPr>
              <a:defRPr b="1"/>
            </a:pPr>
            <a:r>
              <a:t>cache?</a:t>
            </a:r>
          </a:p>
        </p:txBody>
      </p:sp>
      <p:sp>
        <p:nvSpPr>
          <p:cNvPr id="325" name="Shape 325"/>
          <p:cNvSpPr/>
          <p:nvPr/>
        </p:nvSpPr>
        <p:spPr>
          <a:xfrm flipH="1">
            <a:off x="3348037" y="2852737"/>
            <a:ext cx="1981201" cy="2305051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Shape 326"/>
          <p:cNvSpPr/>
          <p:nvPr/>
        </p:nvSpPr>
        <p:spPr>
          <a:xfrm flipH="1">
            <a:off x="4032250" y="4148137"/>
            <a:ext cx="3060701" cy="1009651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Shape 327"/>
          <p:cNvSpPr/>
          <p:nvPr/>
        </p:nvSpPr>
        <p:spPr>
          <a:xfrm flipH="1">
            <a:off x="5148262" y="4545012"/>
            <a:ext cx="1584326" cy="61277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9" dur="5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6" dur="500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9" dur="500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2" dur="500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7" dur="500"/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2" dur="500"/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7" dur="500"/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2"/>
      <p:bldP build="whole" bldLvl="1" animBg="1" rev="0" advAuto="0" spid="323" grpId="3"/>
      <p:bldP build="p" bldLvl="1" animBg="1" rev="0" advAuto="0" spid="322" grpId="1"/>
      <p:bldP build="whole" bldLvl="1" animBg="1" rev="0" advAuto="0" spid="325" grpId="4"/>
      <p:bldP build="whole" bldLvl="1" animBg="1" rev="0" advAuto="0" spid="326" grpId="5"/>
      <p:bldP build="whole" bldLvl="1" animBg="1" rev="0" advAuto="0" spid="327" grpId="6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Amdahl’s Law</a:t>
            </a:r>
          </a:p>
        </p:txBody>
      </p:sp>
      <p:sp>
        <p:nvSpPr>
          <p:cNvPr id="330" name="Shape 330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 rule stating that the performance enhancement possible with a given improvement is limited by the amount that the improved feature is used.</a:t>
            </a:r>
          </a:p>
          <a:p>
            <a:pPr/>
            <a:r>
              <a:t>What happens if the processor is made faster, but the memory system is not?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The amount of time spent on memory stalls will take up an increasing fraction of the</a:t>
            </a:r>
            <a:br/>
            <a:r>
              <a:t>execution time </a:t>
            </a:r>
            <a:br/>
            <a:br/>
          </a:p>
        </p:txBody>
      </p:sp>
      <p:sp>
        <p:nvSpPr>
          <p:cNvPr id="331" name="Shape 33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34" name="Shape 334"/>
          <p:cNvSpPr/>
          <p:nvPr>
            <p:ph type="title" idx="4294967295"/>
          </p:nvPr>
        </p:nvSpPr>
        <p:spPr>
          <a:xfrm>
            <a:off x="684212" y="200025"/>
            <a:ext cx="8259763" cy="708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Cache Performance Example 2</a:t>
            </a:r>
          </a:p>
        </p:txBody>
      </p:sp>
      <p:sp>
        <p:nvSpPr>
          <p:cNvPr id="335" name="Shape 335"/>
          <p:cNvSpPr/>
          <p:nvPr>
            <p:ph type="body" idx="4294967295"/>
          </p:nvPr>
        </p:nvSpPr>
        <p:spPr>
          <a:xfrm>
            <a:off x="395287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</a:pPr>
            <a:r>
              <a:t>Given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miss rate: I-cache = 2% ; D-cache = 4%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Miss penalty = 100 cycles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Base CPI (ideal cache) = </a:t>
            </a:r>
            <a:r>
              <a:rPr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Load &amp; stores are 36% of instructions</a:t>
            </a:r>
          </a:p>
          <a:p>
            <a:pPr>
              <a:lnSpc>
                <a:spcPct val="80000"/>
              </a:lnSpc>
            </a:pPr>
            <a:r>
              <a:t>Say total instruction: I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I-cache miss cycles: I × 0.02 × 100 = 2.00 × I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D-cache: I × 0.36 × 0.04 × 100 = 1.44 × I </a:t>
            </a:r>
          </a:p>
          <a:p>
            <a:pPr>
              <a:lnSpc>
                <a:spcPct val="80000"/>
              </a:lnSpc>
            </a:pPr>
            <a:endParaRPr sz="2800"/>
          </a:p>
          <a:p>
            <a:pPr>
              <a:lnSpc>
                <a:spcPct val="80000"/>
              </a:lnSpc>
            </a:pPr>
            <a:r>
              <a:t>Actual CPI = </a:t>
            </a:r>
            <a:r>
              <a:rPr>
                <a:solidFill>
                  <a:srgbClr val="FF0000"/>
                </a:solidFill>
              </a:rPr>
              <a:t>1</a:t>
            </a:r>
            <a:r>
              <a:t> + 2 + 1.44 = </a:t>
            </a:r>
            <a:r>
              <a:rPr>
                <a:solidFill>
                  <a:srgbClr val="FF0000"/>
                </a:solidFill>
              </a:rPr>
              <a:t>4.44</a:t>
            </a:r>
            <a:endParaRPr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t>Ideal CPU is </a:t>
            </a:r>
            <a:r>
              <a:rPr>
                <a:solidFill>
                  <a:srgbClr val="FF0000"/>
                </a:solidFill>
              </a:rPr>
              <a:t>4.44/1 =4.44</a:t>
            </a:r>
            <a:r>
              <a:t> times faster</a:t>
            </a:r>
          </a:p>
        </p:txBody>
      </p:sp>
      <p:pic>
        <p:nvPicPr>
          <p:cNvPr id="336" name="Image result for Question Mark.jpg" descr="Image result for Question Mar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0012" y="981075"/>
            <a:ext cx="1244601" cy="690563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/>
        </p:nvSpPr>
        <p:spPr>
          <a:xfrm>
            <a:off x="7524750" y="1663700"/>
            <a:ext cx="1704675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How much </a:t>
            </a:r>
          </a:p>
          <a:p>
            <a:pPr>
              <a:defRPr b="1"/>
            </a:pPr>
            <a:r>
              <a:t>faster is a </a:t>
            </a:r>
          </a:p>
          <a:p>
            <a:pPr>
              <a:defRPr b="1"/>
            </a:pPr>
            <a:r>
              <a:t>processor </a:t>
            </a:r>
          </a:p>
          <a:p>
            <a:pPr>
              <a:defRPr b="1"/>
            </a:pPr>
            <a:r>
              <a:t>with a perfect </a:t>
            </a:r>
          </a:p>
          <a:p>
            <a:pPr>
              <a:defRPr b="1"/>
            </a:pPr>
            <a:r>
              <a:t>cache?</a:t>
            </a:r>
          </a:p>
        </p:txBody>
      </p:sp>
      <p:sp>
        <p:nvSpPr>
          <p:cNvPr id="338" name="Shape 338"/>
          <p:cNvSpPr/>
          <p:nvPr/>
        </p:nvSpPr>
        <p:spPr>
          <a:xfrm flipH="1">
            <a:off x="3348037" y="2852737"/>
            <a:ext cx="1981201" cy="2305051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Shape 339"/>
          <p:cNvSpPr/>
          <p:nvPr/>
        </p:nvSpPr>
        <p:spPr>
          <a:xfrm flipH="1">
            <a:off x="4032250" y="4148137"/>
            <a:ext cx="3060701" cy="1009651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Shape 340"/>
          <p:cNvSpPr/>
          <p:nvPr/>
        </p:nvSpPr>
        <p:spPr>
          <a:xfrm flipH="1">
            <a:off x="5148262" y="4545012"/>
            <a:ext cx="1584326" cy="61277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Shape 341"/>
          <p:cNvSpPr/>
          <p:nvPr/>
        </p:nvSpPr>
        <p:spPr>
          <a:xfrm rot="10800000">
            <a:off x="5508625" y="2420937"/>
            <a:ext cx="576263" cy="431801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" dur="5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" dur="500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9" dur="500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2" dur="500"/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6" dur="500"/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9" dur="500"/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Class="entr" nodeType="with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2" dur="500"/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7" dur="500"/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2" dur="500"/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7" dur="500"/>
                                        <p:tgtEl>
                                          <p:spTgt spid="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35" grpId="1"/>
      <p:bldP build="whole" bldLvl="1" animBg="1" rev="0" advAuto="0" spid="337" grpId="2"/>
      <p:bldP build="whole" bldLvl="1" animBg="1" rev="0" advAuto="0" spid="336" grpId="3"/>
      <p:bldP build="whole" bldLvl="1" animBg="1" rev="0" advAuto="0" spid="339" grpId="5"/>
      <p:bldP build="whole" bldLvl="1" animBg="1" rev="0" advAuto="0" spid="340" grpId="6"/>
      <p:bldP build="whole" bldLvl="1" animBg="1" rev="0" advAuto="0" spid="338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7" name="f05-02-P374493.png" descr="f05-02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37" y="2224087"/>
            <a:ext cx="3216276" cy="367347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Memory Hierarchy Levels</a:t>
            </a:r>
          </a:p>
        </p:txBody>
      </p:sp>
      <p:sp>
        <p:nvSpPr>
          <p:cNvPr id="59" name="Shape 59"/>
          <p:cNvSpPr/>
          <p:nvPr>
            <p:ph type="body" idx="4294967295"/>
          </p:nvPr>
        </p:nvSpPr>
        <p:spPr>
          <a:xfrm>
            <a:off x="3678237" y="1125537"/>
            <a:ext cx="5276851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defRPr sz="2400"/>
            </a:pPr>
            <a:r>
              <a:t>Block (aka line): unit of copying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May be multiple words</a:t>
            </a:r>
          </a:p>
          <a:p>
            <a:pPr>
              <a:spcBef>
                <a:spcPts val="500"/>
              </a:spcBef>
              <a:defRPr sz="2400"/>
            </a:pPr>
            <a:r>
              <a:t>If accessed data is present in upper level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Hit: access satisfied by upper level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Hit ratio: hits/accesses</a:t>
            </a:r>
          </a:p>
          <a:p>
            <a:pPr>
              <a:spcBef>
                <a:spcPts val="500"/>
              </a:spcBef>
              <a:defRPr sz="2400"/>
            </a:pPr>
            <a:r>
              <a:t>If accessed data is absent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Miss: block copied from lower level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Time taken: miss penalty</a:t>
            </a:r>
          </a:p>
          <a:p>
            <a:pPr lvl="2" marL="1143000" indent="-228600">
              <a:spcBef>
                <a:spcPts val="0"/>
              </a:spcBef>
              <a:defRPr sz="1800"/>
            </a:pPr>
            <a:r>
              <a:t>Miss ratio: misses/accesses</a:t>
            </a:r>
            <a:br/>
            <a:r>
              <a:t>= 1 – hit ratio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t>Then accessed data supplied from upper level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Lesson (re)Learned</a:t>
            </a:r>
          </a:p>
        </p:txBody>
      </p:sp>
      <p:pic>
        <p:nvPicPr>
          <p:cNvPr id="34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762" y="908050"/>
            <a:ext cx="8315326" cy="5114925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hape 345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46" name="Shape 346"/>
          <p:cNvSpPr/>
          <p:nvPr/>
        </p:nvSpPr>
        <p:spPr>
          <a:xfrm>
            <a:off x="7380287" y="2852737"/>
            <a:ext cx="1285650" cy="617362"/>
          </a:xfrm>
          <a:prstGeom prst="rect">
            <a:avLst/>
          </a:prstGeom>
          <a:solidFill>
            <a:srgbClr val="C00000">
              <a:alpha val="3411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Previously </a:t>
            </a:r>
          </a:p>
          <a:p>
            <a:pPr/>
            <a:r>
              <a:t>it was 5.44</a:t>
            </a:r>
          </a:p>
        </p:txBody>
      </p:sp>
      <p:sp>
        <p:nvSpPr>
          <p:cNvPr id="347" name="Shape 347"/>
          <p:cNvSpPr/>
          <p:nvPr/>
        </p:nvSpPr>
        <p:spPr>
          <a:xfrm>
            <a:off x="6011862" y="5013325"/>
            <a:ext cx="2873907" cy="350662"/>
          </a:xfrm>
          <a:prstGeom prst="rect">
            <a:avLst/>
          </a:prstGeom>
          <a:solidFill>
            <a:srgbClr val="C00000">
              <a:alpha val="2901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Performance lost increases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2"/>
      <p:bldP build="whole" bldLvl="1" animBg="1" rev="0" advAuto="0" spid="34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0" name="Shape 350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Average Access Time</a:t>
            </a:r>
          </a:p>
        </p:txBody>
      </p:sp>
      <p:sp>
        <p:nvSpPr>
          <p:cNvPr id="351" name="Shape 351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Hit time is also important for performance</a:t>
            </a:r>
          </a:p>
          <a:p>
            <a:pPr/>
            <a:r>
              <a:t>Average memory access time (AMAT)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AMAT = Hit time + Miss rate </a:t>
            </a:r>
            <a:r>
              <a:t>× Miss penalty</a:t>
            </a:r>
          </a:p>
          <a:p>
            <a:pPr/>
            <a:r>
              <a:t>Example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CPU with 1ns clock, hit time = 1 cycle, miss penalty = 20 cycles, I-cache miss rate = 5%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AMAT = 1 + 0.05 × 20 = 2ns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2 cycles per instruction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4" name="Shape 354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Performance Summary</a:t>
            </a:r>
          </a:p>
        </p:txBody>
      </p:sp>
      <p:sp>
        <p:nvSpPr>
          <p:cNvPr id="355" name="Shape 355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When CPU performance increased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Miss penalty becomes more significant</a:t>
            </a:r>
          </a:p>
          <a:p>
            <a:pPr/>
            <a:r>
              <a:t>Decreasing base CPI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Greater proportion of time spent on memory stalls</a:t>
            </a:r>
          </a:p>
          <a:p>
            <a:pPr/>
            <a:r>
              <a:t>Increasing clock rate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Memory stalls account for more CPU cycles</a:t>
            </a:r>
          </a:p>
          <a:p>
            <a:pPr/>
            <a:r>
              <a:t>Can’t neglect cache behavior when evaluating system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8" name="Shape 358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Associative Caches</a:t>
            </a:r>
          </a:p>
        </p:txBody>
      </p:sp>
      <p:sp>
        <p:nvSpPr>
          <p:cNvPr id="359" name="Shape 359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Fully associative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Allow a given block to go in any cache entry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Requires all entries to be searched at once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Comparator per entry (expensive)</a:t>
            </a:r>
          </a:p>
          <a:p>
            <a:pPr>
              <a:defRPr i="1"/>
            </a:pPr>
            <a:r>
              <a:t>n</a:t>
            </a:r>
            <a:r>
              <a:rPr i="0"/>
              <a:t>-way set associative</a:t>
            </a:r>
            <a:endParaRPr i="0"/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Each set contains </a:t>
            </a:r>
            <a:r>
              <a:rPr i="1"/>
              <a:t>n</a:t>
            </a:r>
            <a:r>
              <a:t> entries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Block number determines which set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(Block number) modulo (#Sets in cache)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Search all entries in a given set at once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i="1" sz="2800"/>
            </a:pPr>
            <a:r>
              <a:t>n</a:t>
            </a:r>
            <a:r>
              <a:rPr i="0"/>
              <a:t> comparators (less expensive)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62" name="f05-13-P374493.png" descr="f05-13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087" y="1844675"/>
            <a:ext cx="7731126" cy="3197225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Associative Cache Example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1-Way Set Associative</a:t>
            </a:r>
          </a:p>
        </p:txBody>
      </p:sp>
      <p:sp>
        <p:nvSpPr>
          <p:cNvPr id="366" name="Shape 366"/>
          <p:cNvSpPr/>
          <p:nvPr>
            <p:ph type="body" sz="half" idx="4294967295"/>
          </p:nvPr>
        </p:nvSpPr>
        <p:spPr>
          <a:xfrm>
            <a:off x="539750" y="4643437"/>
            <a:ext cx="8270875" cy="1809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defRPr sz="2400"/>
            </a:pPr>
            <a:r>
              <a:t>A cache block can only go in one spot in the cache. </a:t>
            </a:r>
          </a:p>
          <a:p>
            <a:pPr>
              <a:spcBef>
                <a:spcPts val="500"/>
              </a:spcBef>
              <a:defRPr sz="2400"/>
            </a:pPr>
            <a:r>
              <a:t>It makes a cache block very easy to find </a:t>
            </a:r>
          </a:p>
          <a:p>
            <a:pPr>
              <a:spcBef>
                <a:spcPts val="500"/>
              </a:spcBef>
              <a:defRPr sz="2400"/>
            </a:pPr>
            <a:r>
              <a:t>but it‛s not very flexible about where to put the blocks.</a:t>
            </a:r>
          </a:p>
        </p:txBody>
      </p:sp>
      <p:sp>
        <p:nvSpPr>
          <p:cNvPr id="367" name="Shape 36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6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125537"/>
            <a:ext cx="4314825" cy="202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25" y="3429000"/>
            <a:ext cx="6143625" cy="695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6375" y="981075"/>
            <a:ext cx="2552700" cy="3171825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Shape 371"/>
          <p:cNvSpPr/>
          <p:nvPr/>
        </p:nvSpPr>
        <p:spPr>
          <a:xfrm flipH="1" flipV="1">
            <a:off x="1547812" y="3154362"/>
            <a:ext cx="1558926" cy="274638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 flipH="1" flipV="1">
            <a:off x="1979612" y="3068637"/>
            <a:ext cx="1127126" cy="360363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Shape 373"/>
          <p:cNvSpPr/>
          <p:nvPr/>
        </p:nvSpPr>
        <p:spPr>
          <a:xfrm flipH="1" flipV="1">
            <a:off x="2411412" y="3068637"/>
            <a:ext cx="695326" cy="360363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Shape 374"/>
          <p:cNvSpPr/>
          <p:nvPr/>
        </p:nvSpPr>
        <p:spPr>
          <a:xfrm flipH="1" flipV="1">
            <a:off x="2843212" y="3068637"/>
            <a:ext cx="263526" cy="360363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Shape 375"/>
          <p:cNvSpPr/>
          <p:nvPr/>
        </p:nvSpPr>
        <p:spPr>
          <a:xfrm flipV="1">
            <a:off x="3106737" y="3068637"/>
            <a:ext cx="152401" cy="360364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6" name="Shape 376"/>
          <p:cNvSpPr/>
          <p:nvPr/>
        </p:nvSpPr>
        <p:spPr>
          <a:xfrm flipV="1">
            <a:off x="3106737" y="3068637"/>
            <a:ext cx="601663" cy="360363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Shape 377"/>
          <p:cNvSpPr/>
          <p:nvPr/>
        </p:nvSpPr>
        <p:spPr>
          <a:xfrm flipV="1">
            <a:off x="3106737" y="3068637"/>
            <a:ext cx="960439" cy="360363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Shape 378"/>
          <p:cNvSpPr/>
          <p:nvPr/>
        </p:nvSpPr>
        <p:spPr>
          <a:xfrm flipV="1">
            <a:off x="3106737" y="3068637"/>
            <a:ext cx="1393826" cy="360364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 rot="16200000">
            <a:off x="3046412" y="2852737"/>
            <a:ext cx="215901" cy="252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69"/>
                  <a:pt x="10800" y="154"/>
                </a:cubicBezTo>
                <a:lnTo>
                  <a:pt x="10800" y="10646"/>
                </a:lnTo>
                <a:cubicBezTo>
                  <a:pt x="10800" y="10731"/>
                  <a:pt x="5965" y="10800"/>
                  <a:pt x="0" y="10800"/>
                </a:cubicBezTo>
                <a:cubicBezTo>
                  <a:pt x="5965" y="10800"/>
                  <a:pt x="10800" y="10869"/>
                  <a:pt x="10800" y="10954"/>
                </a:cubicBezTo>
                <a:lnTo>
                  <a:pt x="10800" y="21446"/>
                </a:lnTo>
                <a:cubicBezTo>
                  <a:pt x="10800" y="21531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>
            <a:off x="1692275" y="4283075"/>
            <a:ext cx="173034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How many bits?</a:t>
            </a:r>
          </a:p>
        </p:txBody>
      </p:sp>
      <p:sp>
        <p:nvSpPr>
          <p:cNvPr id="381" name="Shape 381"/>
          <p:cNvSpPr/>
          <p:nvPr/>
        </p:nvSpPr>
        <p:spPr>
          <a:xfrm>
            <a:off x="3549650" y="4283075"/>
            <a:ext cx="650526" cy="350662"/>
          </a:xfrm>
          <a:prstGeom prst="rect">
            <a:avLst/>
          </a:prstGeom>
          <a:solidFill>
            <a:srgbClr val="00B0F0">
              <a:alpha val="5411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 bits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2"/>
      <p:bldP build="whole" bldLvl="1" animBg="1" rev="0" advAuto="0" spid="381" grpId="3"/>
      <p:bldP build="whole" bldLvl="1" animBg="1" rev="0" advAuto="0" spid="380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2-Way Set Associative</a:t>
            </a:r>
          </a:p>
        </p:txBody>
      </p:sp>
      <p:sp>
        <p:nvSpPr>
          <p:cNvPr id="384" name="Shape 384"/>
          <p:cNvSpPr/>
          <p:nvPr>
            <p:ph type="body" sz="quarter" idx="4294967295"/>
          </p:nvPr>
        </p:nvSpPr>
        <p:spPr>
          <a:xfrm>
            <a:off x="684212" y="4581525"/>
            <a:ext cx="8270876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5180" indent="-305180" defTabSz="813816">
              <a:spcBef>
                <a:spcPts val="500"/>
              </a:spcBef>
              <a:defRPr sz="2136"/>
            </a:pPr>
            <a:r>
              <a:t>This cache is made up of sets that can fit two blocks each. </a:t>
            </a:r>
          </a:p>
          <a:p>
            <a:pPr marL="305180" indent="-305180" defTabSz="813816">
              <a:spcBef>
                <a:spcPts val="500"/>
              </a:spcBef>
              <a:defRPr sz="2136"/>
            </a:pPr>
            <a:r>
              <a:t>The index is now used to find the set</a:t>
            </a:r>
          </a:p>
          <a:p>
            <a:pPr marL="305180" indent="-305180" defTabSz="813816">
              <a:spcBef>
                <a:spcPts val="500"/>
              </a:spcBef>
              <a:defRPr sz="2136"/>
            </a:pPr>
            <a:r>
              <a:t>The tag helps find the block within the set. </a:t>
            </a:r>
            <a:br/>
          </a:p>
        </p:txBody>
      </p:sp>
      <p:sp>
        <p:nvSpPr>
          <p:cNvPr id="385" name="Shape 385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8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9425" y="1017587"/>
            <a:ext cx="2314575" cy="3190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225" y="1196975"/>
            <a:ext cx="4114800" cy="2085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00" y="3525837"/>
            <a:ext cx="6143625" cy="695326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 rot="16200000">
            <a:off x="3046412" y="2924175"/>
            <a:ext cx="215901" cy="252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69"/>
                  <a:pt x="10800" y="154"/>
                </a:cubicBezTo>
                <a:lnTo>
                  <a:pt x="10800" y="10646"/>
                </a:lnTo>
                <a:cubicBezTo>
                  <a:pt x="10800" y="10731"/>
                  <a:pt x="5965" y="10800"/>
                  <a:pt x="0" y="10800"/>
                </a:cubicBezTo>
                <a:cubicBezTo>
                  <a:pt x="5965" y="10800"/>
                  <a:pt x="10800" y="10869"/>
                  <a:pt x="10800" y="10954"/>
                </a:cubicBezTo>
                <a:lnTo>
                  <a:pt x="10800" y="21446"/>
                </a:lnTo>
                <a:cubicBezTo>
                  <a:pt x="10800" y="21531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Shape 390"/>
          <p:cNvSpPr/>
          <p:nvPr/>
        </p:nvSpPr>
        <p:spPr>
          <a:xfrm>
            <a:off x="1692275" y="4283075"/>
            <a:ext cx="173034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How many bits?</a:t>
            </a:r>
          </a:p>
        </p:txBody>
      </p:sp>
      <p:sp>
        <p:nvSpPr>
          <p:cNvPr id="391" name="Shape 391"/>
          <p:cNvSpPr/>
          <p:nvPr/>
        </p:nvSpPr>
        <p:spPr>
          <a:xfrm>
            <a:off x="3549650" y="4283075"/>
            <a:ext cx="650526" cy="350662"/>
          </a:xfrm>
          <a:prstGeom prst="rect">
            <a:avLst/>
          </a:prstGeom>
          <a:solidFill>
            <a:srgbClr val="00B0F0">
              <a:alpha val="5411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 bits</a:t>
            </a:r>
          </a:p>
        </p:txBody>
      </p:sp>
      <p:sp>
        <p:nvSpPr>
          <p:cNvPr id="392" name="Shape 392"/>
          <p:cNvSpPr/>
          <p:nvPr/>
        </p:nvSpPr>
        <p:spPr>
          <a:xfrm flipH="1" flipV="1">
            <a:off x="1560512" y="3144837"/>
            <a:ext cx="1524001" cy="381001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Shape 393"/>
          <p:cNvSpPr/>
          <p:nvPr/>
        </p:nvSpPr>
        <p:spPr>
          <a:xfrm flipH="1" flipV="1">
            <a:off x="2487612" y="3128962"/>
            <a:ext cx="596901" cy="39687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Shape 394"/>
          <p:cNvSpPr/>
          <p:nvPr/>
        </p:nvSpPr>
        <p:spPr>
          <a:xfrm flipV="1">
            <a:off x="3106737" y="3128962"/>
            <a:ext cx="241301" cy="444501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Shape 395"/>
          <p:cNvSpPr/>
          <p:nvPr/>
        </p:nvSpPr>
        <p:spPr>
          <a:xfrm flipV="1">
            <a:off x="3084512" y="3155949"/>
            <a:ext cx="1223963" cy="369889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2"/>
      <p:bldP build="whole" bldLvl="1" animBg="1" rev="0" advAuto="0" spid="391" grpId="3"/>
      <p:bldP build="whole" bldLvl="1" animBg="1" rev="0" advAuto="0" spid="389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4-Way Set Associative</a:t>
            </a:r>
          </a:p>
        </p:txBody>
      </p:sp>
      <p:sp>
        <p:nvSpPr>
          <p:cNvPr id="398" name="Shape 398"/>
          <p:cNvSpPr/>
          <p:nvPr>
            <p:ph type="body" sz="quarter" idx="4294967295"/>
          </p:nvPr>
        </p:nvSpPr>
        <p:spPr>
          <a:xfrm>
            <a:off x="684212" y="4797425"/>
            <a:ext cx="8270876" cy="13684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46888" indent="-246888" defTabSz="658368">
              <a:spcBef>
                <a:spcPts val="400"/>
              </a:spcBef>
              <a:defRPr sz="2016"/>
            </a:pPr>
            <a:r>
              <a:t>Each set here fits four blocks, </a:t>
            </a:r>
          </a:p>
          <a:p>
            <a:pPr marL="246888" indent="-246888" defTabSz="658368">
              <a:spcBef>
                <a:spcPts val="400"/>
              </a:spcBef>
              <a:defRPr sz="2016"/>
            </a:pPr>
            <a:r>
              <a:t>So there are fewer sets. </a:t>
            </a:r>
          </a:p>
          <a:p>
            <a:pPr marL="246888" indent="-246888" defTabSz="658368">
              <a:spcBef>
                <a:spcPts val="400"/>
              </a:spcBef>
              <a:defRPr sz="2016"/>
            </a:pPr>
            <a:r>
              <a:t>As such, fewer index bits are needed. </a:t>
            </a:r>
            <a:br/>
          </a:p>
        </p:txBody>
      </p:sp>
      <p:sp>
        <p:nvSpPr>
          <p:cNvPr id="399" name="Shape 399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0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1076325"/>
            <a:ext cx="4257675" cy="2047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" y="3525837"/>
            <a:ext cx="6143625" cy="695326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1692275" y="4283075"/>
            <a:ext cx="173034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How many bits?</a:t>
            </a:r>
          </a:p>
        </p:txBody>
      </p:sp>
      <p:sp>
        <p:nvSpPr>
          <p:cNvPr id="403" name="Shape 403"/>
          <p:cNvSpPr/>
          <p:nvPr/>
        </p:nvSpPr>
        <p:spPr>
          <a:xfrm>
            <a:off x="3549650" y="4283075"/>
            <a:ext cx="536226" cy="350662"/>
          </a:xfrm>
          <a:prstGeom prst="rect">
            <a:avLst/>
          </a:prstGeom>
          <a:solidFill>
            <a:srgbClr val="00B0F0">
              <a:alpha val="5411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 bit</a:t>
            </a:r>
          </a:p>
        </p:txBody>
      </p:sp>
      <p:sp>
        <p:nvSpPr>
          <p:cNvPr id="404" name="Shape 404"/>
          <p:cNvSpPr/>
          <p:nvPr/>
        </p:nvSpPr>
        <p:spPr>
          <a:xfrm flipH="1" flipV="1">
            <a:off x="1843087" y="3090862"/>
            <a:ext cx="1241426" cy="43497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Shape 405"/>
          <p:cNvSpPr/>
          <p:nvPr/>
        </p:nvSpPr>
        <p:spPr>
          <a:xfrm flipV="1">
            <a:off x="3084512" y="3124199"/>
            <a:ext cx="923926" cy="401639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06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29425" y="1017587"/>
            <a:ext cx="2314575" cy="31908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9" name="Group 409"/>
          <p:cNvGrpSpPr/>
          <p:nvPr/>
        </p:nvGrpSpPr>
        <p:grpSpPr>
          <a:xfrm>
            <a:off x="7596187" y="1268412"/>
            <a:ext cx="1368426" cy="374651"/>
            <a:chOff x="0" y="0"/>
            <a:chExt cx="1368425" cy="374650"/>
          </a:xfrm>
        </p:grpSpPr>
        <p:sp>
          <p:nvSpPr>
            <p:cNvPr id="407" name="Shape 407"/>
            <p:cNvSpPr/>
            <p:nvPr/>
          </p:nvSpPr>
          <p:spPr>
            <a:xfrm>
              <a:off x="0" y="0"/>
              <a:ext cx="1368425" cy="3746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0" y="0"/>
              <a:ext cx="136842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   0         1</a:t>
              </a:r>
            </a:p>
          </p:txBody>
        </p:sp>
      </p:grpSp>
      <p:sp>
        <p:nvSpPr>
          <p:cNvPr id="410" name="Shape 410"/>
          <p:cNvSpPr/>
          <p:nvPr/>
        </p:nvSpPr>
        <p:spPr>
          <a:xfrm flipV="1">
            <a:off x="8172450" y="3846512"/>
            <a:ext cx="0" cy="34766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Shape 411"/>
          <p:cNvSpPr/>
          <p:nvPr/>
        </p:nvSpPr>
        <p:spPr>
          <a:xfrm flipV="1">
            <a:off x="8015287" y="3846512"/>
            <a:ext cx="1" cy="34766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Shape 412"/>
          <p:cNvSpPr/>
          <p:nvPr/>
        </p:nvSpPr>
        <p:spPr>
          <a:xfrm rot="16200000">
            <a:off x="3046412" y="2924175"/>
            <a:ext cx="215901" cy="252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69"/>
                  <a:pt x="10800" y="154"/>
                </a:cubicBezTo>
                <a:lnTo>
                  <a:pt x="10800" y="10646"/>
                </a:lnTo>
                <a:cubicBezTo>
                  <a:pt x="10800" y="10731"/>
                  <a:pt x="5965" y="10800"/>
                  <a:pt x="0" y="10800"/>
                </a:cubicBezTo>
                <a:cubicBezTo>
                  <a:pt x="5965" y="10800"/>
                  <a:pt x="10800" y="10869"/>
                  <a:pt x="10800" y="10954"/>
                </a:cubicBezTo>
                <a:lnTo>
                  <a:pt x="10800" y="21446"/>
                </a:lnTo>
                <a:cubicBezTo>
                  <a:pt x="10800" y="21531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2" grpId="1"/>
      <p:bldP build="whole" bldLvl="1" animBg="1" rev="0" advAuto="0" spid="402" grpId="2"/>
      <p:bldP build="whole" bldLvl="1" animBg="1" rev="0" advAuto="0" spid="403" grpId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Fully Associative</a:t>
            </a:r>
          </a:p>
        </p:txBody>
      </p:sp>
      <p:pic>
        <p:nvPicPr>
          <p:cNvPr id="41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1125537"/>
            <a:ext cx="3990975" cy="1838326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Shape 416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17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4812" y="1125537"/>
            <a:ext cx="2209801" cy="3190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00" y="3284537"/>
            <a:ext cx="6143625" cy="695326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hape 419"/>
          <p:cNvSpPr/>
          <p:nvPr/>
        </p:nvSpPr>
        <p:spPr>
          <a:xfrm>
            <a:off x="684212" y="4437062"/>
            <a:ext cx="8270876" cy="1867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Clr>
                <a:srgbClr val="ECEAAC"/>
              </a:buClr>
              <a:buSzPct val="60000"/>
              <a:buFont typeface="Wingdings"/>
              <a:buChar char="■"/>
              <a:defRPr sz="2200"/>
            </a:pPr>
            <a:r>
              <a:t>No index is needed, since a cache block can go anywhere in the cache. </a:t>
            </a:r>
          </a:p>
          <a:p>
            <a:pPr marL="342900" indent="-342900">
              <a:spcBef>
                <a:spcPts val="500"/>
              </a:spcBef>
              <a:buClr>
                <a:srgbClr val="ECEAAC"/>
              </a:buClr>
              <a:buSzPct val="60000"/>
              <a:buFont typeface="Wingdings"/>
              <a:buChar char="■"/>
              <a:defRPr sz="2200"/>
            </a:pPr>
            <a:r>
              <a:t>Every tag must be compared when finding a block in the cache</a:t>
            </a:r>
          </a:p>
          <a:p>
            <a:pPr marL="342900" indent="-342900">
              <a:spcBef>
                <a:spcPts val="500"/>
              </a:spcBef>
              <a:buClr>
                <a:srgbClr val="ECEAAC"/>
              </a:buClr>
              <a:buSzPct val="60000"/>
              <a:buFont typeface="Wingdings"/>
              <a:buChar char="■"/>
              <a:defRPr sz="2200"/>
            </a:pPr>
            <a:r>
              <a:t>but block placement is very flexible! </a:t>
            </a:r>
            <a:br/>
          </a:p>
        </p:txBody>
      </p:sp>
      <p:sp>
        <p:nvSpPr>
          <p:cNvPr id="420" name="Shape 420"/>
          <p:cNvSpPr/>
          <p:nvPr/>
        </p:nvSpPr>
        <p:spPr>
          <a:xfrm flipV="1">
            <a:off x="2627312" y="2963862"/>
            <a:ext cx="1" cy="32067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hape 421"/>
          <p:cNvSpPr/>
          <p:nvPr/>
        </p:nvSpPr>
        <p:spPr>
          <a:xfrm>
            <a:off x="1692275" y="4067175"/>
            <a:ext cx="173034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How many bits?</a:t>
            </a:r>
          </a:p>
        </p:txBody>
      </p:sp>
      <p:sp>
        <p:nvSpPr>
          <p:cNvPr id="422" name="Shape 422"/>
          <p:cNvSpPr/>
          <p:nvPr/>
        </p:nvSpPr>
        <p:spPr>
          <a:xfrm>
            <a:off x="3549650" y="4067175"/>
            <a:ext cx="536226" cy="350662"/>
          </a:xfrm>
          <a:prstGeom prst="rect">
            <a:avLst/>
          </a:prstGeom>
          <a:solidFill>
            <a:srgbClr val="00B0F0">
              <a:alpha val="5411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 bit</a:t>
            </a:r>
          </a:p>
        </p:txBody>
      </p:sp>
      <p:sp>
        <p:nvSpPr>
          <p:cNvPr id="423" name="Shape 423"/>
          <p:cNvSpPr/>
          <p:nvPr/>
        </p:nvSpPr>
        <p:spPr>
          <a:xfrm rot="16200000">
            <a:off x="3046412" y="2708275"/>
            <a:ext cx="215901" cy="252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69"/>
                  <a:pt x="10800" y="154"/>
                </a:cubicBezTo>
                <a:lnTo>
                  <a:pt x="10800" y="10646"/>
                </a:lnTo>
                <a:cubicBezTo>
                  <a:pt x="10800" y="10731"/>
                  <a:pt x="5965" y="10800"/>
                  <a:pt x="0" y="10800"/>
                </a:cubicBezTo>
                <a:cubicBezTo>
                  <a:pt x="5965" y="10800"/>
                  <a:pt x="10800" y="10869"/>
                  <a:pt x="10800" y="10954"/>
                </a:cubicBezTo>
                <a:lnTo>
                  <a:pt x="10800" y="21446"/>
                </a:lnTo>
                <a:cubicBezTo>
                  <a:pt x="10800" y="21531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24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0925" y="3322637"/>
            <a:ext cx="5105400" cy="619126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Shape 425"/>
          <p:cNvSpPr/>
          <p:nvPr/>
        </p:nvSpPr>
        <p:spPr>
          <a:xfrm>
            <a:off x="1893887" y="3357562"/>
            <a:ext cx="2520951" cy="503239"/>
          </a:xfrm>
          <a:prstGeom prst="line">
            <a:avLst/>
          </a:pr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Shape 426"/>
          <p:cNvSpPr/>
          <p:nvPr/>
        </p:nvSpPr>
        <p:spPr>
          <a:xfrm flipH="1">
            <a:off x="1893887" y="3436937"/>
            <a:ext cx="2520951" cy="423864"/>
          </a:xfrm>
          <a:prstGeom prst="line">
            <a:avLst/>
          </a:pr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27" name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00" y="3322637"/>
            <a:ext cx="1066800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8" dur="500" fill="hold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xit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32" dur="500" fill="hold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xit" nodeType="after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36" dur="500" fill="hold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xit" nodeType="after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0" dur="500" fill="hold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xit" nodeType="after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4" dur="500" fill="hold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Class="exit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8" dur="500" fill="hold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Class="exit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2" dur="500" fill="hold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5" grpId="9"/>
      <p:bldP build="whole" bldLvl="1" animBg="1" rev="0" advAuto="0" spid="423" grpId="6"/>
      <p:bldP build="whole" bldLvl="1" animBg="1" rev="0" advAuto="0" spid="422" grpId="3"/>
      <p:bldP build="whole" bldLvl="1" animBg="1" rev="0" advAuto="0" spid="421" grpId="2"/>
      <p:bldP build="whole" bldLvl="1" animBg="1" rev="0" advAuto="0" spid="427" grpId="14"/>
      <p:bldP build="whole" bldLvl="1" animBg="1" rev="0" advAuto="0" spid="421" grpId="7"/>
      <p:bldP build="whole" bldLvl="1" animBg="1" rev="0" advAuto="0" spid="422" grpId="8"/>
      <p:bldP build="whole" bldLvl="1" animBg="1" rev="0" advAuto="0" spid="424" grpId="13"/>
      <p:bldP build="whole" bldLvl="1" animBg="1" rev="0" advAuto="0" spid="418" grpId="11"/>
      <p:bldP build="whole" bldLvl="1" animBg="1" rev="0" advAuto="0" spid="426" grpId="5"/>
      <p:bldP build="whole" bldLvl="1" animBg="1" rev="0" advAuto="0" spid="420" grpId="12"/>
      <p:bldP build="whole" bldLvl="1" animBg="1" rev="0" advAuto="0" spid="425" grpId="4"/>
      <p:bldP build="whole" bldLvl="1" animBg="1" rev="0" advAuto="0" spid="423" grpId="1"/>
      <p:bldP build="whole" bldLvl="1" animBg="1" rev="0" advAuto="0" spid="426" grpId="1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30" name="Shape 430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Spectrum of Associativity</a:t>
            </a:r>
          </a:p>
        </p:txBody>
      </p:sp>
      <p:sp>
        <p:nvSpPr>
          <p:cNvPr id="431" name="Shape 431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For a cache with 8 entries</a:t>
            </a:r>
          </a:p>
        </p:txBody>
      </p:sp>
      <p:pic>
        <p:nvPicPr>
          <p:cNvPr id="432" name="f05-14-P374493.png" descr="f05-14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712" y="1844675"/>
            <a:ext cx="5513388" cy="4311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2" name="Shape 62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30936">
              <a:defRPr sz="3036"/>
            </a:lvl1pPr>
          </a:lstStyle>
          <a:p>
            <a:pPr/>
            <a:r>
              <a:t>Basic Structure of Memory Hierarchy Levels</a:t>
            </a:r>
          </a:p>
        </p:txBody>
      </p:sp>
      <p:pic>
        <p:nvPicPr>
          <p:cNvPr id="63" name="Screen Shot 2021-07-04 at 8.00.4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385" y="1223987"/>
            <a:ext cx="7943418" cy="473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35" name="Shape 43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Associativity Example</a:t>
            </a:r>
          </a:p>
        </p:txBody>
      </p:sp>
      <p:sp>
        <p:nvSpPr>
          <p:cNvPr id="436" name="Shape 436"/>
          <p:cNvSpPr/>
          <p:nvPr>
            <p:ph type="body" sz="half" idx="4294967295"/>
          </p:nvPr>
        </p:nvSpPr>
        <p:spPr>
          <a:xfrm>
            <a:off x="684212" y="1125537"/>
            <a:ext cx="8270876" cy="2808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Compare 4-block caches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Direct mapped, 2-way set associative,</a:t>
            </a:r>
            <a:br/>
            <a:r>
              <a:t>fully associative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Block access sequence: 0, 8, 0, 6, 8</a:t>
            </a:r>
          </a:p>
          <a:p>
            <a:pPr>
              <a:spcBef>
                <a:spcPts val="1900"/>
              </a:spcBef>
            </a:pPr>
            <a:r>
              <a:t>Direct mapped</a:t>
            </a:r>
          </a:p>
        </p:txBody>
      </p:sp>
      <p:graphicFrame>
        <p:nvGraphicFramePr>
          <p:cNvPr id="437" name="Table 437"/>
          <p:cNvGraphicFramePr/>
          <p:nvPr/>
        </p:nvGraphicFramePr>
        <p:xfrm>
          <a:off x="1979612" y="4078287"/>
          <a:ext cx="6985001" cy="16557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96950"/>
                <a:gridCol w="1000125"/>
                <a:gridCol w="996950"/>
                <a:gridCol w="996950"/>
                <a:gridCol w="998537"/>
                <a:gridCol w="998537"/>
                <a:gridCol w="996950"/>
              </a:tblGrid>
              <a:tr h="236537"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Block address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Cache index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Hit/miss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Cache content after access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53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91AFBF"/>
                          </a:solidFill>
                        </a:rPr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0000"/>
                          </a:solidFill>
                        </a:rPr>
                        <a:t>Mem[8]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0000"/>
                          </a:solidFill>
                        </a:rPr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91AFBF"/>
                          </a:solidFill>
                        </a:rPr>
                        <a:t>Mem[6]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0000"/>
                          </a:solidFill>
                        </a:rPr>
                        <a:t>Mem[8]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Mem[6]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Shape 438"/>
          <p:cNvSpPr/>
          <p:nvPr/>
        </p:nvSpPr>
        <p:spPr>
          <a:xfrm>
            <a:off x="1747837" y="4811712"/>
            <a:ext cx="7272338" cy="215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Shape 439"/>
          <p:cNvSpPr/>
          <p:nvPr/>
        </p:nvSpPr>
        <p:spPr>
          <a:xfrm>
            <a:off x="1747837" y="5027612"/>
            <a:ext cx="7272338" cy="215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Shape 440"/>
          <p:cNvSpPr/>
          <p:nvPr/>
        </p:nvSpPr>
        <p:spPr>
          <a:xfrm>
            <a:off x="1747837" y="5256212"/>
            <a:ext cx="7272338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Shape 441"/>
          <p:cNvSpPr/>
          <p:nvPr/>
        </p:nvSpPr>
        <p:spPr>
          <a:xfrm>
            <a:off x="1747837" y="5489575"/>
            <a:ext cx="7272338" cy="269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Shape 442"/>
          <p:cNvSpPr/>
          <p:nvPr/>
        </p:nvSpPr>
        <p:spPr>
          <a:xfrm>
            <a:off x="34925" y="4457700"/>
            <a:ext cx="162285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0 modulo 4 = 0</a:t>
            </a:r>
          </a:p>
        </p:txBody>
      </p:sp>
      <p:sp>
        <p:nvSpPr>
          <p:cNvPr id="443" name="Shape 443"/>
          <p:cNvSpPr/>
          <p:nvPr/>
        </p:nvSpPr>
        <p:spPr>
          <a:xfrm>
            <a:off x="20637" y="4759325"/>
            <a:ext cx="162285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8 modulo 4 = 0</a:t>
            </a:r>
          </a:p>
        </p:txBody>
      </p:sp>
      <p:sp>
        <p:nvSpPr>
          <p:cNvPr id="444" name="Shape 444"/>
          <p:cNvSpPr/>
          <p:nvPr/>
        </p:nvSpPr>
        <p:spPr>
          <a:xfrm>
            <a:off x="20637" y="4999037"/>
            <a:ext cx="162285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0 modulo 4 = 0</a:t>
            </a:r>
          </a:p>
        </p:txBody>
      </p:sp>
      <p:sp>
        <p:nvSpPr>
          <p:cNvPr id="445" name="Shape 445"/>
          <p:cNvSpPr/>
          <p:nvPr/>
        </p:nvSpPr>
        <p:spPr>
          <a:xfrm>
            <a:off x="20637" y="5219700"/>
            <a:ext cx="162285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6 modulo 4 = 2</a:t>
            </a:r>
          </a:p>
        </p:txBody>
      </p:sp>
      <p:sp>
        <p:nvSpPr>
          <p:cNvPr id="446" name="Shape 446"/>
          <p:cNvSpPr/>
          <p:nvPr/>
        </p:nvSpPr>
        <p:spPr>
          <a:xfrm>
            <a:off x="17462" y="5429250"/>
            <a:ext cx="162285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8 modulo 4 = 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0" dur="500" fill="hold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0" dur="500" fill="hold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0" dur="500" fill="hold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0" dur="500" fill="hold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4" grpId="5"/>
      <p:bldP build="whole" bldLvl="1" animBg="1" rev="0" advAuto="0" spid="442" grpId="2"/>
      <p:bldP build="whole" bldLvl="1" animBg="1" rev="0" advAuto="0" spid="445" grpId="7"/>
      <p:bldP build="whole" bldLvl="1" animBg="1" rev="0" advAuto="0" spid="439" grpId="6"/>
      <p:bldP build="whole" bldLvl="1" animBg="1" rev="0" advAuto="0" spid="441" grpId="10"/>
      <p:bldP build="whole" bldLvl="1" animBg="1" rev="0" advAuto="0" spid="443" grpId="3"/>
      <p:bldP build="whole" bldLvl="1" animBg="1" rev="0" advAuto="0" spid="446" grpId="9"/>
      <p:bldP build="whole" bldLvl="1" animBg="1" rev="0" advAuto="0" spid="437" grpId="1"/>
      <p:bldP build="whole" bldLvl="1" animBg="1" rev="0" advAuto="0" spid="440" grpId="8"/>
      <p:bldP build="whole" bldLvl="1" animBg="1" rev="0" advAuto="0" spid="438" grpId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49" name="Shape 44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Associativity Example</a:t>
            </a:r>
          </a:p>
        </p:txBody>
      </p:sp>
      <p:graphicFrame>
        <p:nvGraphicFramePr>
          <p:cNvPr id="450" name="Table 450"/>
          <p:cNvGraphicFramePr/>
          <p:nvPr/>
        </p:nvGraphicFramePr>
        <p:xfrm>
          <a:off x="2051050" y="4294187"/>
          <a:ext cx="6985000" cy="16557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96950"/>
                <a:gridCol w="1000125"/>
                <a:gridCol w="996950"/>
                <a:gridCol w="996950"/>
                <a:gridCol w="998537"/>
                <a:gridCol w="998537"/>
                <a:gridCol w="996950"/>
              </a:tblGrid>
              <a:tr h="236537"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Block address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Cache index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Hit/miss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Cache content after access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53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Set 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Set 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91AFBF"/>
                          </a:solidFill>
                        </a:rPr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91AFBF"/>
                          </a:solidFill>
                        </a:rPr>
                        <a:t>Mem[8]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hit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008000"/>
                          </a:solidFill>
                        </a:rPr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Mem[8]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0000"/>
                          </a:solidFill>
                        </a:rPr>
                        <a:t>Mem[6]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0000"/>
                          </a:solidFill>
                        </a:rPr>
                        <a:t>Mem[8]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Mem[6]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1" name="Shape 451"/>
          <p:cNvSpPr/>
          <p:nvPr/>
        </p:nvSpPr>
        <p:spPr>
          <a:xfrm>
            <a:off x="684212" y="1125537"/>
            <a:ext cx="8270876" cy="248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ECEAAC"/>
              </a:buClr>
              <a:buSzPct val="60000"/>
              <a:buFont typeface="Wingdings"/>
              <a:buChar char="■"/>
              <a:defRPr sz="3200"/>
            </a:pPr>
            <a:r>
              <a:t>Compare 4-block caches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Direct mapped, 2-way set associative,</a:t>
            </a:r>
            <a:br/>
            <a:r>
              <a:t>fully associative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Block access sequence: 0, 8, 0, 6, 8</a:t>
            </a:r>
          </a:p>
          <a:p>
            <a:pPr marL="342900" indent="-342900">
              <a:spcBef>
                <a:spcPts val="1900"/>
              </a:spcBef>
              <a:buClr>
                <a:srgbClr val="ECEAAC"/>
              </a:buClr>
              <a:buSzPct val="60000"/>
              <a:buFont typeface="Wingdings"/>
              <a:buChar char="■"/>
              <a:defRPr sz="3200"/>
            </a:pPr>
            <a:r>
              <a:t>2-way set associative</a:t>
            </a:r>
          </a:p>
        </p:txBody>
      </p:sp>
      <p:sp>
        <p:nvSpPr>
          <p:cNvPr id="452" name="Shape 452"/>
          <p:cNvSpPr/>
          <p:nvPr/>
        </p:nvSpPr>
        <p:spPr>
          <a:xfrm>
            <a:off x="1830387" y="5019675"/>
            <a:ext cx="7272338" cy="215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Shape 453"/>
          <p:cNvSpPr/>
          <p:nvPr/>
        </p:nvSpPr>
        <p:spPr>
          <a:xfrm>
            <a:off x="1830387" y="5235575"/>
            <a:ext cx="7272338" cy="215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Shape 454"/>
          <p:cNvSpPr/>
          <p:nvPr/>
        </p:nvSpPr>
        <p:spPr>
          <a:xfrm>
            <a:off x="1830387" y="5465762"/>
            <a:ext cx="7272338" cy="3032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Shape 455"/>
          <p:cNvSpPr/>
          <p:nvPr/>
        </p:nvSpPr>
        <p:spPr>
          <a:xfrm>
            <a:off x="1830387" y="5697537"/>
            <a:ext cx="7272338" cy="2714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Shape 456"/>
          <p:cNvSpPr/>
          <p:nvPr/>
        </p:nvSpPr>
        <p:spPr>
          <a:xfrm>
            <a:off x="119062" y="4667250"/>
            <a:ext cx="162285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0 modulo 2 = 0</a:t>
            </a:r>
          </a:p>
        </p:txBody>
      </p:sp>
      <p:sp>
        <p:nvSpPr>
          <p:cNvPr id="457" name="Shape 457"/>
          <p:cNvSpPr/>
          <p:nvPr/>
        </p:nvSpPr>
        <p:spPr>
          <a:xfrm>
            <a:off x="104775" y="4967287"/>
            <a:ext cx="162285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8 modulo 2 = 0</a:t>
            </a:r>
          </a:p>
        </p:txBody>
      </p:sp>
      <p:sp>
        <p:nvSpPr>
          <p:cNvPr id="458" name="Shape 458"/>
          <p:cNvSpPr/>
          <p:nvPr/>
        </p:nvSpPr>
        <p:spPr>
          <a:xfrm>
            <a:off x="103187" y="5429250"/>
            <a:ext cx="162285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6 modulo 2 = 0</a:t>
            </a:r>
          </a:p>
        </p:txBody>
      </p:sp>
      <p:sp>
        <p:nvSpPr>
          <p:cNvPr id="459" name="Shape 459"/>
          <p:cNvSpPr/>
          <p:nvPr/>
        </p:nvSpPr>
        <p:spPr>
          <a:xfrm>
            <a:off x="101600" y="5638800"/>
            <a:ext cx="162285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8 modulo 2 = 0</a:t>
            </a:r>
          </a:p>
        </p:txBody>
      </p:sp>
      <p:sp>
        <p:nvSpPr>
          <p:cNvPr id="460" name="Shape 460"/>
          <p:cNvSpPr/>
          <p:nvPr/>
        </p:nvSpPr>
        <p:spPr>
          <a:xfrm>
            <a:off x="104775" y="5184775"/>
            <a:ext cx="162285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0 modulo 2 = 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500" fill="hold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6" dur="500" fill="hold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6" dur="500" fill="hold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6" dur="500" fill="hold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8" grpId="6"/>
      <p:bldP build="whole" bldLvl="1" animBg="1" rev="0" advAuto="0" spid="456" grpId="1"/>
      <p:bldP build="whole" bldLvl="1" animBg="1" rev="0" advAuto="0" spid="452" grpId="3"/>
      <p:bldP build="whole" bldLvl="1" animBg="1" rev="0" advAuto="0" spid="459" grpId="8"/>
      <p:bldP build="whole" bldLvl="1" animBg="1" rev="0" advAuto="0" spid="460" grpId="4"/>
      <p:bldP build="whole" bldLvl="1" animBg="1" rev="0" advAuto="0" spid="454" grpId="7"/>
      <p:bldP build="whole" bldLvl="1" animBg="1" rev="0" advAuto="0" spid="457" grpId="2"/>
      <p:bldP build="whole" bldLvl="1" animBg="1" rev="0" advAuto="0" spid="455" grpId="9"/>
      <p:bldP build="whole" bldLvl="1" animBg="1" rev="0" advAuto="0" spid="453" grpId="5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63" name="Shape 46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Associativity Example</a:t>
            </a:r>
          </a:p>
        </p:txBody>
      </p:sp>
      <p:graphicFrame>
        <p:nvGraphicFramePr>
          <p:cNvPr id="464" name="Table 464"/>
          <p:cNvGraphicFramePr/>
          <p:nvPr/>
        </p:nvGraphicFramePr>
        <p:xfrm>
          <a:off x="2051050" y="4508500"/>
          <a:ext cx="6985000" cy="16097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96950"/>
                <a:gridCol w="1000125"/>
                <a:gridCol w="996950"/>
                <a:gridCol w="996950"/>
                <a:gridCol w="998537"/>
                <a:gridCol w="998537"/>
                <a:gridCol w="996950"/>
              </a:tblGrid>
              <a:tr h="4270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Block address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Hit/miss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Cache content after access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chemeClr val="accent1"/>
                          </a:solidFill>
                        </a:rPr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chemeClr val="accent1"/>
                          </a:solidFill>
                        </a:rPr>
                        <a:t>Mem[8]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hit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008000"/>
                          </a:solidFill>
                        </a:rPr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Mem[8]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miss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Mem[8]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chemeClr val="accent1"/>
                          </a:solidFill>
                        </a:rPr>
                        <a:t>Mem[6]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6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hit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Mem[0]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b="1" sz="1400">
                          <a:solidFill>
                            <a:srgbClr val="008000"/>
                          </a:solidFill>
                        </a:rPr>
                        <a:t>Mem[8]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/>
                        <a:t>Mem[6]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400"/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5" name="Shape 465"/>
          <p:cNvSpPr/>
          <p:nvPr/>
        </p:nvSpPr>
        <p:spPr>
          <a:xfrm>
            <a:off x="684212" y="1125537"/>
            <a:ext cx="8270876" cy="290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ECEAAC"/>
              </a:buClr>
              <a:buSzPct val="60000"/>
              <a:buFont typeface="Wingdings"/>
              <a:buChar char="■"/>
              <a:defRPr sz="3200"/>
            </a:pPr>
            <a:r>
              <a:t>Compare 4-block caches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Direct mapped, 2-way set associative,</a:t>
            </a:r>
            <a:br/>
            <a:r>
              <a:t>fully associative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Block access sequence: 0, 8, 0, 6, 8</a:t>
            </a:r>
          </a:p>
          <a:p>
            <a:pPr marL="342900" indent="-342900">
              <a:spcBef>
                <a:spcPts val="700"/>
              </a:spcBef>
              <a:buClr>
                <a:srgbClr val="ECEAAC"/>
              </a:buClr>
              <a:buSzPct val="60000"/>
              <a:buFont typeface="Wingdings"/>
              <a:buChar char="■"/>
              <a:defRPr sz="3200"/>
            </a:pPr>
            <a:r>
              <a:t>Fully associative</a:t>
            </a:r>
          </a:p>
        </p:txBody>
      </p:sp>
      <p:sp>
        <p:nvSpPr>
          <p:cNvPr id="466" name="Shape 466"/>
          <p:cNvSpPr/>
          <p:nvPr/>
        </p:nvSpPr>
        <p:spPr>
          <a:xfrm>
            <a:off x="1830387" y="5192712"/>
            <a:ext cx="7272338" cy="215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Shape 467"/>
          <p:cNvSpPr/>
          <p:nvPr/>
        </p:nvSpPr>
        <p:spPr>
          <a:xfrm>
            <a:off x="1830387" y="5408612"/>
            <a:ext cx="7272338" cy="215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Shape 468"/>
          <p:cNvSpPr/>
          <p:nvPr/>
        </p:nvSpPr>
        <p:spPr>
          <a:xfrm>
            <a:off x="1830387" y="5638800"/>
            <a:ext cx="7272338" cy="3032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Shape 469"/>
          <p:cNvSpPr/>
          <p:nvPr/>
        </p:nvSpPr>
        <p:spPr>
          <a:xfrm>
            <a:off x="1830387" y="5870575"/>
            <a:ext cx="7272338" cy="2714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500" fill="hold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500" fill="hold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6" grpId="1"/>
      <p:bldP build="whole" bldLvl="1" animBg="1" rev="0" advAuto="0" spid="468" grpId="3"/>
      <p:bldP build="whole" bldLvl="1" animBg="1" rev="0" advAuto="0" spid="469" grpId="4"/>
      <p:bldP build="whole" bldLvl="1" animBg="1" rev="0" advAuto="0" spid="467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72" name="Shape 472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Set Associative Cache Organization</a:t>
            </a:r>
          </a:p>
        </p:txBody>
      </p:sp>
      <p:pic>
        <p:nvPicPr>
          <p:cNvPr id="473" name="f05-17-P374493.png" descr="f05-17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912" y="1196975"/>
            <a:ext cx="6061076" cy="5041900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Shape 474"/>
          <p:cNvSpPr/>
          <p:nvPr/>
        </p:nvSpPr>
        <p:spPr>
          <a:xfrm>
            <a:off x="6516687" y="1700212"/>
            <a:ext cx="75612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4-Way</a:t>
            </a:r>
          </a:p>
        </p:txBody>
      </p:sp>
      <p:grpSp>
        <p:nvGrpSpPr>
          <p:cNvPr id="478" name="Group 478"/>
          <p:cNvGrpSpPr/>
          <p:nvPr/>
        </p:nvGrpSpPr>
        <p:grpSpPr>
          <a:xfrm>
            <a:off x="4486275" y="5414962"/>
            <a:ext cx="1885950" cy="677864"/>
            <a:chOff x="0" y="0"/>
            <a:chExt cx="1885950" cy="677862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885950" cy="4316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049614" y="-1"/>
              <a:ext cx="43202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7" name="Shape 477"/>
            <p:cNvSpPr/>
            <p:nvPr/>
          </p:nvSpPr>
          <p:spPr>
            <a:xfrm flipH="1">
              <a:off x="1251771" y="-1"/>
              <a:ext cx="1" cy="6778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79" name="Shape 479"/>
          <p:cNvSpPr/>
          <p:nvPr/>
        </p:nvSpPr>
        <p:spPr>
          <a:xfrm>
            <a:off x="6400800" y="3783012"/>
            <a:ext cx="614363" cy="1287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8" h="21600" fill="norm" stroke="1" extrusionOk="0">
                <a:moveTo>
                  <a:pt x="0" y="21600"/>
                </a:moveTo>
                <a:cubicBezTo>
                  <a:pt x="7306" y="17361"/>
                  <a:pt x="14612" y="13123"/>
                  <a:pt x="18106" y="9523"/>
                </a:cubicBezTo>
                <a:cubicBezTo>
                  <a:pt x="21600" y="5923"/>
                  <a:pt x="21282" y="2961"/>
                  <a:pt x="20965" y="0"/>
                </a:cubicBezTo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Shape 480"/>
          <p:cNvSpPr/>
          <p:nvPr/>
        </p:nvSpPr>
        <p:spPr>
          <a:xfrm>
            <a:off x="5002212" y="3783012"/>
            <a:ext cx="569915" cy="1093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3" h="21600" fill="norm" stroke="1" extrusionOk="0">
                <a:moveTo>
                  <a:pt x="0" y="21600"/>
                </a:moveTo>
                <a:cubicBezTo>
                  <a:pt x="7272" y="21486"/>
                  <a:pt x="14543" y="21372"/>
                  <a:pt x="18072" y="17772"/>
                </a:cubicBezTo>
                <a:cubicBezTo>
                  <a:pt x="21600" y="14172"/>
                  <a:pt x="21385" y="7086"/>
                  <a:pt x="2117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Shape 481"/>
          <p:cNvSpPr/>
          <p:nvPr/>
        </p:nvSpPr>
        <p:spPr>
          <a:xfrm>
            <a:off x="3643312" y="3783012"/>
            <a:ext cx="568326" cy="1190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156" y="20763"/>
                  <a:pt x="14312" y="19926"/>
                  <a:pt x="17912" y="16326"/>
                </a:cubicBezTo>
                <a:cubicBezTo>
                  <a:pt x="21512" y="12726"/>
                  <a:pt x="21556" y="6363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Shape 482"/>
          <p:cNvSpPr/>
          <p:nvPr/>
        </p:nvSpPr>
        <p:spPr>
          <a:xfrm flipV="1">
            <a:off x="2771775" y="3783012"/>
            <a:ext cx="0" cy="144621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9" name="Group 489"/>
          <p:cNvGrpSpPr/>
          <p:nvPr/>
        </p:nvGrpSpPr>
        <p:grpSpPr>
          <a:xfrm>
            <a:off x="684212" y="4652962"/>
            <a:ext cx="5975351" cy="1379081"/>
            <a:chOff x="0" y="0"/>
            <a:chExt cx="5975349" cy="1379080"/>
          </a:xfrm>
        </p:grpSpPr>
        <p:sp>
          <p:nvSpPr>
            <p:cNvPr id="483" name="Shape 483"/>
            <p:cNvSpPr/>
            <p:nvPr/>
          </p:nvSpPr>
          <p:spPr>
            <a:xfrm>
              <a:off x="0" y="761718"/>
              <a:ext cx="879461" cy="61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Enable</a:t>
              </a:r>
            </a:p>
            <a:p>
              <a:pPr/>
              <a:r>
                <a:t>Signals</a:t>
              </a:r>
            </a:p>
          </p:txBody>
        </p:sp>
        <p:grpSp>
          <p:nvGrpSpPr>
            <p:cNvPr id="488" name="Group 488"/>
            <p:cNvGrpSpPr/>
            <p:nvPr/>
          </p:nvGrpSpPr>
          <p:grpSpPr>
            <a:xfrm>
              <a:off x="941175" y="0"/>
              <a:ext cx="5034175" cy="936195"/>
              <a:chOff x="0" y="0"/>
              <a:chExt cx="5034173" cy="936194"/>
            </a:xfrm>
          </p:grpSpPr>
          <p:sp>
            <p:nvSpPr>
              <p:cNvPr id="484" name="Shape 484"/>
              <p:cNvSpPr/>
              <p:nvPr/>
            </p:nvSpPr>
            <p:spPr>
              <a:xfrm flipV="1">
                <a:off x="1" y="-1"/>
                <a:ext cx="1146177" cy="936196"/>
              </a:xfrm>
              <a:prstGeom prst="line">
                <a:avLst/>
              </a:prstGeom>
              <a:noFill/>
              <a:ln w="38100" cap="flat">
                <a:solidFill>
                  <a:srgbClr val="C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5" name="Shape 485"/>
              <p:cNvSpPr/>
              <p:nvPr/>
            </p:nvSpPr>
            <p:spPr>
              <a:xfrm flipV="1">
                <a:off x="1" y="29702"/>
                <a:ext cx="2489027" cy="906493"/>
              </a:xfrm>
              <a:prstGeom prst="line">
                <a:avLst/>
              </a:prstGeom>
              <a:noFill/>
              <a:ln w="38100" cap="flat">
                <a:solidFill>
                  <a:srgbClr val="C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6" name="Shape 486"/>
              <p:cNvSpPr/>
              <p:nvPr/>
            </p:nvSpPr>
            <p:spPr>
              <a:xfrm flipV="1">
                <a:off x="-1" y="29702"/>
                <a:ext cx="3860475" cy="906493"/>
              </a:xfrm>
              <a:prstGeom prst="line">
                <a:avLst/>
              </a:prstGeom>
              <a:noFill/>
              <a:ln w="38100" cap="flat">
                <a:solidFill>
                  <a:srgbClr val="C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7" name="Shape 487"/>
              <p:cNvSpPr/>
              <p:nvPr/>
            </p:nvSpPr>
            <p:spPr>
              <a:xfrm flipV="1">
                <a:off x="2" y="29702"/>
                <a:ext cx="5034173" cy="906493"/>
              </a:xfrm>
              <a:prstGeom prst="line">
                <a:avLst/>
              </a:prstGeom>
              <a:noFill/>
              <a:ln w="38100" cap="flat">
                <a:solidFill>
                  <a:srgbClr val="C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90" name="Shape 490"/>
          <p:cNvSpPr/>
          <p:nvPr/>
        </p:nvSpPr>
        <p:spPr>
          <a:xfrm>
            <a:off x="7308850" y="4365625"/>
            <a:ext cx="1794084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An Alternate</a:t>
            </a:r>
          </a:p>
          <a:p>
            <a:pPr/>
            <a:r>
              <a:t>Implementation:</a:t>
            </a:r>
          </a:p>
          <a:p>
            <a:pPr/>
            <a:r>
              <a:t>Remove </a:t>
            </a:r>
          </a:p>
          <a:p>
            <a:pPr/>
            <a:r>
              <a:t>the multiplexor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5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9" grpId="3"/>
      <p:bldP build="whole" bldLvl="1" animBg="1" rev="0" advAuto="0" spid="482" grpId="6"/>
      <p:bldP build="whole" bldLvl="1" animBg="1" rev="0" advAuto="0" spid="480" grpId="4"/>
      <p:bldP build="whole" bldLvl="1" animBg="1" rev="0" advAuto="0" spid="478" grpId="2"/>
      <p:bldP build="whole" bldLvl="1" animBg="1" rev="0" advAuto="0" spid="490" grpId="1"/>
      <p:bldP build="whole" bldLvl="1" animBg="1" rev="0" advAuto="0" spid="489" grpId="7"/>
      <p:bldP build="whole" bldLvl="1" animBg="1" rev="0" advAuto="0" spid="481" grpId="5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93" name="Shape 49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Replacement Policy</a:t>
            </a:r>
          </a:p>
        </p:txBody>
      </p:sp>
      <p:sp>
        <p:nvSpPr>
          <p:cNvPr id="494" name="Shape 494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</a:pPr>
            <a:r>
              <a:t>Direct mapped: no choice</a:t>
            </a:r>
          </a:p>
          <a:p>
            <a:pPr>
              <a:lnSpc>
                <a:spcPct val="80000"/>
              </a:lnSpc>
            </a:pPr>
            <a:r>
              <a:t>Set associative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Prefer non-valid entry, if there is one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Otherwise, choose among entries in the set</a:t>
            </a:r>
          </a:p>
          <a:p>
            <a:pPr>
              <a:lnSpc>
                <a:spcPct val="80000"/>
              </a:lnSpc>
            </a:pPr>
            <a:r>
              <a:t>Least-recently used (LRU)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Choose the one unused for the longest time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2400"/>
            </a:pPr>
            <a:r>
              <a:t>Simple for 2-way, manageable for 4-way, too hard beyond that</a:t>
            </a:r>
          </a:p>
          <a:p>
            <a:pPr>
              <a:lnSpc>
                <a:spcPct val="80000"/>
              </a:lnSpc>
            </a:pPr>
            <a:r>
              <a:t>Random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Gives approximately the same performance as LRU for high associativity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title" idx="4294967295"/>
          </p:nvPr>
        </p:nvSpPr>
        <p:spPr>
          <a:xfrm>
            <a:off x="684212" y="138112"/>
            <a:ext cx="8259763" cy="7699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/>
            </a:pPr>
            <a:r>
              <a:t>Tags versus Set Associativity</a:t>
            </a:r>
            <a:r>
              <a:rPr b="1"/>
              <a:t> </a:t>
            </a:r>
          </a:p>
        </p:txBody>
      </p:sp>
      <p:sp>
        <p:nvSpPr>
          <p:cNvPr id="497" name="Shape 497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of 4096 blocks</a:t>
            </a:r>
          </a:p>
          <a:p>
            <a:pPr/>
            <a:r>
              <a:t>a 4-word block size</a:t>
            </a:r>
          </a:p>
          <a:p>
            <a:pPr/>
            <a:r>
              <a:t>32-bit address, </a:t>
            </a:r>
          </a:p>
          <a:p>
            <a:pPr/>
            <a:r>
              <a:t>Find the total number of sets and the total number of tag bits for caches that are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direct mapped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two-way set associative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four-way set associative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fully associative. </a:t>
            </a:r>
            <a:br/>
          </a:p>
        </p:txBody>
      </p:sp>
      <p:sp>
        <p:nvSpPr>
          <p:cNvPr id="498" name="Shape 498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99" name="Image result for Question Mark.jpg" descr="Image result for Question Mar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7400" y="4292600"/>
            <a:ext cx="2466975" cy="1368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title" idx="4294967295"/>
          </p:nvPr>
        </p:nvSpPr>
        <p:spPr>
          <a:xfrm>
            <a:off x="684212" y="138112"/>
            <a:ext cx="8259763" cy="7699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/>
            </a:pPr>
            <a:r>
              <a:t>Tags versus Set Associativity</a:t>
            </a:r>
            <a:r>
              <a:rPr b="1"/>
              <a:t> </a:t>
            </a:r>
          </a:p>
        </p:txBody>
      </p:sp>
      <p:graphicFrame>
        <p:nvGraphicFramePr>
          <p:cNvPr id="502" name="Table 502"/>
          <p:cNvGraphicFramePr/>
          <p:nvPr/>
        </p:nvGraphicFramePr>
        <p:xfrm>
          <a:off x="1403350" y="2997200"/>
          <a:ext cx="6096000" cy="369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34000"/>
                <a:gridCol w="762000"/>
              </a:tblGrid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28 bits (tag + Index)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4 bits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03" name="Shape 503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504" name="Table 504"/>
          <p:cNvGraphicFramePr/>
          <p:nvPr/>
        </p:nvGraphicFramePr>
        <p:xfrm>
          <a:off x="1403350" y="2997200"/>
          <a:ext cx="6096000" cy="369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48000"/>
                <a:gridCol w="2286000"/>
                <a:gridCol w="762000"/>
              </a:tblGrid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16 bit tag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12 bit index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4 bits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05" name="Shape 505"/>
          <p:cNvSpPr/>
          <p:nvPr/>
        </p:nvSpPr>
        <p:spPr>
          <a:xfrm flipH="1">
            <a:off x="1692275" y="3298824"/>
            <a:ext cx="935038" cy="1428752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6" name="Shape 506"/>
          <p:cNvSpPr/>
          <p:nvPr/>
        </p:nvSpPr>
        <p:spPr>
          <a:xfrm flipH="1" flipV="1">
            <a:off x="5219699" y="3367087"/>
            <a:ext cx="360364" cy="709613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Shape 507"/>
          <p:cNvSpPr/>
          <p:nvPr>
            <p:ph type="body" sz="half" idx="4294967295"/>
          </p:nvPr>
        </p:nvSpPr>
        <p:spPr>
          <a:xfrm>
            <a:off x="684212" y="1125537"/>
            <a:ext cx="8270876" cy="1727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4096 blocks; 32 bit address</a:t>
            </a:r>
          </a:p>
          <a:p>
            <a:pPr/>
            <a:r>
              <a:t>4 words block = 16 (2</a:t>
            </a:r>
            <a:r>
              <a:rPr baseline="30000"/>
              <a:t>4</a:t>
            </a:r>
            <a:r>
              <a:t>) Bytes block</a:t>
            </a:r>
          </a:p>
          <a:p>
            <a:pPr/>
            <a:r>
              <a:t>So for tag + index 32 – 4 = 28 bits</a:t>
            </a:r>
          </a:p>
        </p:txBody>
      </p:sp>
      <p:sp>
        <p:nvSpPr>
          <p:cNvPr id="508" name="Shape 508"/>
          <p:cNvSpPr/>
          <p:nvPr/>
        </p:nvSpPr>
        <p:spPr>
          <a:xfrm>
            <a:off x="693737" y="3573462"/>
            <a:ext cx="8270876" cy="179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ECEAAC"/>
              </a:buClr>
              <a:buSzPct val="60000"/>
              <a:buFont typeface="Wingdings"/>
              <a:buChar char="■"/>
              <a:defRPr sz="3200"/>
            </a:pPr>
            <a:r>
              <a:t>Direct Mapped: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4096 (2</a:t>
            </a:r>
            <a:r>
              <a:rPr baseline="30000"/>
              <a:t>12</a:t>
            </a:r>
            <a:r>
              <a:t>) 1-way set =&gt; 12 bit index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16 bit tag (28 -12)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4096 entries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× </a:t>
            </a:r>
            <a:r>
              <a:t>16 bit tag = 64 K bits tag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5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9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6" grpId="5"/>
      <p:bldP build="whole" bldLvl="1" animBg="1" rev="0" advAuto="0" spid="507" grpId="1"/>
      <p:bldP build="p" bldLvl="5" animBg="1" rev="0" advAuto="0" spid="508" grpId="4"/>
      <p:bldP build="whole" bldLvl="1" animBg="1" rev="0" advAuto="0" spid="505" grpId="6"/>
      <p:bldP build="whole" bldLvl="1" animBg="1" rev="0" advAuto="0" spid="504" grpId="3"/>
      <p:bldP build="whole" bldLvl="1" animBg="1" rev="0" advAuto="0" spid="502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 idx="4294967295"/>
          </p:nvPr>
        </p:nvSpPr>
        <p:spPr>
          <a:xfrm>
            <a:off x="684212" y="138112"/>
            <a:ext cx="8259763" cy="7699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/>
            </a:pPr>
            <a:r>
              <a:t>Tags versus Set Associativity</a:t>
            </a:r>
            <a:r>
              <a:rPr b="1"/>
              <a:t> </a:t>
            </a:r>
          </a:p>
        </p:txBody>
      </p:sp>
      <p:graphicFrame>
        <p:nvGraphicFramePr>
          <p:cNvPr id="511" name="Table 511"/>
          <p:cNvGraphicFramePr/>
          <p:nvPr/>
        </p:nvGraphicFramePr>
        <p:xfrm>
          <a:off x="1403350" y="2997200"/>
          <a:ext cx="6096000" cy="369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34000"/>
                <a:gridCol w="762000"/>
              </a:tblGrid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28 bits (tag + Index)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4 bits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12" name="Shape 51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3" name="Shape 513"/>
          <p:cNvSpPr/>
          <p:nvPr/>
        </p:nvSpPr>
        <p:spPr>
          <a:xfrm flipH="1">
            <a:off x="1692275" y="3298824"/>
            <a:ext cx="935038" cy="1428752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Shape 514"/>
          <p:cNvSpPr/>
          <p:nvPr/>
        </p:nvSpPr>
        <p:spPr>
          <a:xfrm flipH="1" flipV="1">
            <a:off x="5219700" y="3367087"/>
            <a:ext cx="936626" cy="85407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Shape 515"/>
          <p:cNvSpPr/>
          <p:nvPr>
            <p:ph type="body" sz="half" idx="4294967295"/>
          </p:nvPr>
        </p:nvSpPr>
        <p:spPr>
          <a:xfrm>
            <a:off x="684212" y="1125537"/>
            <a:ext cx="8270876" cy="1727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4096 blocks; 32 bit address</a:t>
            </a:r>
          </a:p>
          <a:p>
            <a:pPr/>
            <a:r>
              <a:t>4 words block = 16 (2</a:t>
            </a:r>
            <a:r>
              <a:rPr baseline="30000"/>
              <a:t>4</a:t>
            </a:r>
            <a:r>
              <a:t>) Bytes block</a:t>
            </a:r>
          </a:p>
          <a:p>
            <a:pPr/>
            <a:r>
              <a:t>So for tag + index 32 – 4 = 28 bits</a:t>
            </a:r>
          </a:p>
        </p:txBody>
      </p:sp>
      <p:sp>
        <p:nvSpPr>
          <p:cNvPr id="516" name="Shape 516"/>
          <p:cNvSpPr/>
          <p:nvPr/>
        </p:nvSpPr>
        <p:spPr>
          <a:xfrm>
            <a:off x="693737" y="3573462"/>
            <a:ext cx="8270876" cy="179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ECEAAC"/>
              </a:buClr>
              <a:buSzPct val="60000"/>
              <a:buFont typeface="Wingdings"/>
              <a:buChar char="■"/>
              <a:defRPr sz="3200"/>
            </a:pPr>
            <a:r>
              <a:t>2-way set associative :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4096/2 = 2048 (2</a:t>
            </a:r>
            <a:r>
              <a:rPr baseline="30000"/>
              <a:t>11</a:t>
            </a:r>
            <a:r>
              <a:t>) sets =&gt; 11 bit index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17 bit tag (28 -11)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4096 entries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× </a:t>
            </a:r>
            <a:r>
              <a:t>17 bit tag = 68 K bits tag </a:t>
            </a:r>
          </a:p>
        </p:txBody>
      </p:sp>
      <p:graphicFrame>
        <p:nvGraphicFramePr>
          <p:cNvPr id="517" name="Table 517"/>
          <p:cNvGraphicFramePr/>
          <p:nvPr/>
        </p:nvGraphicFramePr>
        <p:xfrm>
          <a:off x="1398587" y="2997200"/>
          <a:ext cx="6096001" cy="369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48000"/>
                <a:gridCol w="2286000"/>
                <a:gridCol w="762000"/>
              </a:tblGrid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17 bit tag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11 bit index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4 bits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4" grpId="2"/>
      <p:bldP build="p" bldLvl="5" animBg="1" rev="0" advAuto="0" spid="516" grpId="1"/>
      <p:bldP build="whole" bldLvl="1" animBg="1" rev="0" advAuto="0" spid="513" grpId="3"/>
      <p:bldP build="whole" bldLvl="1" animBg="1" rev="0" advAuto="0" spid="517" grpId="4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title" idx="4294967295"/>
          </p:nvPr>
        </p:nvSpPr>
        <p:spPr>
          <a:xfrm>
            <a:off x="684212" y="138112"/>
            <a:ext cx="8259763" cy="7699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/>
            </a:pPr>
            <a:r>
              <a:t>Tags versus Set Associativity</a:t>
            </a:r>
            <a:r>
              <a:rPr b="1"/>
              <a:t> </a:t>
            </a:r>
          </a:p>
        </p:txBody>
      </p:sp>
      <p:graphicFrame>
        <p:nvGraphicFramePr>
          <p:cNvPr id="520" name="Table 520"/>
          <p:cNvGraphicFramePr/>
          <p:nvPr/>
        </p:nvGraphicFramePr>
        <p:xfrm>
          <a:off x="1403350" y="2997200"/>
          <a:ext cx="6096000" cy="369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34000"/>
                <a:gridCol w="762000"/>
              </a:tblGrid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28 bits (tag + Index)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4 bits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21" name="Shape 52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22" name="Shape 522"/>
          <p:cNvSpPr/>
          <p:nvPr/>
        </p:nvSpPr>
        <p:spPr>
          <a:xfrm flipH="1">
            <a:off x="1692275" y="3298824"/>
            <a:ext cx="935038" cy="1428752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3" name="Shape 523"/>
          <p:cNvSpPr/>
          <p:nvPr/>
        </p:nvSpPr>
        <p:spPr>
          <a:xfrm flipH="1" flipV="1">
            <a:off x="5219700" y="3367087"/>
            <a:ext cx="936626" cy="85407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Shape 524"/>
          <p:cNvSpPr/>
          <p:nvPr>
            <p:ph type="body" sz="half" idx="4294967295"/>
          </p:nvPr>
        </p:nvSpPr>
        <p:spPr>
          <a:xfrm>
            <a:off x="684212" y="1125537"/>
            <a:ext cx="8270876" cy="1727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4096 blocks; 32 bit address</a:t>
            </a:r>
          </a:p>
          <a:p>
            <a:pPr/>
            <a:r>
              <a:t>4 words block = 16 (2</a:t>
            </a:r>
            <a:r>
              <a:rPr baseline="30000"/>
              <a:t>4</a:t>
            </a:r>
            <a:r>
              <a:t>) Bytes block</a:t>
            </a:r>
          </a:p>
          <a:p>
            <a:pPr/>
            <a:r>
              <a:t>So for tag + index 32 – 4 = 28 bits</a:t>
            </a:r>
          </a:p>
        </p:txBody>
      </p:sp>
      <p:sp>
        <p:nvSpPr>
          <p:cNvPr id="525" name="Shape 525"/>
          <p:cNvSpPr/>
          <p:nvPr/>
        </p:nvSpPr>
        <p:spPr>
          <a:xfrm>
            <a:off x="693737" y="3573462"/>
            <a:ext cx="8270876" cy="179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ECEAAC"/>
              </a:buClr>
              <a:buSzPct val="60000"/>
              <a:buFont typeface="Wingdings"/>
              <a:buChar char="■"/>
              <a:defRPr sz="3200"/>
            </a:pPr>
            <a:r>
              <a:t>4-way set associative :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4096/4 = 1024 (2</a:t>
            </a:r>
            <a:r>
              <a:rPr baseline="30000"/>
              <a:t>10</a:t>
            </a:r>
            <a:r>
              <a:t>) sets =&gt; 10 bit index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18 bit tag (28 -10)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4096 entries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× </a:t>
            </a:r>
            <a:r>
              <a:t>18 bit tag = 72 K bits tag </a:t>
            </a:r>
          </a:p>
        </p:txBody>
      </p:sp>
      <p:graphicFrame>
        <p:nvGraphicFramePr>
          <p:cNvPr id="526" name="Table 526"/>
          <p:cNvGraphicFramePr/>
          <p:nvPr/>
        </p:nvGraphicFramePr>
        <p:xfrm>
          <a:off x="1398587" y="2997200"/>
          <a:ext cx="6096001" cy="369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48000"/>
                <a:gridCol w="2286000"/>
                <a:gridCol w="762000"/>
              </a:tblGrid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18 bit tag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10 bit index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4 bits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3" grpId="2"/>
      <p:bldP build="whole" bldLvl="1" animBg="1" rev="0" advAuto="0" spid="526" grpId="4"/>
      <p:bldP build="whole" bldLvl="1" animBg="1" rev="0" advAuto="0" spid="522" grpId="3"/>
      <p:bldP build="p" bldLvl="5" animBg="1" rev="0" advAuto="0" spid="525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693737" y="3573462"/>
            <a:ext cx="8270876" cy="179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ECEAAC"/>
              </a:buClr>
              <a:buSzPct val="60000"/>
              <a:buFont typeface="Wingdings"/>
              <a:buChar char="■"/>
              <a:defRPr sz="3200"/>
            </a:pPr>
            <a:r>
              <a:t>Fully set associative :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No index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28 bits tag (28 - 0)</a:t>
            </a:r>
          </a:p>
          <a:p>
            <a:pPr lvl="1" marL="742950" indent="-285750">
              <a:buClr>
                <a:srgbClr val="91AFBF"/>
              </a:buClr>
              <a:buSzPct val="55000"/>
              <a:buFont typeface="Wingdings"/>
              <a:buChar char="■"/>
              <a:defRPr sz="2800"/>
            </a:pPr>
            <a:r>
              <a:t>4096 entries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× </a:t>
            </a:r>
            <a:r>
              <a:t>28 bit tag = 112 K bits tag </a:t>
            </a:r>
          </a:p>
        </p:txBody>
      </p:sp>
      <p:sp>
        <p:nvSpPr>
          <p:cNvPr id="529" name="Shape 529"/>
          <p:cNvSpPr/>
          <p:nvPr>
            <p:ph type="title" idx="4294967295"/>
          </p:nvPr>
        </p:nvSpPr>
        <p:spPr>
          <a:xfrm>
            <a:off x="684212" y="138112"/>
            <a:ext cx="8259763" cy="7699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/>
            </a:pPr>
            <a:r>
              <a:t>Tags versus Set Associativity</a:t>
            </a:r>
            <a:r>
              <a:rPr b="1"/>
              <a:t> </a:t>
            </a:r>
          </a:p>
        </p:txBody>
      </p:sp>
      <p:graphicFrame>
        <p:nvGraphicFramePr>
          <p:cNvPr id="530" name="Table 530"/>
          <p:cNvGraphicFramePr/>
          <p:nvPr/>
        </p:nvGraphicFramePr>
        <p:xfrm>
          <a:off x="1403350" y="2997200"/>
          <a:ext cx="6096000" cy="369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34000"/>
                <a:gridCol w="762000"/>
              </a:tblGrid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28 bits (tag + Index)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4 bits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31" name="Shape 53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32" name="Shape 532"/>
          <p:cNvSpPr/>
          <p:nvPr/>
        </p:nvSpPr>
        <p:spPr>
          <a:xfrm flipH="1">
            <a:off x="1692275" y="3367087"/>
            <a:ext cx="2232025" cy="1360489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3" name="Shape 533"/>
          <p:cNvSpPr/>
          <p:nvPr>
            <p:ph type="body" sz="half" idx="4294967295"/>
          </p:nvPr>
        </p:nvSpPr>
        <p:spPr>
          <a:xfrm>
            <a:off x="684212" y="1125537"/>
            <a:ext cx="8270876" cy="1727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4096 blocks; 32 bit address</a:t>
            </a:r>
          </a:p>
          <a:p>
            <a:pPr/>
            <a:r>
              <a:t>4 words block = 16 (2</a:t>
            </a:r>
            <a:r>
              <a:rPr baseline="30000"/>
              <a:t>4</a:t>
            </a:r>
            <a:r>
              <a:t>) Bytes block</a:t>
            </a:r>
          </a:p>
          <a:p>
            <a:pPr/>
            <a:r>
              <a:t>So for tag + index 32 – 4 = 28 bits</a:t>
            </a:r>
          </a:p>
        </p:txBody>
      </p:sp>
      <p:graphicFrame>
        <p:nvGraphicFramePr>
          <p:cNvPr id="534" name="Table 534"/>
          <p:cNvGraphicFramePr/>
          <p:nvPr/>
        </p:nvGraphicFramePr>
        <p:xfrm>
          <a:off x="1398587" y="2997200"/>
          <a:ext cx="6096001" cy="369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34000"/>
                <a:gridCol w="762000"/>
              </a:tblGrid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28 bit tag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4 bits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4" grpId="3"/>
      <p:bldP build="whole" bldLvl="1" animBg="1" rev="0" advAuto="0" spid="532" grpId="2"/>
      <p:bldP build="p" bldLvl="5" animBg="1" rev="0" advAuto="0" spid="5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6" name="f05-04-P374493.png" descr="f05-04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750" y="3429000"/>
            <a:ext cx="3743325" cy="280035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Memory</a:t>
            </a:r>
          </a:p>
        </p:txBody>
      </p:sp>
      <p:sp>
        <p:nvSpPr>
          <p:cNvPr id="68" name="Shape 68"/>
          <p:cNvSpPr/>
          <p:nvPr>
            <p:ph type="body" sz="half" idx="4294967295"/>
          </p:nvPr>
        </p:nvSpPr>
        <p:spPr>
          <a:xfrm>
            <a:off x="684212" y="1125537"/>
            <a:ext cx="8270876" cy="22764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memory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The level of the memory hierarchy closest to the CPU</a:t>
            </a:r>
          </a:p>
          <a:p>
            <a:pPr/>
            <a:r>
              <a:t>Given accesses X</a:t>
            </a:r>
            <a:r>
              <a:rPr baseline="-25000"/>
              <a:t>1</a:t>
            </a:r>
            <a:r>
              <a:t>, …, X</a:t>
            </a:r>
            <a:r>
              <a:rPr baseline="-25000"/>
              <a:t>n–1</a:t>
            </a:r>
            <a:r>
              <a:t>, X</a:t>
            </a:r>
            <a:r>
              <a:rPr baseline="-25000"/>
              <a:t>n</a:t>
            </a:r>
          </a:p>
        </p:txBody>
      </p:sp>
      <p:sp>
        <p:nvSpPr>
          <p:cNvPr id="69" name="Shape 69"/>
          <p:cNvSpPr/>
          <p:nvPr/>
        </p:nvSpPr>
        <p:spPr>
          <a:xfrm rot="5400000">
            <a:off x="7554288" y="1237462"/>
            <a:ext cx="2831937" cy="3506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CEAAC"/>
                </a:solidFill>
              </a:defRPr>
            </a:lvl1pPr>
          </a:lstStyle>
          <a:p>
            <a:pPr/>
            <a:r>
              <a:t>§5.3 The Basics of Caches</a:t>
            </a:r>
          </a:p>
        </p:txBody>
      </p:sp>
      <p:sp>
        <p:nvSpPr>
          <p:cNvPr id="70" name="Shape 70"/>
          <p:cNvSpPr/>
          <p:nvPr/>
        </p:nvSpPr>
        <p:spPr>
          <a:xfrm>
            <a:off x="5148262" y="3789362"/>
            <a:ext cx="3811588" cy="138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Font typeface="Wingdings"/>
              <a:buChar char="■"/>
              <a:defRPr sz="2800"/>
            </a:pPr>
            <a:r>
              <a:t>How do we know if the data is present?</a:t>
            </a:r>
          </a:p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Font typeface="Wingdings"/>
              <a:buChar char="■"/>
              <a:defRPr sz="2800"/>
            </a:pPr>
            <a:r>
              <a:t>Where do we look?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type="title" idx="4294967295"/>
          </p:nvPr>
        </p:nvSpPr>
        <p:spPr>
          <a:xfrm>
            <a:off x="684212" y="138112"/>
            <a:ext cx="8259763" cy="7699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/>
            </a:pPr>
            <a:r>
              <a:t>Tags versus Set Associativity</a:t>
            </a:r>
            <a:r>
              <a:rPr b="1"/>
              <a:t> </a:t>
            </a:r>
          </a:p>
        </p:txBody>
      </p:sp>
      <p:sp>
        <p:nvSpPr>
          <p:cNvPr id="537" name="Shape 537"/>
          <p:cNvSpPr/>
          <p:nvPr>
            <p:ph type="body" sz="half" idx="4294967295"/>
          </p:nvPr>
        </p:nvSpPr>
        <p:spPr>
          <a:xfrm>
            <a:off x="684212" y="1125537"/>
            <a:ext cx="8270876" cy="1798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4096 blocks; 4-words block; 32-bit address</a:t>
            </a:r>
          </a:p>
          <a:p>
            <a:pPr/>
            <a:r>
              <a:t>4-words block = 16 (2</a:t>
            </a:r>
            <a:r>
              <a:rPr baseline="30000"/>
              <a:t>4</a:t>
            </a:r>
            <a:r>
              <a:t>) Bytes block</a:t>
            </a:r>
          </a:p>
          <a:p>
            <a:pPr/>
            <a:r>
              <a:t>So, for tag + index has 32 – 4 = 28 bits.</a:t>
            </a:r>
          </a:p>
        </p:txBody>
      </p:sp>
      <p:graphicFrame>
        <p:nvGraphicFramePr>
          <p:cNvPr id="538" name="Table 538"/>
          <p:cNvGraphicFramePr/>
          <p:nvPr/>
        </p:nvGraphicFramePr>
        <p:xfrm>
          <a:off x="1403350" y="2997200"/>
          <a:ext cx="6096000" cy="3698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34000"/>
                <a:gridCol w="762000"/>
              </a:tblGrid>
              <a:tr h="369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28 bits (tag + Index)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4 bits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39" name="Shape 539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540" name="Table 540"/>
          <p:cNvGraphicFramePr/>
          <p:nvPr/>
        </p:nvGraphicFramePr>
        <p:xfrm>
          <a:off x="2419350" y="3533775"/>
          <a:ext cx="4600575" cy="1854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28912"/>
                <a:gridCol w="1871662"/>
              </a:tblGrid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Associativity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Tag bits (K)</a:t>
                      </a:r>
                    </a:p>
                  </a:txBody>
                  <a:tcPr marL="45603" marR="45603" marT="45603" marB="4560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Direct mapped (1 Way)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64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 Way Set Associative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68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 Way Set Associative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Fully Associative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112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43" name="Shape 54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Multilevel Caches</a:t>
            </a:r>
          </a:p>
        </p:txBody>
      </p:sp>
      <p:sp>
        <p:nvSpPr>
          <p:cNvPr id="544" name="Shape 544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Primary cache attached to CPU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Small, but fast</a:t>
            </a:r>
          </a:p>
          <a:p>
            <a:pPr/>
            <a:r>
              <a:t>Level-2 cache services misses from primary cache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Larger, slower, but still faster than main memory</a:t>
            </a:r>
          </a:p>
          <a:p>
            <a:pPr/>
            <a:r>
              <a:t>Main memory services L-2 cache misses</a:t>
            </a:r>
          </a:p>
          <a:p>
            <a:pPr/>
            <a:r>
              <a:t>Some high-end systems include L-3 cache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Shape 547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Multilevel Cache Example</a:t>
            </a:r>
          </a:p>
        </p:txBody>
      </p:sp>
      <p:sp>
        <p:nvSpPr>
          <p:cNvPr id="548" name="Shape 548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Given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CPU base CPI = 1, clock rate = 4GHz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Miss rate/instruction @ primary cache = 2%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Main memory access time = 100ns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4 GHz =&gt; 0.25ns cycle length</a:t>
            </a:r>
          </a:p>
          <a:p>
            <a:pPr/>
            <a:r>
              <a:t>With just primary cache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Miss penalty = 100ns/0.25ns = 400 cycles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Effective CPI = 1 + 0.02 × 400 = 9</a:t>
            </a:r>
          </a:p>
        </p:txBody>
      </p:sp>
      <p:sp>
        <p:nvSpPr>
          <p:cNvPr id="549" name="Shape 549"/>
          <p:cNvSpPr/>
          <p:nvPr/>
        </p:nvSpPr>
        <p:spPr>
          <a:xfrm>
            <a:off x="3698875" y="3657600"/>
            <a:ext cx="1900238" cy="73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7" h="21600" fill="norm" stroke="1" extrusionOk="0">
                <a:moveTo>
                  <a:pt x="0" y="0"/>
                </a:moveTo>
                <a:cubicBezTo>
                  <a:pt x="7222" y="238"/>
                  <a:pt x="14444" y="475"/>
                  <a:pt x="18022" y="4075"/>
                </a:cubicBezTo>
                <a:cubicBezTo>
                  <a:pt x="21600" y="7675"/>
                  <a:pt x="21535" y="14638"/>
                  <a:pt x="21469" y="216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Shape 550"/>
          <p:cNvSpPr/>
          <p:nvPr/>
        </p:nvSpPr>
        <p:spPr>
          <a:xfrm flipH="1">
            <a:off x="4356100" y="3141662"/>
            <a:ext cx="2016125" cy="1250951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Shape 551"/>
          <p:cNvSpPr/>
          <p:nvPr/>
        </p:nvSpPr>
        <p:spPr>
          <a:xfrm flipH="1">
            <a:off x="5076825" y="2708274"/>
            <a:ext cx="142875" cy="2160589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2" name="Shape 552"/>
          <p:cNvSpPr/>
          <p:nvPr/>
        </p:nvSpPr>
        <p:spPr>
          <a:xfrm flipH="1">
            <a:off x="4067174" y="2205037"/>
            <a:ext cx="288926" cy="2663826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Shape 553"/>
          <p:cNvSpPr/>
          <p:nvPr/>
        </p:nvSpPr>
        <p:spPr>
          <a:xfrm flipH="1">
            <a:off x="6007099" y="4652962"/>
            <a:ext cx="509589" cy="296863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3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xit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4" dur="500" fill="hold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Class="exit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8" dur="500" fill="hold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9" grpId="7"/>
      <p:bldP build="whole" bldLvl="1" animBg="1" rev="0" advAuto="0" spid="553" grpId="6"/>
      <p:bldP build="whole" bldLvl="1" animBg="1" rev="0" advAuto="0" spid="550" grpId="8"/>
      <p:bldP build="whole" bldLvl="1" animBg="1" rev="0" advAuto="0" spid="551" grpId="4"/>
      <p:bldP build="whole" bldLvl="1" animBg="1" rev="0" advAuto="0" spid="549" grpId="2"/>
      <p:bldP build="whole" bldLvl="1" animBg="1" rev="0" advAuto="0" spid="550" grpId="3"/>
      <p:bldP build="p" bldLvl="5" animBg="1" rev="0" advAuto="0" spid="548" grpId="1"/>
      <p:bldP build="whole" bldLvl="1" animBg="1" rev="0" advAuto="0" spid="552" grpId="5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56" name="Shape 556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Example (cont.)</a:t>
            </a:r>
          </a:p>
        </p:txBody>
      </p:sp>
      <p:sp>
        <p:nvSpPr>
          <p:cNvPr id="557" name="Shape 557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Now add L-2 cache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Access time = 5ns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Global miss rate to main memory = 0.5%</a:t>
            </a:r>
          </a:p>
          <a:p>
            <a:pPr/>
            <a:r>
              <a:t>Primary miss with L-2 hit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Penalty = 5ns/0.25ns = 20 cycles</a:t>
            </a:r>
          </a:p>
          <a:p>
            <a:pPr/>
            <a:r>
              <a:t>Primary miss with L-2 miss</a:t>
            </a:r>
          </a:p>
          <a:p>
            <a:pPr/>
            <a:r>
              <a:t>CPI = 1 + 0.02 × 20 + 0.005 × 400 = 3.4</a:t>
            </a:r>
          </a:p>
          <a:p>
            <a:pPr/>
            <a:r>
              <a:t>Performance ratio = 9/3.4 = 2.6</a:t>
            </a:r>
          </a:p>
        </p:txBody>
      </p:sp>
      <p:sp>
        <p:nvSpPr>
          <p:cNvPr id="558" name="Shape 558"/>
          <p:cNvSpPr/>
          <p:nvPr/>
        </p:nvSpPr>
        <p:spPr>
          <a:xfrm>
            <a:off x="5895975" y="1270000"/>
            <a:ext cx="2168796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0"/>
            <a:r>
              <a:t>CPU base CPI = 1, </a:t>
            </a:r>
          </a:p>
          <a:p>
            <a:pPr lvl="1" indent="0"/>
            <a:r>
              <a:t>clock rate = 4GHz</a:t>
            </a:r>
          </a:p>
        </p:txBody>
      </p:sp>
      <p:sp>
        <p:nvSpPr>
          <p:cNvPr id="559" name="Shape 559"/>
          <p:cNvSpPr/>
          <p:nvPr/>
        </p:nvSpPr>
        <p:spPr>
          <a:xfrm flipH="1">
            <a:off x="4284662" y="1844674"/>
            <a:ext cx="3095626" cy="1512889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Shape 560"/>
          <p:cNvSpPr/>
          <p:nvPr/>
        </p:nvSpPr>
        <p:spPr>
          <a:xfrm rot="16200000">
            <a:off x="-470782" y="4031544"/>
            <a:ext cx="2066926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primary Miss rate = 2%</a:t>
            </a:r>
          </a:p>
        </p:txBody>
      </p:sp>
      <p:sp>
        <p:nvSpPr>
          <p:cNvPr id="561" name="Shape 561"/>
          <p:cNvSpPr/>
          <p:nvPr/>
        </p:nvSpPr>
        <p:spPr>
          <a:xfrm>
            <a:off x="887412" y="4221162"/>
            <a:ext cx="2460626" cy="360363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1"/>
      <p:bldP build="whole" bldLvl="1" animBg="1" rev="0" advAuto="0" spid="559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64" name="Shape 564"/>
          <p:cNvSpPr/>
          <p:nvPr>
            <p:ph type="title" idx="4294967295"/>
          </p:nvPr>
        </p:nvSpPr>
        <p:spPr>
          <a:xfrm>
            <a:off x="684212" y="206374"/>
            <a:ext cx="8259763" cy="70167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Multilevel Cache Considerations</a:t>
            </a:r>
          </a:p>
        </p:txBody>
      </p:sp>
      <p:sp>
        <p:nvSpPr>
          <p:cNvPr id="565" name="Shape 565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Primary cache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Focus on minimal hit time</a:t>
            </a:r>
          </a:p>
          <a:p>
            <a:pPr/>
            <a:r>
              <a:t>L-2 cache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Focus on low miss rate to avoid main memory access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Hit time has less overall impact</a:t>
            </a:r>
          </a:p>
          <a:p>
            <a:pPr/>
            <a:r>
              <a:t>Results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L-1 cache usually smaller than a single cache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L-1 block size smaller than L-2 block size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68" name="Shape 568"/>
          <p:cNvSpPr/>
          <p:nvPr>
            <p:ph type="title" idx="4294967295"/>
          </p:nvPr>
        </p:nvSpPr>
        <p:spPr>
          <a:xfrm>
            <a:off x="684212" y="266700"/>
            <a:ext cx="8259763" cy="6413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Interactions with Advanced CPUs</a:t>
            </a:r>
          </a:p>
        </p:txBody>
      </p:sp>
      <p:sp>
        <p:nvSpPr>
          <p:cNvPr id="569" name="Shape 569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Out-of-order CPUs can execute instructions during cache miss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Pending store stays in load/store unit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Dependent instructions wait in reservation stations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Independent instructions continue</a:t>
            </a:r>
          </a:p>
          <a:p>
            <a:pPr/>
            <a:r>
              <a:t>Effect of miss depends on program data flow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Much harder to analyse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Use system simulation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72" name="Shape 572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Dependability</a:t>
            </a:r>
          </a:p>
        </p:txBody>
      </p:sp>
      <p:sp>
        <p:nvSpPr>
          <p:cNvPr id="573" name="Shape 573"/>
          <p:cNvSpPr/>
          <p:nvPr>
            <p:ph type="body" sz="half" idx="4294967295"/>
          </p:nvPr>
        </p:nvSpPr>
        <p:spPr>
          <a:xfrm>
            <a:off x="4716462" y="2565400"/>
            <a:ext cx="3959226" cy="36718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42950" indent="-285750">
              <a:spcBef>
                <a:spcPts val="0"/>
              </a:spcBef>
              <a:buClr>
                <a:srgbClr val="91AFBF"/>
              </a:buClr>
              <a:defRPr sz="2400"/>
            </a:lvl2pPr>
          </a:lstStyle>
          <a:p>
            <a:pPr/>
            <a:r>
              <a:t>Fault: failure of a component</a:t>
            </a:r>
          </a:p>
          <a:p>
            <a:pPr lvl="1"/>
            <a:r>
              <a:t>May or may not lead to system failure</a:t>
            </a:r>
          </a:p>
        </p:txBody>
      </p:sp>
      <p:grpSp>
        <p:nvGrpSpPr>
          <p:cNvPr id="576" name="Group 576"/>
          <p:cNvGrpSpPr/>
          <p:nvPr/>
        </p:nvGrpSpPr>
        <p:grpSpPr>
          <a:xfrm>
            <a:off x="1260475" y="1412875"/>
            <a:ext cx="3024188" cy="1152525"/>
            <a:chOff x="0" y="0"/>
            <a:chExt cx="3024187" cy="1152525"/>
          </a:xfrm>
        </p:grpSpPr>
        <p:sp>
          <p:nvSpPr>
            <p:cNvPr id="574" name="Shape 574"/>
            <p:cNvSpPr/>
            <p:nvPr/>
          </p:nvSpPr>
          <p:spPr>
            <a:xfrm>
              <a:off x="0" y="0"/>
              <a:ext cx="3024188" cy="1152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8389" y="96547"/>
              <a:ext cx="2927410" cy="959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000" u="sng"/>
              </a:pPr>
              <a:r>
                <a:t>Service accomplishment</a:t>
              </a:r>
            </a:p>
            <a:p>
              <a:pPr algn="ctr">
                <a:defRPr sz="2000"/>
              </a:pPr>
              <a:r>
                <a:t>Service delivered</a:t>
              </a:r>
              <a:br/>
              <a:r>
                <a:t>as specified</a:t>
              </a:r>
            </a:p>
          </p:txBody>
        </p:sp>
      </p:grpSp>
      <p:grpSp>
        <p:nvGrpSpPr>
          <p:cNvPr id="579" name="Group 579"/>
          <p:cNvGrpSpPr/>
          <p:nvPr/>
        </p:nvGrpSpPr>
        <p:grpSpPr>
          <a:xfrm>
            <a:off x="1331912" y="4724400"/>
            <a:ext cx="3024188" cy="1152525"/>
            <a:chOff x="0" y="0"/>
            <a:chExt cx="3024187" cy="1152525"/>
          </a:xfrm>
        </p:grpSpPr>
        <p:sp>
          <p:nvSpPr>
            <p:cNvPr id="577" name="Shape 577"/>
            <p:cNvSpPr/>
            <p:nvPr/>
          </p:nvSpPr>
          <p:spPr>
            <a:xfrm>
              <a:off x="0" y="0"/>
              <a:ext cx="3024188" cy="1152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578" name="Shape 578"/>
            <p:cNvSpPr/>
            <p:nvPr/>
          </p:nvSpPr>
          <p:spPr>
            <a:xfrm>
              <a:off x="330604" y="96547"/>
              <a:ext cx="2362980" cy="959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000" u="sng"/>
              </a:pPr>
              <a:r>
                <a:t>Service interruption</a:t>
              </a:r>
            </a:p>
            <a:p>
              <a:pPr algn="ctr">
                <a:defRPr sz="2000"/>
              </a:pPr>
              <a:r>
                <a:t>Deviation from</a:t>
              </a:r>
              <a:br/>
              <a:r>
                <a:t>specified service</a:t>
              </a:r>
            </a:p>
          </p:txBody>
        </p:sp>
      </p:grpSp>
      <p:sp>
        <p:nvSpPr>
          <p:cNvPr id="580" name="Shape 580"/>
          <p:cNvSpPr/>
          <p:nvPr/>
        </p:nvSpPr>
        <p:spPr>
          <a:xfrm>
            <a:off x="3708400" y="2565400"/>
            <a:ext cx="395448" cy="215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2" h="21600" fill="norm" stroke="1" extrusionOk="0">
                <a:moveTo>
                  <a:pt x="0" y="0"/>
                </a:moveTo>
                <a:cubicBezTo>
                  <a:pt x="3587" y="1729"/>
                  <a:pt x="21444" y="6776"/>
                  <a:pt x="21522" y="10376"/>
                </a:cubicBezTo>
                <a:cubicBezTo>
                  <a:pt x="21600" y="13976"/>
                  <a:pt x="4835" y="19258"/>
                  <a:pt x="468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Shape 581"/>
          <p:cNvSpPr/>
          <p:nvPr/>
        </p:nvSpPr>
        <p:spPr>
          <a:xfrm>
            <a:off x="3563937" y="3429000"/>
            <a:ext cx="880528" cy="3752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Failure</a:t>
            </a:r>
          </a:p>
        </p:txBody>
      </p:sp>
      <p:sp>
        <p:nvSpPr>
          <p:cNvPr id="582" name="Shape 582"/>
          <p:cNvSpPr/>
          <p:nvPr/>
        </p:nvSpPr>
        <p:spPr>
          <a:xfrm rot="10800000">
            <a:off x="1439702" y="2565400"/>
            <a:ext cx="395449" cy="215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2" h="21600" fill="norm" stroke="1" extrusionOk="0">
                <a:moveTo>
                  <a:pt x="0" y="0"/>
                </a:moveTo>
                <a:cubicBezTo>
                  <a:pt x="3587" y="1729"/>
                  <a:pt x="21444" y="6776"/>
                  <a:pt x="21522" y="10376"/>
                </a:cubicBezTo>
                <a:cubicBezTo>
                  <a:pt x="21600" y="13976"/>
                  <a:pt x="4835" y="19258"/>
                  <a:pt x="468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Shape 583"/>
          <p:cNvSpPr/>
          <p:nvPr/>
        </p:nvSpPr>
        <p:spPr>
          <a:xfrm>
            <a:off x="763900" y="3429000"/>
            <a:ext cx="1403038" cy="3752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000"/>
            </a:lvl1pPr>
          </a:lstStyle>
          <a:p>
            <a:pPr/>
            <a:r>
              <a:t>Restoration</a:t>
            </a:r>
          </a:p>
        </p:txBody>
      </p:sp>
      <p:sp>
        <p:nvSpPr>
          <p:cNvPr id="584" name="Shape 584"/>
          <p:cNvSpPr/>
          <p:nvPr/>
        </p:nvSpPr>
        <p:spPr>
          <a:xfrm rot="5400000">
            <a:off x="7082131" y="1709619"/>
            <a:ext cx="3776252" cy="3506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CEAAC"/>
                </a:solidFill>
              </a:defRPr>
            </a:lvl1pPr>
          </a:lstStyle>
          <a:p>
            <a:pPr/>
            <a:r>
              <a:t>§5.5 Dependable Memory Hierarchy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87" name="Shape 587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Dependability Measures</a:t>
            </a:r>
          </a:p>
        </p:txBody>
      </p:sp>
      <p:sp>
        <p:nvSpPr>
          <p:cNvPr id="588" name="Shape 588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Reliability: mean time to failure (MTTF)</a:t>
            </a:r>
          </a:p>
          <a:p>
            <a:pPr>
              <a:spcBef>
                <a:spcPts val="600"/>
              </a:spcBef>
              <a:defRPr sz="2800"/>
            </a:pPr>
            <a:r>
              <a:t>Service interruption: mean time to repair (MTTR)</a:t>
            </a:r>
          </a:p>
          <a:p>
            <a:pPr>
              <a:spcBef>
                <a:spcPts val="600"/>
              </a:spcBef>
              <a:defRPr sz="2800"/>
            </a:pPr>
            <a:r>
              <a:t>Mean time between failures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MTBF = MTTF + MTTR</a:t>
            </a:r>
          </a:p>
          <a:p>
            <a:pPr>
              <a:spcBef>
                <a:spcPts val="600"/>
              </a:spcBef>
              <a:defRPr sz="2800"/>
            </a:pPr>
            <a:r>
              <a:t>Availability = MTTF / (MTTF + MTTR)</a:t>
            </a:r>
          </a:p>
          <a:p>
            <a:pPr>
              <a:spcBef>
                <a:spcPts val="600"/>
              </a:spcBef>
              <a:defRPr sz="2800"/>
            </a:pPr>
            <a:r>
              <a:t>Improving Availability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Increase MTTF: fault avoidance, fault tolerance, fault forecasting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Reduce MTTR: improved tools and processes for diagnosis and repair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Nines of Availability</a:t>
            </a:r>
          </a:p>
        </p:txBody>
      </p:sp>
      <p:sp>
        <p:nvSpPr>
          <p:cNvPr id="591" name="Shape 591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We want availability to be very high. </a:t>
            </a:r>
          </a:p>
          <a:p>
            <a:pPr/>
            <a:r>
              <a:t>One shorthand is to quote the number of</a:t>
            </a:r>
            <a:br/>
            <a:r>
              <a:t>“nines of availability” per year.</a:t>
            </a:r>
          </a:p>
          <a:p>
            <a:pPr/>
            <a:r>
              <a:t> </a:t>
            </a:r>
          </a:p>
        </p:txBody>
      </p:sp>
      <p:sp>
        <p:nvSpPr>
          <p:cNvPr id="592" name="Shape 59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593" name="Table 593"/>
          <p:cNvGraphicFramePr/>
          <p:nvPr/>
        </p:nvGraphicFramePr>
        <p:xfrm>
          <a:off x="1876425" y="3148012"/>
          <a:ext cx="4064000" cy="22256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# of Nines</a:t>
                      </a:r>
                    </a:p>
                  </a:txBody>
                  <a:tcPr marL="45733" marR="45733" marT="45733" marB="4573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% of uptime</a:t>
                      </a:r>
                    </a:p>
                  </a:txBody>
                  <a:tcPr marL="45733" marR="45733" marT="45733" marB="4573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One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90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Two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99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Three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99.9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Four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99.99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99.999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Nines of Availability</a:t>
            </a:r>
          </a:p>
        </p:txBody>
      </p:sp>
      <p:sp>
        <p:nvSpPr>
          <p:cNvPr id="596" name="Shape 596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Given 365 days per year, which is 365 * 24 </a:t>
            </a:r>
            <a:br/>
            <a:r>
              <a:t>* 60 = 525,600 minutes. </a:t>
            </a:r>
          </a:p>
          <a:p>
            <a:pPr/>
            <a:r>
              <a:t>Then the shorthand is decoded as follows: </a:t>
            </a:r>
          </a:p>
          <a:p>
            <a:pPr/>
            <a:r>
              <a:t>90% =&gt; 525,600 * 0.1 downtime = 52560 minutes = 52560/(60*24) = 36.5 days.</a:t>
            </a:r>
          </a:p>
          <a:p>
            <a:pPr/>
            <a:r>
              <a:t>    </a:t>
            </a:r>
            <a:br/>
          </a:p>
        </p:txBody>
      </p:sp>
      <p:sp>
        <p:nvSpPr>
          <p:cNvPr id="597" name="Shape 59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598" name="Table 598"/>
          <p:cNvGraphicFramePr/>
          <p:nvPr/>
        </p:nvGraphicFramePr>
        <p:xfrm>
          <a:off x="1571625" y="3940175"/>
          <a:ext cx="6096000" cy="22256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# of Nines</a:t>
                      </a:r>
                    </a:p>
                  </a:txBody>
                  <a:tcPr marL="45733" marR="45733" marT="45733" marB="4573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% of uptime</a:t>
                      </a:r>
                    </a:p>
                  </a:txBody>
                  <a:tcPr marL="45733" marR="45733" marT="45733" marB="4573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Downtime/Year</a:t>
                      </a:r>
                    </a:p>
                  </a:txBody>
                  <a:tcPr marL="45733" marR="45733" marT="45733" marB="45733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One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90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36.5 days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Two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99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3.65 days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Three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99.9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526 min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Four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99.99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52.6 min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0F6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99.999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5.26 min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3" name="f05-05-P374493.png" descr="f05-05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2922587"/>
            <a:ext cx="4692651" cy="3387726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Direct Mapped Cache</a:t>
            </a:r>
          </a:p>
        </p:txBody>
      </p:sp>
      <p:sp>
        <p:nvSpPr>
          <p:cNvPr id="75" name="Shape 75"/>
          <p:cNvSpPr/>
          <p:nvPr>
            <p:ph type="body" sz="half" idx="4294967295"/>
          </p:nvPr>
        </p:nvSpPr>
        <p:spPr>
          <a:xfrm>
            <a:off x="684212" y="1125537"/>
            <a:ext cx="8270876" cy="18018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92023" indent="-192023" defTabSz="512063">
              <a:spcBef>
                <a:spcPts val="400"/>
              </a:spcBef>
              <a:defRPr sz="1792"/>
            </a:pPr>
            <a:r>
              <a:t>Location determined by address</a:t>
            </a:r>
          </a:p>
          <a:p>
            <a:pPr marL="192023" indent="-192023" defTabSz="512063">
              <a:spcBef>
                <a:spcPts val="400"/>
              </a:spcBef>
              <a:defRPr sz="1792"/>
            </a:pPr>
            <a:r>
              <a:t>Direct mapped: A cache structure in which each memory location is mapped to exactly one location in the cache. </a:t>
            </a:r>
          </a:p>
          <a:p>
            <a:pPr marL="192023" indent="-192023" defTabSz="512063">
              <a:spcBef>
                <a:spcPts val="400"/>
              </a:spcBef>
              <a:defRPr sz="1792"/>
            </a:pPr>
          </a:p>
          <a:p>
            <a:pPr marL="192023" indent="-192023" defTabSz="512063">
              <a:spcBef>
                <a:spcPts val="400"/>
              </a:spcBef>
              <a:defRPr sz="1792"/>
            </a:pPr>
            <a:r>
              <a:t>Mapping to a find a memory block in the cache = </a:t>
            </a:r>
          </a:p>
          <a:p>
            <a:pPr lvl="1" marL="416051" indent="-160020" defTabSz="512063">
              <a:spcBef>
                <a:spcPts val="0"/>
              </a:spcBef>
              <a:buClr>
                <a:srgbClr val="91AFBF"/>
              </a:buClr>
              <a:defRPr sz="1568"/>
            </a:pPr>
            <a:r>
              <a:t>(Block address) modulo (#Blocks in cache)</a:t>
            </a:r>
          </a:p>
        </p:txBody>
      </p:sp>
      <p:sp>
        <p:nvSpPr>
          <p:cNvPr id="76" name="Shape 76"/>
          <p:cNvSpPr/>
          <p:nvPr/>
        </p:nvSpPr>
        <p:spPr>
          <a:xfrm>
            <a:off x="6084887" y="3789362"/>
            <a:ext cx="2803526" cy="179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Font typeface="Wingdings"/>
              <a:buChar char="■"/>
              <a:defRPr sz="2800"/>
            </a:pPr>
            <a:r>
              <a:t>#Blocks is a power of 2</a:t>
            </a:r>
          </a:p>
          <a:p>
            <a:pPr marL="342900" indent="-342900">
              <a:spcBef>
                <a:spcPts val="600"/>
              </a:spcBef>
              <a:buClr>
                <a:srgbClr val="ECEAAC"/>
              </a:buClr>
              <a:buSzPct val="60000"/>
              <a:buFont typeface="Wingdings"/>
              <a:buChar char="■"/>
              <a:defRPr sz="2800"/>
            </a:pPr>
            <a:r>
              <a:t>Use low-order address bits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MTTF and AFR</a:t>
            </a:r>
          </a:p>
        </p:txBody>
      </p:sp>
      <p:sp>
        <p:nvSpPr>
          <p:cNvPr id="601" name="Shape 601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MTTF is a reliability measure. </a:t>
            </a:r>
          </a:p>
          <a:p>
            <a:pPr/>
            <a:r>
              <a:t>A related term is </a:t>
            </a:r>
            <a:r>
              <a:rPr i="1"/>
              <a:t>annual failure rate </a:t>
            </a:r>
            <a:r>
              <a:t>(AFR)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The percentage of devices that would be expected to fail in a year for a given MTTF.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Hours in a year / MTTF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When MTTF gets large it can be misleading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while AFR leads to better intuition </a:t>
            </a:r>
            <a:br/>
          </a:p>
        </p:txBody>
      </p:sp>
      <p:sp>
        <p:nvSpPr>
          <p:cNvPr id="602" name="Shape 60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Image result for Question Mark.jpg" descr="Image result for Question Mar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7025" y="4076700"/>
            <a:ext cx="2466975" cy="1368425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Shape 60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High MTTF and AFR</a:t>
            </a:r>
          </a:p>
        </p:txBody>
      </p:sp>
      <p:sp>
        <p:nvSpPr>
          <p:cNvPr id="606" name="Shape 606"/>
          <p:cNvSpPr/>
          <p:nvPr>
            <p:ph type="body" idx="4294967295"/>
          </p:nvPr>
        </p:nvSpPr>
        <p:spPr>
          <a:xfrm>
            <a:off x="684212" y="981075"/>
            <a:ext cx="8270876" cy="5111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2325" indent="-322325" defTabSz="859536">
              <a:defRPr sz="3008"/>
            </a:pPr>
            <a:r>
              <a:t>Some disks today are quoted to have a 1,000,000-hour MTTF. </a:t>
            </a:r>
          </a:p>
          <a:p>
            <a:pPr lvl="1" marL="698373" indent="-268604" defTabSz="859536">
              <a:spcBef>
                <a:spcPts val="0"/>
              </a:spcBef>
              <a:buClr>
                <a:srgbClr val="91AFBF"/>
              </a:buClr>
              <a:defRPr sz="2632"/>
            </a:pPr>
            <a:r>
              <a:t>1,000,000/(365 * 24) = 114 years</a:t>
            </a:r>
          </a:p>
          <a:p>
            <a:pPr lvl="1" marL="698373" indent="-268604" defTabSz="859536">
              <a:spcBef>
                <a:spcPts val="0"/>
              </a:spcBef>
              <a:buClr>
                <a:srgbClr val="91AFBF"/>
              </a:buClr>
              <a:defRPr sz="2632"/>
            </a:pPr>
            <a:r>
              <a:t>they practically never fail??? </a:t>
            </a:r>
          </a:p>
          <a:p>
            <a:pPr marL="322325" indent="-322325" defTabSz="859536">
              <a:defRPr sz="3008"/>
            </a:pPr>
            <a:r>
              <a:t>Warehouse scale computers that run Internet services such as Search might have 50,000 servers. </a:t>
            </a:r>
          </a:p>
          <a:p>
            <a:pPr marL="322325" indent="-322325" defTabSz="859536">
              <a:defRPr sz="3008"/>
            </a:pPr>
            <a:r>
              <a:t>Assume each server has 2 disks. </a:t>
            </a:r>
          </a:p>
          <a:p>
            <a:pPr marL="322325" indent="-322325" defTabSz="859536">
              <a:defRPr sz="3008"/>
            </a:pPr>
            <a:r>
              <a:t>How many disks we would expect to fail per year. </a:t>
            </a:r>
            <a:br/>
          </a:p>
        </p:txBody>
      </p:sp>
      <p:sp>
        <p:nvSpPr>
          <p:cNvPr id="607" name="Shape 60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High MTTF and AFR</a:t>
            </a:r>
          </a:p>
        </p:txBody>
      </p:sp>
      <p:sp>
        <p:nvSpPr>
          <p:cNvPr id="610" name="Shape 610"/>
          <p:cNvSpPr/>
          <p:nvPr>
            <p:ph type="body" idx="4294967295"/>
          </p:nvPr>
        </p:nvSpPr>
        <p:spPr>
          <a:xfrm>
            <a:off x="684212" y="981075"/>
            <a:ext cx="8270876" cy="5111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One year =&gt; 365 * 24 = 8760 hours. </a:t>
            </a:r>
          </a:p>
          <a:p>
            <a:pPr/>
            <a:r>
              <a:t>A 1,000,000-hour MTTF means an AFR</a:t>
            </a:r>
            <a:br/>
            <a:r>
              <a:t>of 8760/1,000,000 = 0.876%. </a:t>
            </a:r>
          </a:p>
          <a:p>
            <a:pPr/>
            <a:r>
              <a:t>We have 50000 * 2 = 100,000 disks</a:t>
            </a:r>
          </a:p>
          <a:p>
            <a:pPr/>
            <a:r>
              <a:t>we would expect 0.00876 * 100,000 = 876 disks to fail per year</a:t>
            </a:r>
          </a:p>
          <a:p>
            <a:pPr/>
            <a:r>
              <a:t>On average more than (876/365) 2 disk failures per day. </a:t>
            </a:r>
            <a:br/>
          </a:p>
        </p:txBody>
      </p:sp>
      <p:sp>
        <p:nvSpPr>
          <p:cNvPr id="611" name="Shape 61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14" name="Shape 614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Virtual Memory</a:t>
            </a:r>
          </a:p>
        </p:txBody>
      </p:sp>
      <p:sp>
        <p:nvSpPr>
          <p:cNvPr id="615" name="Shape 615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</a:pPr>
            <a:r>
              <a:t>Use main memory as a “cache” for secondary (disk) storage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Managed jointly by CPU hardware and the operating system (OS)</a:t>
            </a:r>
          </a:p>
          <a:p>
            <a:pPr>
              <a:lnSpc>
                <a:spcPct val="80000"/>
              </a:lnSpc>
            </a:pPr>
            <a:r>
              <a:t>Programs share main memory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Each gets a private virtual address space holding its frequently used code and data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Protected from other programs</a:t>
            </a:r>
          </a:p>
          <a:p>
            <a:pPr>
              <a:lnSpc>
                <a:spcPct val="80000"/>
              </a:lnSpc>
            </a:pPr>
            <a:r>
              <a:t>CPU and OS translate virtual addresses to physical addresses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VM “block” is called a page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VM translation “miss” is called a page fault</a:t>
            </a:r>
          </a:p>
        </p:txBody>
      </p:sp>
      <p:sp>
        <p:nvSpPr>
          <p:cNvPr id="616" name="Shape 616"/>
          <p:cNvSpPr/>
          <p:nvPr/>
        </p:nvSpPr>
        <p:spPr>
          <a:xfrm rot="5400000">
            <a:off x="7897523" y="889465"/>
            <a:ext cx="2145468" cy="3506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CEAAC"/>
                </a:solidFill>
              </a:defRPr>
            </a:lvl1pPr>
          </a:lstStyle>
          <a:p>
            <a:pPr/>
            <a:r>
              <a:t>§5.7 Virtual Memory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19" name="Shape 61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Address Translation</a:t>
            </a:r>
          </a:p>
        </p:txBody>
      </p:sp>
      <p:sp>
        <p:nvSpPr>
          <p:cNvPr id="620" name="Shape 620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Fixed-size pages (e.g., 4K)</a:t>
            </a:r>
          </a:p>
        </p:txBody>
      </p:sp>
      <p:pic>
        <p:nvPicPr>
          <p:cNvPr id="621" name="f05-20-P374493.png" descr="f05-20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1993900"/>
            <a:ext cx="4318000" cy="309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f05-19-P374493.png" descr="f05-19-P37449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212" y="2282825"/>
            <a:ext cx="3448051" cy="2347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25" name="Shape 62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Page Fault Penalty</a:t>
            </a:r>
          </a:p>
        </p:txBody>
      </p:sp>
      <p:sp>
        <p:nvSpPr>
          <p:cNvPr id="626" name="Shape 626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On page fault, the page must be fetched from disk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Takes millions of clock cycles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Handled by OS code</a:t>
            </a:r>
          </a:p>
          <a:p>
            <a:pPr/>
            <a:r>
              <a:t>Try to minimize page fault rate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Fully associative placement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But this needs costly search!!!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Smart replacement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29" name="Shape 62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Page Tables</a:t>
            </a:r>
          </a:p>
        </p:txBody>
      </p:sp>
      <p:sp>
        <p:nvSpPr>
          <p:cNvPr id="630" name="Shape 630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</a:pPr>
            <a:r>
              <a:t>Stores placement information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Array of page table entries, indexed by virtual page number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Page table register in CPU points to page table in physical memory</a:t>
            </a:r>
          </a:p>
          <a:p>
            <a:pPr>
              <a:lnSpc>
                <a:spcPct val="90000"/>
              </a:lnSpc>
            </a:pPr>
            <a:r>
              <a:t>If page is present in memory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PTE stores the physical page number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Plus other status bits (referenced, dirty, …)</a:t>
            </a:r>
          </a:p>
          <a:p>
            <a:pPr>
              <a:lnSpc>
                <a:spcPct val="90000"/>
              </a:lnSpc>
            </a:pPr>
            <a:r>
              <a:t>If page is not present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PTE can refer to location in swap space on disk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33" name="Shape 63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Translation Using a Page Table</a:t>
            </a:r>
          </a:p>
        </p:txBody>
      </p:sp>
      <p:pic>
        <p:nvPicPr>
          <p:cNvPr id="634" name="f05-21-P374493.png" descr="f05-21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0" y="1412875"/>
            <a:ext cx="5513388" cy="47577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7" name="Group 637"/>
          <p:cNvGrpSpPr/>
          <p:nvPr/>
        </p:nvGrpSpPr>
        <p:grpSpPr>
          <a:xfrm>
            <a:off x="1116012" y="2925010"/>
            <a:ext cx="503238" cy="1999415"/>
            <a:chOff x="0" y="0"/>
            <a:chExt cx="503237" cy="1999413"/>
          </a:xfrm>
        </p:grpSpPr>
        <p:sp>
          <p:nvSpPr>
            <p:cNvPr id="635" name="Shape 635"/>
            <p:cNvSpPr/>
            <p:nvPr/>
          </p:nvSpPr>
          <p:spPr>
            <a:xfrm>
              <a:off x="287804" y="0"/>
              <a:ext cx="215434" cy="187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35" y="0"/>
                    <a:pt x="10800" y="93"/>
                    <a:pt x="10800" y="207"/>
                  </a:cubicBezTo>
                  <a:lnTo>
                    <a:pt x="10800" y="10593"/>
                  </a:lnTo>
                  <a:cubicBezTo>
                    <a:pt x="10800" y="10707"/>
                    <a:pt x="5965" y="10800"/>
                    <a:pt x="0" y="10800"/>
                  </a:cubicBezTo>
                  <a:cubicBezTo>
                    <a:pt x="5965" y="10800"/>
                    <a:pt x="10800" y="10893"/>
                    <a:pt x="10800" y="11007"/>
                  </a:cubicBezTo>
                  <a:lnTo>
                    <a:pt x="10800" y="21393"/>
                  </a:lnTo>
                  <a:cubicBezTo>
                    <a:pt x="10800" y="21507"/>
                    <a:pt x="15635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6" name="Shape 636"/>
            <p:cNvSpPr/>
            <p:nvPr/>
          </p:nvSpPr>
          <p:spPr>
            <a:xfrm rot="16200000">
              <a:off x="-796814" y="851939"/>
              <a:ext cx="194428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2</a:t>
              </a:r>
              <a:r>
                <a:rPr baseline="30000"/>
                <a:t>20</a:t>
              </a:r>
              <a:r>
                <a:t> (= 1 M) entries</a:t>
              </a:r>
            </a:p>
          </p:txBody>
        </p:sp>
      </p:grpSp>
      <p:pic>
        <p:nvPicPr>
          <p:cNvPr id="638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5450" y="2814637"/>
            <a:ext cx="5753100" cy="12287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4" name="Group 644"/>
          <p:cNvGrpSpPr/>
          <p:nvPr/>
        </p:nvGrpSpPr>
        <p:grpSpPr>
          <a:xfrm>
            <a:off x="2511424" y="4783137"/>
            <a:ext cx="6362629" cy="897908"/>
            <a:chOff x="0" y="0"/>
            <a:chExt cx="6362627" cy="897907"/>
          </a:xfrm>
        </p:grpSpPr>
        <p:sp>
          <p:nvSpPr>
            <p:cNvPr id="639" name="Shape 639"/>
            <p:cNvSpPr/>
            <p:nvPr/>
          </p:nvSpPr>
          <p:spPr>
            <a:xfrm rot="16200000">
              <a:off x="1563588" y="-1563589"/>
              <a:ext cx="215896" cy="334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35" y="0"/>
                    <a:pt x="10800" y="52"/>
                    <a:pt x="10800" y="116"/>
                  </a:cubicBezTo>
                  <a:lnTo>
                    <a:pt x="10800" y="10684"/>
                  </a:lnTo>
                  <a:cubicBezTo>
                    <a:pt x="10800" y="10748"/>
                    <a:pt x="5965" y="10800"/>
                    <a:pt x="0" y="10800"/>
                  </a:cubicBezTo>
                  <a:cubicBezTo>
                    <a:pt x="5965" y="10800"/>
                    <a:pt x="10800" y="10852"/>
                    <a:pt x="10800" y="10916"/>
                  </a:cubicBezTo>
                  <a:lnTo>
                    <a:pt x="10800" y="21484"/>
                  </a:lnTo>
                  <a:cubicBezTo>
                    <a:pt x="10800" y="21548"/>
                    <a:pt x="15635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43" name="Group 643"/>
            <p:cNvGrpSpPr/>
            <p:nvPr/>
          </p:nvGrpSpPr>
          <p:grpSpPr>
            <a:xfrm>
              <a:off x="2550922" y="13845"/>
              <a:ext cx="3811706" cy="884063"/>
              <a:chOff x="0" y="0"/>
              <a:chExt cx="3811704" cy="884061"/>
            </a:xfrm>
          </p:grpSpPr>
          <p:sp>
            <p:nvSpPr>
              <p:cNvPr id="640" name="Shape 640"/>
              <p:cNvSpPr/>
              <p:nvPr/>
            </p:nvSpPr>
            <p:spPr>
              <a:xfrm flipH="1">
                <a:off x="13856" y="126561"/>
                <a:ext cx="1" cy="233265"/>
              </a:xfrm>
              <a:prstGeom prst="line">
                <a:avLst/>
              </a:prstGeom>
              <a:noFill/>
              <a:ln w="38100" cap="flat">
                <a:solidFill>
                  <a:srgbClr val="C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0" y="345978"/>
                <a:ext cx="2520478" cy="1"/>
              </a:xfrm>
              <a:prstGeom prst="line">
                <a:avLst/>
              </a:prstGeom>
              <a:noFill/>
              <a:ln w="38100" cap="flat">
                <a:solidFill>
                  <a:srgbClr val="C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2462319" y="0"/>
                <a:ext cx="1349386" cy="8840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19 bits;</a:t>
                </a:r>
              </a:p>
              <a:p>
                <a:pPr/>
                <a:r>
                  <a:t>but 32 bits </a:t>
                </a:r>
              </a:p>
              <a:p>
                <a:pPr/>
                <a:r>
                  <a:t>wide usually</a:t>
                </a:r>
              </a:p>
            </p:txBody>
          </p:sp>
        </p:grpSp>
      </p:grpSp>
      <p:grpSp>
        <p:nvGrpSpPr>
          <p:cNvPr id="647" name="Group 647"/>
          <p:cNvGrpSpPr/>
          <p:nvPr/>
        </p:nvGrpSpPr>
        <p:grpSpPr>
          <a:xfrm>
            <a:off x="7524750" y="1268412"/>
            <a:ext cx="1474788" cy="2261592"/>
            <a:chOff x="0" y="0"/>
            <a:chExt cx="1474787" cy="2261591"/>
          </a:xfrm>
        </p:grpSpPr>
        <p:pic>
          <p:nvPicPr>
            <p:cNvPr id="645" name="Image result for Question Mark.jpg" descr="Image result for Question Mark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74788" cy="869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6" name="Shape 646"/>
            <p:cNvSpPr/>
            <p:nvPr/>
          </p:nvSpPr>
          <p:spPr>
            <a:xfrm>
              <a:off x="80790" y="1110829"/>
              <a:ext cx="1299045" cy="1150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What is </a:t>
              </a:r>
            </a:p>
            <a:p>
              <a:pPr/>
              <a:r>
                <a:t>the size </a:t>
              </a:r>
            </a:p>
            <a:p>
              <a:pPr/>
              <a:r>
                <a:t>of the </a:t>
              </a:r>
            </a:p>
            <a:p>
              <a:pPr/>
              <a:r>
                <a:t>page table?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3" dur="indefinite" fill="hold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7" dur="indefinite" fill="hold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1" dur="indefinite" fill="hold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7" grpId="2"/>
      <p:bldP build="whole" bldLvl="1" animBg="1" rev="0" advAuto="0" spid="644" grpId="3"/>
      <p:bldP build="whole" bldLvl="1" animBg="1" rev="0" advAuto="0" spid="637" grpId="4"/>
      <p:bldP build="whole" bldLvl="1" animBg="1" rev="0" advAuto="0" spid="644" grpId="6"/>
      <p:bldP build="whole" bldLvl="1" animBg="1" rev="0" advAuto="0" spid="647" grpId="1"/>
      <p:bldP build="whole" bldLvl="1" animBg="1" rev="0" advAuto="0" spid="634" grpId="5"/>
      <p:bldP build="whole" bldLvl="1" animBg="1" rev="0" advAuto="0" spid="638" grpId="7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Page Table Size Issues</a:t>
            </a:r>
          </a:p>
        </p:txBody>
      </p:sp>
      <p:sp>
        <p:nvSpPr>
          <p:cNvPr id="650" name="Shape 650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Size of page table =&gt; 4 MB (per process)</a:t>
            </a:r>
          </a:p>
          <a:p>
            <a:pPr/>
            <a:r>
              <a:t>What about 100 processes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Each with its own page table?</a:t>
            </a:r>
          </a:p>
          <a:p>
            <a:pPr/>
            <a:r>
              <a:t>What will happen if we have 64-bit addresses (according to prev. calc.)?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2</a:t>
            </a:r>
            <a:r>
              <a:rPr baseline="30000"/>
              <a:t>(64 – 12)</a:t>
            </a:r>
            <a:r>
              <a:t> = 2</a:t>
            </a:r>
            <a:r>
              <a:rPr baseline="30000"/>
              <a:t>52</a:t>
            </a:r>
            <a:r>
              <a:t> entries!!!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There are techniques to reduce the amount of storage required for the page table.</a:t>
            </a:r>
          </a:p>
        </p:txBody>
      </p:sp>
      <p:sp>
        <p:nvSpPr>
          <p:cNvPr id="651" name="Shape 65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52" name="Table 652"/>
          <p:cNvGraphicFramePr/>
          <p:nvPr/>
        </p:nvGraphicFramePr>
        <p:xfrm>
          <a:off x="1331912" y="4822825"/>
          <a:ext cx="6096001" cy="3714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40312"/>
                <a:gridCol w="1055687"/>
              </a:tblGrid>
              <a:tr h="371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C00000"/>
                          </a:solidFill>
                        </a:rPr>
                        <a:t>52 bits</a:t>
                      </a:r>
                    </a:p>
                  </a:txBody>
                  <a:tcPr marL="45798" marR="45798" marT="45798" marB="4579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C00000"/>
                          </a:solidFill>
                        </a:rPr>
                        <a:t>12 bits</a:t>
                      </a:r>
                    </a:p>
                  </a:txBody>
                  <a:tcPr marL="45798" marR="45798" marT="45798" marB="4579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3" name="Shape 653"/>
          <p:cNvSpPr/>
          <p:nvPr/>
        </p:nvSpPr>
        <p:spPr>
          <a:xfrm>
            <a:off x="1187449" y="4581525"/>
            <a:ext cx="6480177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/>
            </a:lvl1pPr>
          </a:lstStyle>
          <a:p>
            <a:pPr/>
            <a:r>
              <a:t>63………………………………………………………………………………………………….12 11………………….0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9" dur="500"/>
                                        <p:tgtEl>
                                          <p:spTgt spid="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3" dur="500"/>
                                        <p:tgtEl>
                                          <p:spTgt spid="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8" dur="500"/>
                                        <p:tgtEl>
                                          <p:spTgt spid="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2" grpId="3"/>
      <p:bldP build="whole" bldLvl="1" animBg="1" rev="0" advAuto="0" spid="653" grpId="2"/>
      <p:bldP build="p" bldLvl="5" animBg="1" rev="0" advAuto="0" spid="650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type="body" idx="4294967295"/>
          </p:nvPr>
        </p:nvSpPr>
        <p:spPr>
          <a:xfrm>
            <a:off x="684212" y="908050"/>
            <a:ext cx="8270876" cy="5111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2325" indent="-322325" defTabSz="859536">
              <a:defRPr sz="3008"/>
            </a:pPr>
            <a:r>
              <a:t>Keep a limit register that restricts the size of the page table for a given process. </a:t>
            </a:r>
          </a:p>
          <a:p>
            <a:pPr lvl="1" marL="698373" indent="-268604" defTabSz="859536">
              <a:spcBef>
                <a:spcPts val="0"/>
              </a:spcBef>
              <a:buClr>
                <a:srgbClr val="91AFBF"/>
              </a:buClr>
              <a:defRPr sz="2632"/>
            </a:pPr>
            <a:r>
              <a:t>If the virtual page number becomes larger than the contents of the limit register, entries must be added to the page table. </a:t>
            </a:r>
          </a:p>
          <a:p>
            <a:pPr lvl="1" marL="698373" indent="-268604" defTabSz="859536">
              <a:spcBef>
                <a:spcPts val="0"/>
              </a:spcBef>
              <a:buClr>
                <a:srgbClr val="91AFBF"/>
              </a:buClr>
              <a:defRPr sz="2632"/>
            </a:pPr>
            <a:r>
              <a:t>This technique allows the page table to grow as a process consumes more space.</a:t>
            </a:r>
          </a:p>
          <a:p>
            <a:pPr lvl="2" marL="1074419" indent="-214884" defTabSz="859536">
              <a:spcBef>
                <a:spcPts val="0"/>
              </a:spcBef>
              <a:defRPr sz="2256"/>
            </a:pPr>
            <a:r>
              <a:t>Thus, the page table will only be large if the process is using many pages of</a:t>
            </a:r>
            <a:br/>
            <a:r>
              <a:t>virtual address space. </a:t>
            </a:r>
          </a:p>
          <a:p>
            <a:pPr lvl="1" marL="698373" indent="-268604" defTabSz="859536">
              <a:spcBef>
                <a:spcPts val="0"/>
              </a:spcBef>
              <a:buClr>
                <a:srgbClr val="91AFBF"/>
              </a:buClr>
              <a:defRPr sz="2632"/>
            </a:pPr>
            <a:r>
              <a:t>This technique requires that the address space expand in only one direction. </a:t>
            </a:r>
            <a:br/>
          </a:p>
        </p:txBody>
      </p:sp>
      <p:sp>
        <p:nvSpPr>
          <p:cNvPr id="656" name="Shape 656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Techniques: Limit Registers</a:t>
            </a:r>
          </a:p>
        </p:txBody>
      </p:sp>
      <p:sp>
        <p:nvSpPr>
          <p:cNvPr id="657" name="Shape 65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9" name="Shape 7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Tags and Valid Bits</a:t>
            </a:r>
          </a:p>
        </p:txBody>
      </p:sp>
      <p:sp>
        <p:nvSpPr>
          <p:cNvPr id="80" name="Shape 80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How do we know which particular block is stored in a cache location?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Store block address as well as the data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Actually, only need the high-order bits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Called the tag</a:t>
            </a:r>
          </a:p>
          <a:p>
            <a:pPr/>
            <a:r>
              <a:t>What if there is no data in a location?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Valid bit: 1 = present, 0 = not present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Initially 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8612" y="1270000"/>
            <a:ext cx="6429376" cy="4914900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Shape 660"/>
          <p:cNvSpPr/>
          <p:nvPr/>
        </p:nvSpPr>
        <p:spPr>
          <a:xfrm>
            <a:off x="7308850" y="1312862"/>
            <a:ext cx="1200520" cy="29834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Limit Register</a:t>
            </a:r>
          </a:p>
        </p:txBody>
      </p:sp>
      <p:sp>
        <p:nvSpPr>
          <p:cNvPr id="661" name="Shape 661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Techniques: Limit Registers</a:t>
            </a:r>
          </a:p>
        </p:txBody>
      </p:sp>
      <p:sp>
        <p:nvSpPr>
          <p:cNvPr id="662" name="Shape 66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65" name="Group 665"/>
          <p:cNvGrpSpPr/>
          <p:nvPr/>
        </p:nvGrpSpPr>
        <p:grpSpPr>
          <a:xfrm>
            <a:off x="6588124" y="1619249"/>
            <a:ext cx="1728789" cy="2673351"/>
            <a:chOff x="0" y="0"/>
            <a:chExt cx="1728787" cy="2673350"/>
          </a:xfrm>
        </p:grpSpPr>
        <p:sp>
          <p:nvSpPr>
            <p:cNvPr id="663" name="Shape 663"/>
            <p:cNvSpPr/>
            <p:nvPr/>
          </p:nvSpPr>
          <p:spPr>
            <a:xfrm flipH="1">
              <a:off x="1728787" y="0"/>
              <a:ext cx="1" cy="26733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4" name="Shape 664"/>
            <p:cNvSpPr/>
            <p:nvPr/>
          </p:nvSpPr>
          <p:spPr>
            <a:xfrm flipH="1" flipV="1">
              <a:off x="-1" y="2673349"/>
              <a:ext cx="172878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6" name="Shape 666"/>
          <p:cNvSpPr/>
          <p:nvPr/>
        </p:nvSpPr>
        <p:spPr>
          <a:xfrm>
            <a:off x="2916237" y="4321175"/>
            <a:ext cx="3887788" cy="576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7" name="Shape 667"/>
          <p:cNvSpPr/>
          <p:nvPr/>
        </p:nvSpPr>
        <p:spPr>
          <a:xfrm flipH="1">
            <a:off x="3189287" y="3741737"/>
            <a:ext cx="1" cy="135731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8" name="Shape 668"/>
          <p:cNvSpPr/>
          <p:nvPr/>
        </p:nvSpPr>
        <p:spPr>
          <a:xfrm>
            <a:off x="5003800" y="3808412"/>
            <a:ext cx="0" cy="185261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71" name="Group 671"/>
          <p:cNvGrpSpPr/>
          <p:nvPr/>
        </p:nvGrpSpPr>
        <p:grpSpPr>
          <a:xfrm>
            <a:off x="6583362" y="1619250"/>
            <a:ext cx="1733551" cy="3259138"/>
            <a:chOff x="0" y="0"/>
            <a:chExt cx="1733550" cy="3259137"/>
          </a:xfrm>
        </p:grpSpPr>
        <p:sp>
          <p:nvSpPr>
            <p:cNvPr id="669" name="Shape 669"/>
            <p:cNvSpPr/>
            <p:nvPr/>
          </p:nvSpPr>
          <p:spPr>
            <a:xfrm flipH="1">
              <a:off x="1728780" y="0"/>
              <a:ext cx="4771" cy="32591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0" name="Shape 670"/>
            <p:cNvSpPr/>
            <p:nvPr/>
          </p:nvSpPr>
          <p:spPr>
            <a:xfrm flipH="1">
              <a:off x="-1" y="3259137"/>
              <a:ext cx="172878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6" dur="500" fill="hold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500" fill="hold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5" grpId="1"/>
      <p:bldP build="whole" bldLvl="1" animBg="1" rev="0" advAuto="0" spid="666" grpId="3"/>
      <p:bldP build="whole" bldLvl="1" animBg="1" rev="0" advAuto="0" spid="671" grpId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Techniques: Two Limits</a:t>
            </a:r>
          </a:p>
        </p:txBody>
      </p:sp>
      <p:sp>
        <p:nvSpPr>
          <p:cNvPr id="674" name="Shape 674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Two separate page tables and two separate limits.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One grows from highest address down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One grows from lowest address up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So, address space is divided into 2 segments.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High-order bit of an address usually determines which segment 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i.e., which page table to use for that address.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So, each segment can be as large as one-half of the address space.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A limit register for each segment specifies the current size of the segment, which grows in units of pages. </a:t>
            </a:r>
            <a:br/>
            <a:br/>
          </a:p>
        </p:txBody>
      </p:sp>
      <p:sp>
        <p:nvSpPr>
          <p:cNvPr id="675" name="Shape 675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76" name="Shape 676"/>
          <p:cNvSpPr/>
          <p:nvPr/>
        </p:nvSpPr>
        <p:spPr>
          <a:xfrm>
            <a:off x="411162" y="2133600"/>
            <a:ext cx="675864" cy="35066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Stack</a:t>
            </a:r>
          </a:p>
        </p:txBody>
      </p:sp>
      <p:sp>
        <p:nvSpPr>
          <p:cNvPr id="677" name="Shape 677"/>
          <p:cNvSpPr/>
          <p:nvPr/>
        </p:nvSpPr>
        <p:spPr>
          <a:xfrm rot="16200000">
            <a:off x="-2186434" y="3607286"/>
            <a:ext cx="478786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Allowing growth in only one direction is not sufficient</a:t>
            </a:r>
          </a:p>
        </p:txBody>
      </p:sp>
      <p:sp>
        <p:nvSpPr>
          <p:cNvPr id="678" name="Shape 678"/>
          <p:cNvSpPr/>
          <p:nvPr/>
        </p:nvSpPr>
        <p:spPr>
          <a:xfrm>
            <a:off x="411162" y="2555875"/>
            <a:ext cx="650638" cy="35066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Heap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title" idx="4294967295"/>
          </p:nvPr>
        </p:nvSpPr>
        <p:spPr>
          <a:xfrm>
            <a:off x="684212" y="200025"/>
            <a:ext cx="8259763" cy="708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Techniques: Inverted Page Table</a:t>
            </a:r>
          </a:p>
        </p:txBody>
      </p:sp>
      <p:sp>
        <p:nvSpPr>
          <p:cNvPr id="681" name="Shape 681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defRPr sz="3168"/>
            </a:pPr>
            <a:r>
              <a:t>Keep only one entry per physical block (i.e., frame)</a:t>
            </a:r>
          </a:p>
          <a:p>
            <a:pPr marL="339470" indent="-339470" defTabSz="905255">
              <a:defRPr sz="3168"/>
            </a:pPr>
            <a:r>
              <a:t>Such a structure is called an </a:t>
            </a:r>
            <a:r>
              <a:rPr i="1"/>
              <a:t>inverted page</a:t>
            </a:r>
            <a:br>
              <a:rPr i="1"/>
            </a:br>
            <a:r>
              <a:rPr i="1"/>
              <a:t>table</a:t>
            </a:r>
            <a:r>
              <a:t>. </a:t>
            </a:r>
          </a:p>
          <a:p>
            <a:pPr lvl="1" marL="735520" indent="-282892" defTabSz="905255">
              <a:spcBef>
                <a:spcPts val="0"/>
              </a:spcBef>
              <a:buClr>
                <a:srgbClr val="91AFBF"/>
              </a:buClr>
              <a:defRPr sz="2772"/>
            </a:pPr>
            <a:r>
              <a:t>we can no longer just index the page table. </a:t>
            </a:r>
          </a:p>
          <a:p>
            <a:pPr lvl="1" marL="735520" indent="-282892" defTabSz="905255">
              <a:spcBef>
                <a:spcPts val="0"/>
              </a:spcBef>
              <a:buClr>
                <a:srgbClr val="91AFBF"/>
              </a:buClr>
              <a:defRPr sz="2772"/>
            </a:pPr>
            <a:r>
              <a:t>So, the lookup process is slightly more complex </a:t>
            </a:r>
          </a:p>
          <a:p>
            <a:pPr marL="339470" indent="-339470" defTabSz="905255">
              <a:defRPr sz="3168"/>
            </a:pPr>
            <a:r>
              <a:t>May apply a hashing function to the virtual address </a:t>
            </a:r>
          </a:p>
          <a:p>
            <a:pPr lvl="1" marL="735520" indent="-282892" defTabSz="905255">
              <a:spcBef>
                <a:spcPts val="0"/>
              </a:spcBef>
              <a:buClr>
                <a:srgbClr val="91AFBF"/>
              </a:buClr>
              <a:defRPr sz="2772"/>
            </a:pPr>
            <a:r>
              <a:t>To make the lookups faster</a:t>
            </a:r>
            <a:br/>
          </a:p>
        </p:txBody>
      </p:sp>
      <p:sp>
        <p:nvSpPr>
          <p:cNvPr id="682" name="Shape 68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8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175" y="1628775"/>
            <a:ext cx="5608638" cy="3787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after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3" grpId="3"/>
      <p:bldP build="whole" bldLvl="1" animBg="1" rev="0" advAuto="0" spid="681" grpId="1"/>
      <p:bldP build="whole" bldLvl="1" animBg="1" rev="0" advAuto="0" spid="681" grpId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Techniques: Multiple Levels</a:t>
            </a:r>
          </a:p>
        </p:txBody>
      </p:sp>
      <p:sp>
        <p:nvSpPr>
          <p:cNvPr id="686" name="Shape 686"/>
          <p:cNvSpPr/>
          <p:nvPr>
            <p:ph type="body" idx="4294967295"/>
          </p:nvPr>
        </p:nvSpPr>
        <p:spPr>
          <a:xfrm>
            <a:off x="684212" y="908050"/>
            <a:ext cx="8270876" cy="5111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15468" indent="-315468" defTabSz="841247">
              <a:defRPr sz="2944"/>
            </a:pPr>
            <a:r>
              <a:t>The first level maps large fixed-size blocks of virtual address space</a:t>
            </a:r>
          </a:p>
          <a:p>
            <a:pPr marL="315468" indent="-315468" defTabSz="841247">
              <a:defRPr sz="2944"/>
            </a:pPr>
            <a:r>
              <a:t>Each entry in the segment table: </a:t>
            </a:r>
          </a:p>
          <a:p>
            <a:pPr lvl="1" marL="683513" indent="-262890" defTabSz="841247">
              <a:spcBef>
                <a:spcPts val="0"/>
              </a:spcBef>
              <a:buClr>
                <a:srgbClr val="91AFBF"/>
              </a:buClr>
              <a:defRPr sz="2576"/>
            </a:pPr>
            <a:r>
              <a:t>indicates whether any pages in that segment are allocated</a:t>
            </a:r>
          </a:p>
          <a:p>
            <a:pPr lvl="1" marL="683513" indent="-262890" defTabSz="841247">
              <a:spcBef>
                <a:spcPts val="0"/>
              </a:spcBef>
              <a:buClr>
                <a:srgbClr val="91AFBF"/>
              </a:buClr>
              <a:defRPr sz="2576"/>
            </a:pPr>
            <a:r>
              <a:t>if so, points to a page table for that segment.</a:t>
            </a:r>
          </a:p>
          <a:p>
            <a:pPr marL="315468" indent="-315468" defTabSz="841247">
              <a:defRPr sz="2944"/>
            </a:pPr>
            <a:r>
              <a:t>Address translation happens: </a:t>
            </a:r>
          </a:p>
          <a:p>
            <a:pPr lvl="1" marL="683513" indent="-262890" defTabSz="841247">
              <a:spcBef>
                <a:spcPts val="0"/>
              </a:spcBef>
              <a:buClr>
                <a:srgbClr val="91AFBF"/>
              </a:buClr>
              <a:defRPr sz="2576"/>
            </a:pPr>
            <a:r>
              <a:t>by first looking in the segment table, using the highest-order bits of the address.</a:t>
            </a:r>
          </a:p>
          <a:p>
            <a:pPr lvl="1" marL="683513" indent="-262890" defTabSz="841247">
              <a:spcBef>
                <a:spcPts val="0"/>
              </a:spcBef>
              <a:buClr>
                <a:srgbClr val="91AFBF"/>
              </a:buClr>
              <a:defRPr sz="2576"/>
            </a:pPr>
            <a:r>
              <a:t>If the segment address is valid, the next set of high-order bits is used to index the page table</a:t>
            </a:r>
            <a:br/>
          </a:p>
        </p:txBody>
      </p:sp>
      <p:sp>
        <p:nvSpPr>
          <p:cNvPr id="687" name="Shape 68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88" name="Shape 688"/>
          <p:cNvSpPr/>
          <p:nvPr/>
        </p:nvSpPr>
        <p:spPr>
          <a:xfrm>
            <a:off x="5702300" y="1403350"/>
            <a:ext cx="303899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/>
            <a:r>
              <a:t>Sometimes called segment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Techniques: Multiple Levels</a:t>
            </a:r>
          </a:p>
        </p:txBody>
      </p:sp>
      <p:sp>
        <p:nvSpPr>
          <p:cNvPr id="691" name="Shape 69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92" name="Image result for Page Table and Page directory.png" descr="Image result for Page Table and Page directo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812" y="1268412"/>
            <a:ext cx="7800976" cy="4276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95" name="Shape 695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Mapping Pages to Storage</a:t>
            </a:r>
          </a:p>
        </p:txBody>
      </p:sp>
      <p:pic>
        <p:nvPicPr>
          <p:cNvPr id="696" name="f05-22-P374493.png" descr="f05-22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7012" y="1557337"/>
            <a:ext cx="5334001" cy="408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f05-19-P374493.png" descr="f05-19-P37449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50" y="4292600"/>
            <a:ext cx="2493963" cy="1698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7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Page Fault</a:t>
            </a:r>
          </a:p>
        </p:txBody>
      </p:sp>
      <p:sp>
        <p:nvSpPr>
          <p:cNvPr id="700" name="Shape 700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If the valid bit for a virtual page is off, a page fault occurs. </a:t>
            </a:r>
          </a:p>
          <a:p>
            <a:pPr/>
            <a:r>
              <a:t>The operating system must be given control.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This transfer is done with the exception mechanism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OS must find the page in the next level of the hierarchy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and decide where to place the requested page in main memory. </a:t>
            </a:r>
            <a:br/>
          </a:p>
        </p:txBody>
      </p:sp>
      <p:sp>
        <p:nvSpPr>
          <p:cNvPr id="701" name="Shape 70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Swap Space</a:t>
            </a:r>
          </a:p>
        </p:txBody>
      </p:sp>
      <p:sp>
        <p:nvSpPr>
          <p:cNvPr id="704" name="Shape 704"/>
          <p:cNvSpPr/>
          <p:nvPr>
            <p:ph type="body" idx="4294967295"/>
          </p:nvPr>
        </p:nvSpPr>
        <p:spPr>
          <a:xfrm>
            <a:off x="684212" y="981075"/>
            <a:ext cx="8270876" cy="51117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5180" indent="-305180" defTabSz="813816">
              <a:spcBef>
                <a:spcPts val="500"/>
              </a:spcBef>
              <a:defRPr sz="2492"/>
            </a:pPr>
            <a:r>
              <a:t>Virtual addr. alone does not immediately tell us where the page is on disk. </a:t>
            </a:r>
          </a:p>
          <a:p>
            <a:pPr marL="305180" indent="-305180" defTabSz="813816">
              <a:spcBef>
                <a:spcPts val="500"/>
              </a:spcBef>
              <a:defRPr sz="2492"/>
            </a:pPr>
            <a:r>
              <a:t>OS usually creates the space on flash memory/disk for all the pages of a process</a:t>
            </a:r>
          </a:p>
          <a:p>
            <a:pPr marL="305180" indent="-305180" defTabSz="813816">
              <a:spcBef>
                <a:spcPts val="500"/>
              </a:spcBef>
              <a:defRPr sz="2492"/>
            </a:pPr>
            <a:r>
              <a:t>OS creates a data structure to record where each virtual page is stored on disk.</a:t>
            </a:r>
          </a:p>
          <a:p>
            <a:pPr lvl="1" marL="661225" indent="-254317" defTabSz="813816">
              <a:spcBef>
                <a:spcPts val="0"/>
              </a:spcBef>
              <a:buClr>
                <a:srgbClr val="91AFBF"/>
              </a:buClr>
              <a:defRPr sz="2136"/>
            </a:pPr>
            <a:r>
              <a:t>may be part of the page table </a:t>
            </a:r>
          </a:p>
          <a:p>
            <a:pPr lvl="1" marL="661225" indent="-254317" defTabSz="813816">
              <a:spcBef>
                <a:spcPts val="0"/>
              </a:spcBef>
              <a:buClr>
                <a:srgbClr val="91AFBF"/>
              </a:buClr>
              <a:defRPr sz="2136"/>
            </a:pPr>
            <a:r>
              <a:t>or an auxiliary data structure indexed in the same way as the page table</a:t>
            </a:r>
          </a:p>
          <a:p>
            <a:pPr marL="305180" indent="-305180" defTabSz="813816">
              <a:spcBef>
                <a:spcPts val="500"/>
              </a:spcBef>
              <a:defRPr sz="2492"/>
            </a:pPr>
            <a:r>
              <a:t>OS also creates a data structure that tracks</a:t>
            </a:r>
          </a:p>
          <a:p>
            <a:pPr lvl="1" marL="661225" indent="-254317" defTabSz="813816">
              <a:spcBef>
                <a:spcPts val="0"/>
              </a:spcBef>
              <a:buClr>
                <a:srgbClr val="91AFBF"/>
              </a:buClr>
              <a:defRPr sz="2136"/>
            </a:pPr>
            <a:r>
              <a:t>which processes and which virtual addresses use each physical page</a:t>
            </a:r>
            <a:br/>
            <a:br/>
          </a:p>
        </p:txBody>
      </p:sp>
      <p:sp>
        <p:nvSpPr>
          <p:cNvPr id="705" name="Shape 705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06" name="Shape 706"/>
          <p:cNvSpPr/>
          <p:nvPr/>
        </p:nvSpPr>
        <p:spPr>
          <a:xfrm>
            <a:off x="395287" y="2349500"/>
            <a:ext cx="288926" cy="1223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190"/>
                  <a:pt x="10800" y="424"/>
                </a:cubicBezTo>
                <a:lnTo>
                  <a:pt x="10800" y="10376"/>
                </a:lnTo>
                <a:cubicBezTo>
                  <a:pt x="10800" y="10610"/>
                  <a:pt x="5965" y="10800"/>
                  <a:pt x="0" y="10800"/>
                </a:cubicBezTo>
                <a:cubicBezTo>
                  <a:pt x="5965" y="10800"/>
                  <a:pt x="10800" y="10990"/>
                  <a:pt x="10800" y="11224"/>
                </a:cubicBezTo>
                <a:lnTo>
                  <a:pt x="10800" y="21176"/>
                </a:lnTo>
                <a:cubicBezTo>
                  <a:pt x="10800" y="21410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7" name="Shape 707"/>
          <p:cNvSpPr/>
          <p:nvPr/>
        </p:nvSpPr>
        <p:spPr>
          <a:xfrm rot="16200000">
            <a:off x="-477112" y="2840939"/>
            <a:ext cx="143823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Swap Space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10" name="Shape 710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Replacement and Writes</a:t>
            </a:r>
          </a:p>
        </p:txBody>
      </p:sp>
      <p:sp>
        <p:nvSpPr>
          <p:cNvPr id="711" name="Shape 711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</a:pPr>
            <a:r>
              <a:t>To reduce page fault rate, prefer least-recently used (LRU) replacement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Reference bit (aka use bit) in PTE set to 1 on access to page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Periodically cleared to 0 by OS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A page with reference bit = 0 has not been used recently</a:t>
            </a:r>
          </a:p>
          <a:p>
            <a:pPr>
              <a:lnSpc>
                <a:spcPct val="80000"/>
              </a:lnSpc>
            </a:pPr>
            <a:r>
              <a:t>Disk writes take millions of cycles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Block at once, not individual locations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Write through is impractical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Use write-back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Dirty bit in PTE set when page is written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14" name="Shape 714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Fast Translation Using a TLB</a:t>
            </a:r>
          </a:p>
        </p:txBody>
      </p:sp>
      <p:sp>
        <p:nvSpPr>
          <p:cNvPr id="715" name="Shape 715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Address translation would appear to require extra memory references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One to access the PTE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Then the actual memory access</a:t>
            </a:r>
          </a:p>
          <a:p>
            <a:pPr>
              <a:spcBef>
                <a:spcPts val="600"/>
              </a:spcBef>
              <a:defRPr sz="2800"/>
            </a:pPr>
            <a:r>
              <a:t>But access to page tables has good locality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So use a fast cache of PTEs within the CPU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Called a Translation Look-aside Buffer (TLB)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Typical: 16–512 PTEs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Misses could be handled by hardware or software</a:t>
            </a:r>
          </a:p>
        </p:txBody>
      </p:sp>
      <p:sp>
        <p:nvSpPr>
          <p:cNvPr id="716" name="Shape 716"/>
          <p:cNvSpPr/>
          <p:nvPr/>
        </p:nvSpPr>
        <p:spPr>
          <a:xfrm>
            <a:off x="6516687" y="1700212"/>
            <a:ext cx="1955042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C00000"/>
                </a:solidFill>
              </a:defRPr>
            </a:pPr>
            <a:r>
              <a:t>Page Tables are </a:t>
            </a:r>
          </a:p>
          <a:p>
            <a:pPr>
              <a:defRPr b="1">
                <a:solidFill>
                  <a:srgbClr val="C00000"/>
                </a:solidFill>
              </a:defRPr>
            </a:pPr>
            <a:r>
              <a:t>in main memory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3" name="Shape 8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Cache Example</a:t>
            </a:r>
          </a:p>
        </p:txBody>
      </p:sp>
      <p:sp>
        <p:nvSpPr>
          <p:cNvPr id="84" name="Shape 84"/>
          <p:cNvSpPr/>
          <p:nvPr>
            <p:ph type="body" sz="quarter" idx="4294967295"/>
          </p:nvPr>
        </p:nvSpPr>
        <p:spPr>
          <a:xfrm>
            <a:off x="684212" y="1125537"/>
            <a:ext cx="8270876" cy="13382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8-blocks, 1 word/block, direct mapped</a:t>
            </a:r>
          </a:p>
          <a:p>
            <a:pPr/>
            <a:r>
              <a:t>Initial state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1547812" y="2924175"/>
          <a:ext cx="6096001" cy="32924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9500"/>
                <a:gridCol w="649287"/>
                <a:gridCol w="1150937"/>
                <a:gridCol w="3216275"/>
              </a:tblGrid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Index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V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Tag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Data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011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101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110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111</a:t>
                      </a:r>
                    </a:p>
                  </a:txBody>
                  <a:tcPr marL="45729" marR="45729" marT="45729" marB="45729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t>N</a:t>
                      </a: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</a:p>
                  </a:txBody>
                  <a:tcPr marL="45729" marR="45729" marT="45729" marB="45729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6" name="Shape 86"/>
          <p:cNvSpPr/>
          <p:nvPr/>
        </p:nvSpPr>
        <p:spPr>
          <a:xfrm>
            <a:off x="611187" y="2420937"/>
            <a:ext cx="485439" cy="3521148"/>
          </a:xfrm>
          <a:prstGeom prst="rect">
            <a:avLst/>
          </a:prstGeom>
          <a:solidFill>
            <a:schemeClr val="accent1">
              <a:alpha val="478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22,</a:t>
            </a:r>
          </a:p>
          <a:p>
            <a:pPr>
              <a:lnSpc>
                <a:spcPct val="150000"/>
              </a:lnSpc>
            </a:pPr>
            <a:r>
              <a:t>26,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3,</a:t>
            </a:r>
          </a:p>
          <a:p>
            <a:pPr>
              <a:lnSpc>
                <a:spcPct val="150000"/>
              </a:lnSpc>
            </a:pPr>
            <a:r>
              <a:t>16,</a:t>
            </a:r>
          </a:p>
          <a:p>
            <a:pPr>
              <a:lnSpc>
                <a:spcPct val="150000"/>
              </a:lnSpc>
            </a:pPr>
            <a:r>
              <a:t>18,</a:t>
            </a:r>
          </a:p>
          <a:p>
            <a:pPr>
              <a:lnSpc>
                <a:spcPct val="150000"/>
              </a:lnSpc>
            </a:pPr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19" name="f05-23-P374493.png" descr="f05-23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375" y="1268412"/>
            <a:ext cx="6535738" cy="4606926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Shape 720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Fast Translation Using a TLB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23" name="Shape 723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TLB Misses</a:t>
            </a:r>
          </a:p>
        </p:txBody>
      </p:sp>
      <p:sp>
        <p:nvSpPr>
          <p:cNvPr id="724" name="Shape 724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</a:pPr>
            <a:r>
              <a:t>If page is in memory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Load the PTE from memory and retry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Could be handled in hardware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Can get complex for more complicated page table structures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Or in software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Raise a special exception, with optimized handler</a:t>
            </a:r>
          </a:p>
          <a:p>
            <a:pPr>
              <a:lnSpc>
                <a:spcPct val="90000"/>
              </a:lnSpc>
            </a:pPr>
            <a:r>
              <a:t>If page is not in memory (page fault)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OS handles fetching the page and updating the page table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Then restart the faulting instruction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27" name="Shape 727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TLB Miss Handler</a:t>
            </a:r>
          </a:p>
        </p:txBody>
      </p:sp>
      <p:sp>
        <p:nvSpPr>
          <p:cNvPr id="728" name="Shape 728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TLB miss indicates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Page present, but PTE not in TLB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Page not present </a:t>
            </a:r>
          </a:p>
          <a:p>
            <a:pPr/>
            <a:r>
              <a:t>Handler copies PTE from memory to TLB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Then restarts instruction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If page not present, page fault will occur</a:t>
            </a:r>
          </a:p>
          <a:p>
            <a:pPr/>
            <a:r>
              <a:t>The reference and dirty bits may change in TLB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So they must also be copied back to PTE for the TLB entry that is replaced</a:t>
            </a:r>
          </a:p>
        </p:txBody>
      </p:sp>
      <p:sp>
        <p:nvSpPr>
          <p:cNvPr id="729" name="Shape 729"/>
          <p:cNvSpPr/>
          <p:nvPr/>
        </p:nvSpPr>
        <p:spPr>
          <a:xfrm>
            <a:off x="4397375" y="2311400"/>
            <a:ext cx="1806362" cy="35066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/>
            <a:r>
              <a:t>True Page Fault</a:t>
            </a:r>
          </a:p>
        </p:txBody>
      </p:sp>
      <p:sp>
        <p:nvSpPr>
          <p:cNvPr id="730" name="Shape 730"/>
          <p:cNvSpPr/>
          <p:nvPr/>
        </p:nvSpPr>
        <p:spPr>
          <a:xfrm>
            <a:off x="6413500" y="5940425"/>
            <a:ext cx="2234429" cy="35066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/>
            <a:r>
              <a:t>Write-Back Scheme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TLB: Associativity</a:t>
            </a:r>
          </a:p>
        </p:txBody>
      </p:sp>
      <p:sp>
        <p:nvSpPr>
          <p:cNvPr id="733" name="Shape 733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91465" indent="-291465" defTabSz="777240">
              <a:spcBef>
                <a:spcPts val="600"/>
              </a:spcBef>
              <a:defRPr sz="2720"/>
            </a:pPr>
            <a:r>
              <a:t>Some systems use small, fully associative TLBs  </a:t>
            </a:r>
          </a:p>
          <a:p>
            <a:pPr lvl="1" marL="631507" indent="-242887" defTabSz="777240">
              <a:spcBef>
                <a:spcPts val="0"/>
              </a:spcBef>
              <a:buClr>
                <a:srgbClr val="91AFBF"/>
              </a:buClr>
              <a:defRPr sz="2380"/>
            </a:pPr>
            <a:r>
              <a:t>replacement choice becomes tricky</a:t>
            </a:r>
          </a:p>
          <a:p>
            <a:pPr lvl="2" marL="971550" indent="-194310" defTabSz="777240">
              <a:spcBef>
                <a:spcPts val="0"/>
              </a:spcBef>
              <a:defRPr sz="2040"/>
            </a:pPr>
            <a:r>
              <a:t>hardware LRU scheme is too expensive.</a:t>
            </a:r>
          </a:p>
          <a:p>
            <a:pPr lvl="2" marL="971550" indent="-194310" defTabSz="777240">
              <a:spcBef>
                <a:spcPts val="0"/>
              </a:spcBef>
              <a:defRPr sz="2040"/>
            </a:pPr>
            <a:r>
              <a:t>expensive software algorithm is also not feasible (unlike page faults)</a:t>
            </a:r>
          </a:p>
          <a:p>
            <a:pPr lvl="2" marL="971550" indent="-194310" defTabSz="777240">
              <a:spcBef>
                <a:spcPts val="0"/>
              </a:spcBef>
              <a:defRPr sz="2040"/>
            </a:pPr>
            <a:r>
              <a:t>Many systems provide some support for randomly choosing an entry to replace.</a:t>
            </a:r>
          </a:p>
          <a:p>
            <a:pPr marL="291465" indent="-291465" defTabSz="777240">
              <a:spcBef>
                <a:spcPts val="600"/>
              </a:spcBef>
              <a:defRPr sz="2720"/>
            </a:pPr>
            <a:r>
              <a:t>Other systems use large TLBs, often with small associativity. </a:t>
            </a:r>
          </a:p>
          <a:p>
            <a:pPr marL="291465" indent="-291465" defTabSz="777240">
              <a:spcBef>
                <a:spcPts val="600"/>
              </a:spcBef>
              <a:defRPr sz="2720"/>
            </a:pPr>
            <a:r>
              <a:t> </a:t>
            </a:r>
          </a:p>
          <a:p>
            <a:pPr marL="291465" indent="-291465" defTabSz="777240">
              <a:spcBef>
                <a:spcPts val="600"/>
              </a:spcBef>
              <a:defRPr sz="2720"/>
            </a:pPr>
          </a:p>
          <a:p>
            <a:pPr marL="291465" indent="-291465" defTabSz="777240">
              <a:spcBef>
                <a:spcPts val="600"/>
              </a:spcBef>
              <a:defRPr sz="2720"/>
            </a:pPr>
            <a:br/>
          </a:p>
        </p:txBody>
      </p:sp>
      <p:sp>
        <p:nvSpPr>
          <p:cNvPr id="734" name="Shape 73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35" name="Shape 735"/>
          <p:cNvSpPr/>
          <p:nvPr/>
        </p:nvSpPr>
        <p:spPr>
          <a:xfrm>
            <a:off x="6516687" y="549275"/>
            <a:ext cx="1806474" cy="35066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Lower Miss Rate</a:t>
            </a:r>
          </a:p>
        </p:txBody>
      </p:sp>
      <p:sp>
        <p:nvSpPr>
          <p:cNvPr id="736" name="Shape 736"/>
          <p:cNvSpPr/>
          <p:nvPr/>
        </p:nvSpPr>
        <p:spPr>
          <a:xfrm>
            <a:off x="4929187" y="1628775"/>
            <a:ext cx="2492944" cy="35066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Not so high search cost</a:t>
            </a:r>
          </a:p>
        </p:txBody>
      </p:sp>
      <p:sp>
        <p:nvSpPr>
          <p:cNvPr id="737" name="Shape 737"/>
          <p:cNvSpPr/>
          <p:nvPr/>
        </p:nvSpPr>
        <p:spPr>
          <a:xfrm flipH="1" flipV="1" rot="5400000">
            <a:off x="6439693" y="975518"/>
            <a:ext cx="296864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8" name="Shape 738"/>
          <p:cNvSpPr/>
          <p:nvPr/>
        </p:nvSpPr>
        <p:spPr>
          <a:xfrm flipH="1" rot="16200000">
            <a:off x="4766468" y="1650206"/>
            <a:ext cx="184151" cy="141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9" name="Shape 739"/>
          <p:cNvSpPr/>
          <p:nvPr/>
        </p:nvSpPr>
        <p:spPr>
          <a:xfrm>
            <a:off x="319087" y="3092450"/>
            <a:ext cx="1373188" cy="115076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TLB misses are much more frequent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42" name="Shape 742"/>
          <p:cNvSpPr/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Page Fault Handler</a:t>
            </a:r>
          </a:p>
        </p:txBody>
      </p:sp>
      <p:sp>
        <p:nvSpPr>
          <p:cNvPr id="743" name="Shape 743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Use faulting virtual address to find PTE</a:t>
            </a:r>
          </a:p>
          <a:p>
            <a:pPr/>
            <a:r>
              <a:t>Locate page on disk</a:t>
            </a:r>
          </a:p>
          <a:p>
            <a:pPr/>
            <a:r>
              <a:t>Choose page to replace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If dirty, write to disk first</a:t>
            </a:r>
          </a:p>
          <a:p>
            <a:pPr/>
            <a:r>
              <a:t>Read page into memory and update page table</a:t>
            </a:r>
          </a:p>
          <a:p>
            <a:pPr/>
            <a:r>
              <a:t>Make process runnable again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Restart from faulting instruction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type="title" idx="4294967295"/>
          </p:nvPr>
        </p:nvSpPr>
        <p:spPr>
          <a:xfrm>
            <a:off x="684212" y="138112"/>
            <a:ext cx="8259763" cy="7699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/>
            </a:pPr>
            <a:r>
              <a:t>Intrinsity FastMATH TLB</a:t>
            </a:r>
            <a:r>
              <a:rPr b="1"/>
              <a:t> </a:t>
            </a:r>
          </a:p>
        </p:txBody>
      </p:sp>
      <p:sp>
        <p:nvSpPr>
          <p:cNvPr id="746" name="Shape 746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4 KiB (2</a:t>
            </a:r>
            <a:r>
              <a:rPr baseline="30000"/>
              <a:t>12</a:t>
            </a:r>
            <a:r>
              <a:t>) pages; 32-bit address space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So, virtual page number is (32 – 12 =) 20 bits long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Physical address is same size as virtual address.</a:t>
            </a:r>
          </a:p>
          <a:p>
            <a:pPr>
              <a:spcBef>
                <a:spcPts val="600"/>
              </a:spcBef>
              <a:defRPr sz="2800"/>
            </a:pPr>
            <a:r>
              <a:t>TLB: 16 entries; fully associative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shared between the instruction and data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Each entry is 64 bits wide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a 20-bit tag (virtual page number for that TLB entry)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the corresponding physical page number (also 20 bits), 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a valid bit, a dirty bit, and other bookkeeping bits.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Like most MIPS systems, it uses software to handle TLB misses. </a:t>
            </a:r>
          </a:p>
        </p:txBody>
      </p:sp>
      <p:sp>
        <p:nvSpPr>
          <p:cNvPr id="747" name="Shape 74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50" name="Shape 750"/>
          <p:cNvSpPr/>
          <p:nvPr>
            <p:ph type="title" idx="4294967295"/>
          </p:nvPr>
        </p:nvSpPr>
        <p:spPr>
          <a:xfrm>
            <a:off x="684212" y="-46038"/>
            <a:ext cx="3887788" cy="9540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TLB and Cache Interaction</a:t>
            </a:r>
          </a:p>
        </p:txBody>
      </p:sp>
      <p:pic>
        <p:nvPicPr>
          <p:cNvPr id="751" name="f05-24-P374493.png" descr="f05-24-P3744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382587"/>
            <a:ext cx="5819775" cy="5970588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Shape 752"/>
          <p:cNvSpPr/>
          <p:nvPr/>
        </p:nvSpPr>
        <p:spPr>
          <a:xfrm rot="16200000">
            <a:off x="-317091" y="2095929"/>
            <a:ext cx="1146086" cy="44205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>
                <a:solidFill>
                  <a:srgbClr val="C00000"/>
                </a:solidFill>
              </a:defRPr>
            </a:pPr>
            <a:r>
              <a:t>CAM </a:t>
            </a:r>
          </a:p>
          <a:p>
            <a:pPr algn="ctr">
              <a:defRPr sz="1200">
                <a:solidFill>
                  <a:srgbClr val="C00000"/>
                </a:solidFill>
              </a:defRPr>
            </a:pPr>
            <a:r>
              <a:t>Implementation</a:t>
            </a:r>
          </a:p>
        </p:txBody>
      </p:sp>
      <p:sp>
        <p:nvSpPr>
          <p:cNvPr id="753" name="Shape 753"/>
          <p:cNvSpPr/>
          <p:nvPr/>
        </p:nvSpPr>
        <p:spPr>
          <a:xfrm>
            <a:off x="42862" y="5661025"/>
            <a:ext cx="298229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Cache</a:t>
            </a:r>
          </a:p>
          <a:p>
            <a:pPr/>
            <a:r>
              <a:t>256 blocks </a:t>
            </a:r>
            <a:r>
              <a:t>×</a:t>
            </a:r>
            <a:r>
              <a:t> 16 words/block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2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type="title" idx="4294967295"/>
          </p:nvPr>
        </p:nvSpPr>
        <p:spPr>
          <a:xfrm>
            <a:off x="684212" y="261937"/>
            <a:ext cx="8259763" cy="646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Content Addressable Memory (CAM)</a:t>
            </a:r>
          </a:p>
        </p:txBody>
      </p:sp>
      <p:sp>
        <p:nvSpPr>
          <p:cNvPr id="756" name="Shape 756"/>
          <p:cNvSpPr/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CAM is a circuit that combines comparison and storage in a single device.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Does not supply an address and read a word like a RAM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you supply the data and the CAM looks to see if it has a copy and returns the index of the matching row. </a:t>
            </a:r>
          </a:p>
          <a:p>
            <a:pPr lvl="1" marL="742950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With CAMs higher set associativity in cache can be implemented</a:t>
            </a:r>
          </a:p>
        </p:txBody>
      </p:sp>
      <p:sp>
        <p:nvSpPr>
          <p:cNvPr id="757" name="Shape 757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type="title" idx="4294967295"/>
          </p:nvPr>
        </p:nvSpPr>
        <p:spPr>
          <a:xfrm>
            <a:off x="684212" y="-23813"/>
            <a:ext cx="8259763" cy="1076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200"/>
            </a:pPr>
            <a:r>
              <a:t>Processing a read or a write-through in the Intrinsity FastMATH TLB and cache</a:t>
            </a:r>
            <a:r>
              <a:rPr b="1"/>
              <a:t> </a:t>
            </a:r>
          </a:p>
        </p:txBody>
      </p:sp>
      <p:sp>
        <p:nvSpPr>
          <p:cNvPr id="760" name="Shape 760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6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8787" y="1125537"/>
            <a:ext cx="6000751" cy="5256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type="title" idx="4294967295"/>
          </p:nvPr>
        </p:nvSpPr>
        <p:spPr>
          <a:xfrm>
            <a:off x="684212" y="323849"/>
            <a:ext cx="8259763" cy="5842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/>
            </a:lvl1pPr>
          </a:lstStyle>
          <a:p>
            <a:pPr/>
            <a:r>
              <a:t>TLB, Cache and VM Events Combined</a:t>
            </a:r>
          </a:p>
        </p:txBody>
      </p:sp>
      <p:sp>
        <p:nvSpPr>
          <p:cNvPr id="764" name="Shape 764"/>
          <p:cNvSpPr/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b="1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6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337" y="1773237"/>
            <a:ext cx="8224838" cy="2733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