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Libre Baskerville"/>
      <p:regular r:id="rId42"/>
      <p:bold r:id="rId43"/>
      <p: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5" roundtripDataSignature="AMtx7mjjNpy2x+3uRpkMUB/fJ4U1mD7O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4ADF69-402C-42D2-82EA-08CBC1000E42}">
  <a:tblStyle styleId="{EE4ADF69-402C-42D2-82EA-08CBC1000E4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LibreBaskerville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LibreBaskerville-italic.fntdata"/><Relationship Id="rId21" Type="http://schemas.openxmlformats.org/officeDocument/2006/relationships/slide" Target="slides/slide15.xml"/><Relationship Id="rId43" Type="http://schemas.openxmlformats.org/officeDocument/2006/relationships/font" Target="fonts/LibreBaskerville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2e1df69c9e_0_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12e1df69c9e_0_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12e1df69c9e_0_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2e1df69c9e_0_9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12e1df69c9e_0_9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12e1df69c9e_0_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e1df69c9e_0_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e1df69c9e_0_96"/>
          <p:cNvSpPr txBox="1"/>
          <p:nvPr>
            <p:ph type="title"/>
          </p:nvPr>
        </p:nvSpPr>
        <p:spPr>
          <a:xfrm>
            <a:off x="457200" y="50800"/>
            <a:ext cx="8229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g12e1df69c9e_0_96"/>
          <p:cNvSpPr txBox="1"/>
          <p:nvPr>
            <p:ph idx="1" type="body"/>
          </p:nvPr>
        </p:nvSpPr>
        <p:spPr>
          <a:xfrm>
            <a:off x="457200" y="700088"/>
            <a:ext cx="8229600" cy="3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g12e1df69c9e_0_96"/>
          <p:cNvSpPr txBox="1"/>
          <p:nvPr>
            <p:ph idx="10" type="dt"/>
          </p:nvPr>
        </p:nvSpPr>
        <p:spPr>
          <a:xfrm>
            <a:off x="457200" y="4684713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12e1df69c9e_0_96"/>
          <p:cNvSpPr txBox="1"/>
          <p:nvPr>
            <p:ph idx="11" type="ftr"/>
          </p:nvPr>
        </p:nvSpPr>
        <p:spPr>
          <a:xfrm>
            <a:off x="3124200" y="4684713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2e1df69c9e_0_96"/>
          <p:cNvSpPr txBox="1"/>
          <p:nvPr>
            <p:ph idx="12" type="sldNum"/>
          </p:nvPr>
        </p:nvSpPr>
        <p:spPr>
          <a:xfrm>
            <a:off x="6553200" y="4684713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2e1df69c9e_0_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12e1df69c9e_0_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2e1df69c9e_0_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2e1df69c9e_0_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12e1df69c9e_0_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2e1df69c9e_0_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2e1df69c9e_0_6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12e1df69c9e_0_6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12e1df69c9e_0_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2e1df69c9e_0_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12e1df69c9e_0_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2e1df69c9e_0_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12e1df69c9e_0_7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12e1df69c9e_0_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2e1df69c9e_0_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12e1df69c9e_0_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2e1df69c9e_0_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2e1df69c9e_0_8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12e1df69c9e_0_8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12e1df69c9e_0_8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12e1df69c9e_0_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2e1df69c9e_0_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12e1df69c9e_0_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2e1df69c9e_0_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12e1df69c9e_0_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12e1df69c9e_0_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8.png"/><Relationship Id="rId4" Type="http://schemas.openxmlformats.org/officeDocument/2006/relationships/image" Target="../media/image39.jpg"/><Relationship Id="rId5" Type="http://schemas.openxmlformats.org/officeDocument/2006/relationships/image" Target="../media/image4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1.png"/><Relationship Id="rId4" Type="http://schemas.openxmlformats.org/officeDocument/2006/relationships/image" Target="../media/image42.jpg"/><Relationship Id="rId5" Type="http://schemas.openxmlformats.org/officeDocument/2006/relationships/image" Target="../media/image43.jpg"/><Relationship Id="rId6" Type="http://schemas.openxmlformats.org/officeDocument/2006/relationships/image" Target="../media/image44.png"/><Relationship Id="rId7" Type="http://schemas.openxmlformats.org/officeDocument/2006/relationships/image" Target="../media/image4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6.png"/><Relationship Id="rId4" Type="http://schemas.openxmlformats.org/officeDocument/2006/relationships/image" Target="../media/image47.jpg"/><Relationship Id="rId5" Type="http://schemas.openxmlformats.org/officeDocument/2006/relationships/image" Target="../media/image4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2.png"/><Relationship Id="rId4" Type="http://schemas.openxmlformats.org/officeDocument/2006/relationships/image" Target="../media/image53.jpg"/><Relationship Id="rId5" Type="http://schemas.openxmlformats.org/officeDocument/2006/relationships/image" Target="../media/image5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5.jpg"/><Relationship Id="rId4" Type="http://schemas.openxmlformats.org/officeDocument/2006/relationships/image" Target="../media/image56.jpg"/><Relationship Id="rId5" Type="http://schemas.openxmlformats.org/officeDocument/2006/relationships/image" Target="../media/image5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6.jpg"/><Relationship Id="rId4" Type="http://schemas.openxmlformats.org/officeDocument/2006/relationships/image" Target="../media/image58.jpg"/><Relationship Id="rId5" Type="http://schemas.openxmlformats.org/officeDocument/2006/relationships/image" Target="../media/image5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0.jpg"/><Relationship Id="rId4" Type="http://schemas.openxmlformats.org/officeDocument/2006/relationships/image" Target="../media/image62.png"/><Relationship Id="rId9" Type="http://schemas.openxmlformats.org/officeDocument/2006/relationships/image" Target="../media/image66.png"/><Relationship Id="rId5" Type="http://schemas.openxmlformats.org/officeDocument/2006/relationships/image" Target="../media/image61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74.png"/><Relationship Id="rId10" Type="http://schemas.openxmlformats.org/officeDocument/2006/relationships/image" Target="../media/image7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2.png"/><Relationship Id="rId8" Type="http://schemas.openxmlformats.org/officeDocument/2006/relationships/image" Target="../media/image7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7.jpg"/><Relationship Id="rId4" Type="http://schemas.openxmlformats.org/officeDocument/2006/relationships/image" Target="../media/image7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6.jpg"/><Relationship Id="rId4" Type="http://schemas.openxmlformats.org/officeDocument/2006/relationships/image" Target="../media/image79.jpg"/><Relationship Id="rId5" Type="http://schemas.openxmlformats.org/officeDocument/2006/relationships/image" Target="../media/image8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3.png"/><Relationship Id="rId4" Type="http://schemas.openxmlformats.org/officeDocument/2006/relationships/image" Target="../media/image8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6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13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7.png"/><Relationship Id="rId4" Type="http://schemas.openxmlformats.org/officeDocument/2006/relationships/image" Target="../media/image8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8.png"/><Relationship Id="rId4" Type="http://schemas.openxmlformats.org/officeDocument/2006/relationships/image" Target="../media/image9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3" Type="http://schemas.openxmlformats.org/officeDocument/2006/relationships/image" Target="../media/image23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5" Type="http://schemas.openxmlformats.org/officeDocument/2006/relationships/image" Target="../media/image25.png"/><Relationship Id="rId14" Type="http://schemas.openxmlformats.org/officeDocument/2006/relationships/image" Target="../media/image24.png"/><Relationship Id="rId16" Type="http://schemas.openxmlformats.org/officeDocument/2006/relationships/image" Target="../media/image26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jpg"/><Relationship Id="rId4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jpg"/><Relationship Id="rId4" Type="http://schemas.openxmlformats.org/officeDocument/2006/relationships/image" Target="../media/image30.jpg"/><Relationship Id="rId5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Relationship Id="rId4" Type="http://schemas.openxmlformats.org/officeDocument/2006/relationships/image" Target="../media/image3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4.jpg"/><Relationship Id="rId4" Type="http://schemas.openxmlformats.org/officeDocument/2006/relationships/image" Target="../media/image35.jpg"/><Relationship Id="rId5" Type="http://schemas.openxmlformats.org/officeDocument/2006/relationships/image" Target="../media/image3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467544" y="1109985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305</a:t>
            </a:r>
            <a:br>
              <a:rPr lang="en-US"/>
            </a:br>
            <a:r>
              <a:rPr lang="en-US"/>
              <a:t>Computer Architecture</a:t>
            </a:r>
            <a:br>
              <a:rPr lang="en-US"/>
            </a:br>
            <a:br>
              <a:rPr lang="en-US"/>
            </a:br>
            <a:r>
              <a:rPr lang="en-US">
                <a:solidFill>
                  <a:srgbClr val="00B050"/>
                </a:solidFill>
              </a:rPr>
              <a:t>Design of an ALU</a:t>
            </a:r>
            <a:br>
              <a:rPr lang="en-US">
                <a:solidFill>
                  <a:srgbClr val="00B050"/>
                </a:solidFill>
              </a:rPr>
            </a:br>
            <a:endParaRPr>
              <a:solidFill>
                <a:srgbClr val="00B050"/>
              </a:solidFill>
            </a:endParaRPr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1258888" y="2931790"/>
            <a:ext cx="6400800" cy="1871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Prepared by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rgbClr val="19194C"/>
              </a:buClr>
              <a:buSzPts val="2000"/>
              <a:buNone/>
            </a:pPr>
            <a:r>
              <a:rPr b="1" lang="en-US">
                <a:solidFill>
                  <a:srgbClr val="19194C"/>
                </a:solidFill>
              </a:rPr>
              <a:t>Madhusudan Basak</a:t>
            </a:r>
            <a:endParaRPr b="1">
              <a:solidFill>
                <a:srgbClr val="19194C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rgbClr val="19194C"/>
              </a:buClr>
              <a:buSzPts val="2000"/>
              <a:buNone/>
            </a:pPr>
            <a:r>
              <a:rPr lang="en-US">
                <a:solidFill>
                  <a:srgbClr val="19194C"/>
                </a:solidFill>
              </a:rPr>
              <a:t>Assistant Professor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CSE, BUET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/>
          <p:nvPr>
            <p:ph type="title"/>
          </p:nvPr>
        </p:nvSpPr>
        <p:spPr>
          <a:xfrm>
            <a:off x="457200" y="50800"/>
            <a:ext cx="8229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Parallel Adder</a:t>
            </a:r>
            <a:endParaRPr/>
          </a:p>
        </p:txBody>
      </p:sp>
      <p:sp>
        <p:nvSpPr>
          <p:cNvPr id="195" name="Google Shape;195;p10"/>
          <p:cNvSpPr txBox="1"/>
          <p:nvPr>
            <p:ph idx="1" type="body"/>
          </p:nvPr>
        </p:nvSpPr>
        <p:spPr>
          <a:xfrm>
            <a:off x="457200" y="700088"/>
            <a:ext cx="8229600" cy="3894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/>
              <a:t>Parallel adder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/>
              <a:t>A number of full-adder circuits connected in cascade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type="title"/>
          </p:nvPr>
        </p:nvSpPr>
        <p:spPr>
          <a:xfrm>
            <a:off x="457200" y="50800"/>
            <a:ext cx="8229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1-bit Half Adder</a:t>
            </a:r>
            <a:endParaRPr/>
          </a:p>
        </p:txBody>
      </p:sp>
      <p:sp>
        <p:nvSpPr>
          <p:cNvPr id="201" name="Google Shape;201;p11"/>
          <p:cNvSpPr txBox="1"/>
          <p:nvPr>
            <p:ph idx="1" type="body"/>
          </p:nvPr>
        </p:nvSpPr>
        <p:spPr>
          <a:xfrm>
            <a:off x="470596" y="831775"/>
            <a:ext cx="8229600" cy="38941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6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 </a:t>
            </a:r>
            <a:endParaRPr/>
          </a:p>
        </p:txBody>
      </p:sp>
      <p:pic>
        <p:nvPicPr>
          <p:cNvPr id="202" name="Google Shape;20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2" y="915566"/>
            <a:ext cx="2532281" cy="151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32040" y="1275606"/>
            <a:ext cx="2843325" cy="1152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 txBox="1"/>
          <p:nvPr>
            <p:ph type="title"/>
          </p:nvPr>
        </p:nvSpPr>
        <p:spPr>
          <a:xfrm>
            <a:off x="457200" y="50800"/>
            <a:ext cx="8229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1-bit Full Adder</a:t>
            </a:r>
            <a:endParaRPr/>
          </a:p>
        </p:txBody>
      </p:sp>
      <p:sp>
        <p:nvSpPr>
          <p:cNvPr id="209" name="Google Shape;209;p12"/>
          <p:cNvSpPr txBox="1"/>
          <p:nvPr>
            <p:ph idx="1" type="body"/>
          </p:nvPr>
        </p:nvSpPr>
        <p:spPr>
          <a:xfrm>
            <a:off x="457200" y="700088"/>
            <a:ext cx="8229600" cy="38941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6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 </a:t>
            </a:r>
            <a:endParaRPr/>
          </a:p>
        </p:txBody>
      </p:sp>
      <p:pic>
        <p:nvPicPr>
          <p:cNvPr id="210" name="Google Shape;21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9632" y="987574"/>
            <a:ext cx="2536540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55976" y="1419622"/>
            <a:ext cx="4472210" cy="139045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2"/>
          <p:cNvSpPr txBox="1"/>
          <p:nvPr/>
        </p:nvSpPr>
        <p:spPr>
          <a:xfrm>
            <a:off x="4139952" y="2787774"/>
            <a:ext cx="720080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63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13" name="Google Shape;213;p12"/>
          <p:cNvSpPr txBox="1"/>
          <p:nvPr/>
        </p:nvSpPr>
        <p:spPr>
          <a:xfrm>
            <a:off x="8138610" y="2284546"/>
            <a:ext cx="720080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 txBox="1"/>
          <p:nvPr>
            <p:ph type="title"/>
          </p:nvPr>
        </p:nvSpPr>
        <p:spPr>
          <a:xfrm>
            <a:off x="457200" y="50800"/>
            <a:ext cx="8229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Parallel Adders</a:t>
            </a:r>
            <a:endParaRPr/>
          </a:p>
        </p:txBody>
      </p:sp>
      <p:sp>
        <p:nvSpPr>
          <p:cNvPr id="219" name="Google Shape;219;p13"/>
          <p:cNvSpPr txBox="1"/>
          <p:nvPr>
            <p:ph idx="1" type="body"/>
          </p:nvPr>
        </p:nvSpPr>
        <p:spPr>
          <a:xfrm>
            <a:off x="457200" y="700088"/>
            <a:ext cx="8229600" cy="38941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43" r="0" t="-78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 </a:t>
            </a:r>
            <a:endParaRPr/>
          </a:p>
        </p:txBody>
      </p:sp>
      <p:pic>
        <p:nvPicPr>
          <p:cNvPr id="220" name="Google Shape;22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3103" y="1131590"/>
            <a:ext cx="599122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23911" y="3514345"/>
            <a:ext cx="208597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/>
          <p:nvPr>
            <p:ph type="title"/>
          </p:nvPr>
        </p:nvSpPr>
        <p:spPr>
          <a:xfrm>
            <a:off x="457200" y="50800"/>
            <a:ext cx="8229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Arithmetic Operations by ALU</a:t>
            </a:r>
            <a:endParaRPr/>
          </a:p>
        </p:txBody>
      </p:sp>
      <p:pic>
        <p:nvPicPr>
          <p:cNvPr id="227" name="Google Shape;227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712" y="915566"/>
            <a:ext cx="512445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>
            <p:ph type="title"/>
          </p:nvPr>
        </p:nvSpPr>
        <p:spPr>
          <a:xfrm>
            <a:off x="457200" y="50800"/>
            <a:ext cx="8229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Arithmetic Operations by ALU</a:t>
            </a:r>
            <a:endParaRPr/>
          </a:p>
        </p:txBody>
      </p:sp>
      <p:pic>
        <p:nvPicPr>
          <p:cNvPr id="233" name="Google Shape;233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1772" y="915566"/>
            <a:ext cx="502033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>
            <p:ph type="title"/>
          </p:nvPr>
        </p:nvSpPr>
        <p:spPr>
          <a:xfrm>
            <a:off x="457200" y="50800"/>
            <a:ext cx="8229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we doing?</a:t>
            </a:r>
            <a:endParaRPr/>
          </a:p>
        </p:txBody>
      </p:sp>
      <p:sp>
        <p:nvSpPr>
          <p:cNvPr id="239" name="Google Shape;239;p16"/>
          <p:cNvSpPr txBox="1"/>
          <p:nvPr>
            <p:ph idx="1" type="body"/>
          </p:nvPr>
        </p:nvSpPr>
        <p:spPr>
          <a:xfrm>
            <a:off x="457200" y="700088"/>
            <a:ext cx="8686800" cy="38941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8605" l="-631" r="0" t="-93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/>
          <p:nvPr>
            <p:ph type="title"/>
          </p:nvPr>
        </p:nvSpPr>
        <p:spPr>
          <a:xfrm>
            <a:off x="457200" y="50800"/>
            <a:ext cx="8229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we doing?</a:t>
            </a:r>
            <a:endParaRPr/>
          </a:p>
        </p:txBody>
      </p:sp>
      <p:sp>
        <p:nvSpPr>
          <p:cNvPr id="245" name="Google Shape;245;p17"/>
          <p:cNvSpPr txBox="1"/>
          <p:nvPr>
            <p:ph idx="1" type="body"/>
          </p:nvPr>
        </p:nvSpPr>
        <p:spPr>
          <a:xfrm>
            <a:off x="457200" y="700088"/>
            <a:ext cx="8686800" cy="38941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31" r="0" t="-93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 </a:t>
            </a:r>
            <a:endParaRPr/>
          </a:p>
        </p:txBody>
      </p:sp>
      <p:pic>
        <p:nvPicPr>
          <p:cNvPr id="246" name="Google Shape;24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8144" y="1131590"/>
            <a:ext cx="1455217" cy="1521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52249" y="3085062"/>
            <a:ext cx="4687005" cy="148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 txBox="1"/>
          <p:nvPr>
            <p:ph type="title"/>
          </p:nvPr>
        </p:nvSpPr>
        <p:spPr>
          <a:xfrm>
            <a:off x="457200" y="50800"/>
            <a:ext cx="8229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 Table</a:t>
            </a:r>
            <a:endParaRPr/>
          </a:p>
        </p:txBody>
      </p:sp>
      <p:pic>
        <p:nvPicPr>
          <p:cNvPr id="253" name="Google Shape;253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48" y="1131590"/>
            <a:ext cx="7593571" cy="3456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98" y="1059582"/>
            <a:ext cx="1455217" cy="152197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8"/>
          <p:cNvSpPr txBox="1"/>
          <p:nvPr/>
        </p:nvSpPr>
        <p:spPr>
          <a:xfrm>
            <a:off x="3242072" y="762258"/>
            <a:ext cx="1368152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6228" l="-4017" r="0" t="-655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256" name="Google Shape;256;p18"/>
          <p:cNvCxnSpPr/>
          <p:nvPr/>
        </p:nvCxnSpPr>
        <p:spPr>
          <a:xfrm flipH="1">
            <a:off x="3746128" y="1059582"/>
            <a:ext cx="72008" cy="28803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57" name="Google Shape;257;p18"/>
          <p:cNvCxnSpPr/>
          <p:nvPr/>
        </p:nvCxnSpPr>
        <p:spPr>
          <a:xfrm>
            <a:off x="4211960" y="1275606"/>
            <a:ext cx="0" cy="316835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18"/>
          <p:cNvCxnSpPr/>
          <p:nvPr/>
        </p:nvCxnSpPr>
        <p:spPr>
          <a:xfrm>
            <a:off x="5940152" y="1275606"/>
            <a:ext cx="0" cy="316835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p18"/>
          <p:cNvCxnSpPr/>
          <p:nvPr/>
        </p:nvCxnSpPr>
        <p:spPr>
          <a:xfrm>
            <a:off x="3347864" y="1275606"/>
            <a:ext cx="0" cy="316835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Google Shape;260;p18"/>
          <p:cNvCxnSpPr/>
          <p:nvPr/>
        </p:nvCxnSpPr>
        <p:spPr>
          <a:xfrm>
            <a:off x="2699792" y="2067694"/>
            <a:ext cx="0" cy="244827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p18"/>
          <p:cNvCxnSpPr/>
          <p:nvPr/>
        </p:nvCxnSpPr>
        <p:spPr>
          <a:xfrm>
            <a:off x="2123728" y="1995686"/>
            <a:ext cx="0" cy="244827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p18"/>
          <p:cNvCxnSpPr/>
          <p:nvPr/>
        </p:nvCxnSpPr>
        <p:spPr>
          <a:xfrm>
            <a:off x="8820472" y="1203598"/>
            <a:ext cx="0" cy="316835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3" name="Google Shape;263;p18"/>
          <p:cNvCxnSpPr/>
          <p:nvPr/>
        </p:nvCxnSpPr>
        <p:spPr>
          <a:xfrm>
            <a:off x="1547664" y="1275606"/>
            <a:ext cx="0" cy="316835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/>
          <p:nvPr>
            <p:ph type="title"/>
          </p:nvPr>
        </p:nvSpPr>
        <p:spPr>
          <a:xfrm>
            <a:off x="457200" y="50800"/>
            <a:ext cx="8229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 Table: Designer’s perspective</a:t>
            </a:r>
            <a:endParaRPr/>
          </a:p>
        </p:txBody>
      </p:sp>
      <p:pic>
        <p:nvPicPr>
          <p:cNvPr id="269" name="Google Shape;26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98" y="1059582"/>
            <a:ext cx="1455217" cy="152197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9"/>
          <p:cNvSpPr txBox="1"/>
          <p:nvPr>
            <p:ph idx="1" type="body"/>
          </p:nvPr>
        </p:nvSpPr>
        <p:spPr>
          <a:xfrm>
            <a:off x="457200" y="700088"/>
            <a:ext cx="8229600" cy="3894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71" name="Google Shape;27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3648" y="1131590"/>
            <a:ext cx="7593571" cy="345638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9"/>
          <p:cNvSpPr txBox="1"/>
          <p:nvPr/>
        </p:nvSpPr>
        <p:spPr>
          <a:xfrm>
            <a:off x="3242072" y="762258"/>
            <a:ext cx="1368152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6228" l="-4017" r="0" t="-655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273" name="Google Shape;273;p19"/>
          <p:cNvCxnSpPr/>
          <p:nvPr/>
        </p:nvCxnSpPr>
        <p:spPr>
          <a:xfrm flipH="1">
            <a:off x="3746128" y="1059582"/>
            <a:ext cx="72008" cy="28803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4" name="Google Shape;274;p19"/>
          <p:cNvSpPr/>
          <p:nvPr/>
        </p:nvSpPr>
        <p:spPr>
          <a:xfrm>
            <a:off x="4355976" y="2437536"/>
            <a:ext cx="1224136" cy="206222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2771800" y="2437536"/>
            <a:ext cx="1224136" cy="206222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1331640" y="2427734"/>
            <a:ext cx="1224136" cy="206222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4355976" y="2653560"/>
            <a:ext cx="1296144" cy="205712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2843808" y="2653560"/>
            <a:ext cx="1224136" cy="206222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1403648" y="2643758"/>
            <a:ext cx="1224136" cy="206222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4355976" y="2869584"/>
            <a:ext cx="1224136" cy="206222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2771800" y="2869584"/>
            <a:ext cx="1224136" cy="206222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1331640" y="2859782"/>
            <a:ext cx="1224136" cy="235628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4355976" y="3075806"/>
            <a:ext cx="1440160" cy="287522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2771800" y="3157616"/>
            <a:ext cx="1224136" cy="206222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1331640" y="3147814"/>
            <a:ext cx="1224136" cy="206222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4283968" y="3373640"/>
            <a:ext cx="1368152" cy="216218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2843808" y="3373640"/>
            <a:ext cx="1224136" cy="206222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9"/>
          <p:cNvSpPr/>
          <p:nvPr/>
        </p:nvSpPr>
        <p:spPr>
          <a:xfrm>
            <a:off x="1403648" y="3363838"/>
            <a:ext cx="1224136" cy="206222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9"/>
          <p:cNvSpPr/>
          <p:nvPr/>
        </p:nvSpPr>
        <p:spPr>
          <a:xfrm>
            <a:off x="4355976" y="3661672"/>
            <a:ext cx="1440160" cy="215708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9"/>
          <p:cNvSpPr/>
          <p:nvPr/>
        </p:nvSpPr>
        <p:spPr>
          <a:xfrm>
            <a:off x="2771800" y="3661672"/>
            <a:ext cx="1224136" cy="206222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9"/>
          <p:cNvSpPr/>
          <p:nvPr/>
        </p:nvSpPr>
        <p:spPr>
          <a:xfrm>
            <a:off x="1331640" y="3651870"/>
            <a:ext cx="1224136" cy="206222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9"/>
          <p:cNvSpPr/>
          <p:nvPr/>
        </p:nvSpPr>
        <p:spPr>
          <a:xfrm>
            <a:off x="4355976" y="3877696"/>
            <a:ext cx="1224136" cy="206222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9"/>
          <p:cNvSpPr/>
          <p:nvPr/>
        </p:nvSpPr>
        <p:spPr>
          <a:xfrm>
            <a:off x="2771800" y="3877696"/>
            <a:ext cx="1224136" cy="206222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9"/>
          <p:cNvSpPr/>
          <p:nvPr/>
        </p:nvSpPr>
        <p:spPr>
          <a:xfrm>
            <a:off x="1331640" y="3867894"/>
            <a:ext cx="1224136" cy="206222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9"/>
          <p:cNvSpPr/>
          <p:nvPr/>
        </p:nvSpPr>
        <p:spPr>
          <a:xfrm>
            <a:off x="4355976" y="4165728"/>
            <a:ext cx="1224136" cy="206222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9"/>
          <p:cNvSpPr/>
          <p:nvPr/>
        </p:nvSpPr>
        <p:spPr>
          <a:xfrm>
            <a:off x="2771800" y="4165728"/>
            <a:ext cx="1224136" cy="206222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1331640" y="4155926"/>
            <a:ext cx="1224136" cy="206222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19"/>
          <p:cNvCxnSpPr/>
          <p:nvPr/>
        </p:nvCxnSpPr>
        <p:spPr>
          <a:xfrm>
            <a:off x="4211960" y="1275606"/>
            <a:ext cx="0" cy="316835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9" name="Google Shape;299;p19"/>
          <p:cNvCxnSpPr/>
          <p:nvPr/>
        </p:nvCxnSpPr>
        <p:spPr>
          <a:xfrm>
            <a:off x="5940152" y="1275606"/>
            <a:ext cx="0" cy="316835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0" name="Google Shape;300;p19"/>
          <p:cNvCxnSpPr/>
          <p:nvPr/>
        </p:nvCxnSpPr>
        <p:spPr>
          <a:xfrm>
            <a:off x="3347864" y="1275606"/>
            <a:ext cx="0" cy="316835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" name="Google Shape;301;p19"/>
          <p:cNvCxnSpPr/>
          <p:nvPr/>
        </p:nvCxnSpPr>
        <p:spPr>
          <a:xfrm>
            <a:off x="2699792" y="2067694"/>
            <a:ext cx="0" cy="244827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" name="Google Shape;302;p19"/>
          <p:cNvCxnSpPr/>
          <p:nvPr/>
        </p:nvCxnSpPr>
        <p:spPr>
          <a:xfrm>
            <a:off x="2123728" y="1995686"/>
            <a:ext cx="0" cy="244827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p19"/>
          <p:cNvCxnSpPr/>
          <p:nvPr/>
        </p:nvCxnSpPr>
        <p:spPr>
          <a:xfrm>
            <a:off x="8820472" y="1203598"/>
            <a:ext cx="0" cy="316835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" name="Google Shape;304;p19"/>
          <p:cNvCxnSpPr/>
          <p:nvPr/>
        </p:nvCxnSpPr>
        <p:spPr>
          <a:xfrm>
            <a:off x="1547664" y="1275606"/>
            <a:ext cx="0" cy="316835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457200" y="50800"/>
            <a:ext cx="8229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ALU and the Processor</a:t>
            </a:r>
            <a:endParaRPr/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457200" y="700088"/>
            <a:ext cx="8229600" cy="3894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/>
              <a:t>ALU stands for Arithmetic Logic Unit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/>
              <a:t>A part of the processor or CPU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 txBox="1"/>
          <p:nvPr>
            <p:ph type="title"/>
          </p:nvPr>
        </p:nvSpPr>
        <p:spPr>
          <a:xfrm>
            <a:off x="457200" y="50800"/>
            <a:ext cx="4086100" cy="1584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 Diagram of an independent Arithmetic Circuit</a:t>
            </a:r>
            <a:endParaRPr/>
          </a:p>
        </p:txBody>
      </p:sp>
      <p:pic>
        <p:nvPicPr>
          <p:cNvPr id="310" name="Google Shape;3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2354" y="50800"/>
            <a:ext cx="4688158" cy="4969222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0"/>
          <p:cNvSpPr txBox="1"/>
          <p:nvPr>
            <p:ph idx="1" type="body"/>
          </p:nvPr>
        </p:nvSpPr>
        <p:spPr>
          <a:xfrm>
            <a:off x="457200" y="700088"/>
            <a:ext cx="8229600" cy="3894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2627784" y="2499742"/>
            <a:ext cx="792088" cy="136815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1403648" y="2067694"/>
            <a:ext cx="864096" cy="216024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Combinational Circuit</a:t>
            </a:r>
            <a:endParaRPr sz="12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314" name="Google Shape;314;p20"/>
          <p:cNvCxnSpPr/>
          <p:nvPr/>
        </p:nvCxnSpPr>
        <p:spPr>
          <a:xfrm>
            <a:off x="2987824" y="2283718"/>
            <a:ext cx="0" cy="21602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5" name="Google Shape;315;p20"/>
          <p:cNvCxnSpPr/>
          <p:nvPr/>
        </p:nvCxnSpPr>
        <p:spPr>
          <a:xfrm>
            <a:off x="2267744" y="2934223"/>
            <a:ext cx="36004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6" name="Google Shape;316;p20"/>
          <p:cNvCxnSpPr/>
          <p:nvPr/>
        </p:nvCxnSpPr>
        <p:spPr>
          <a:xfrm>
            <a:off x="2267744" y="3363838"/>
            <a:ext cx="36004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7" name="Google Shape;317;p20"/>
          <p:cNvSpPr txBox="1"/>
          <p:nvPr/>
        </p:nvSpPr>
        <p:spPr>
          <a:xfrm>
            <a:off x="2284226" y="2625175"/>
            <a:ext cx="216024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-5142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18" name="Google Shape;318;p20"/>
          <p:cNvSpPr txBox="1"/>
          <p:nvPr/>
        </p:nvSpPr>
        <p:spPr>
          <a:xfrm>
            <a:off x="2303748" y="3363838"/>
            <a:ext cx="216024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-4571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319" name="Google Shape;319;p20"/>
          <p:cNvCxnSpPr/>
          <p:nvPr/>
        </p:nvCxnSpPr>
        <p:spPr>
          <a:xfrm>
            <a:off x="1043608" y="2952806"/>
            <a:ext cx="36004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0" name="Google Shape;320;p20"/>
          <p:cNvCxnSpPr/>
          <p:nvPr/>
        </p:nvCxnSpPr>
        <p:spPr>
          <a:xfrm>
            <a:off x="1043608" y="3382421"/>
            <a:ext cx="36004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1" name="Google Shape;321;p20"/>
          <p:cNvSpPr txBox="1"/>
          <p:nvPr/>
        </p:nvSpPr>
        <p:spPr>
          <a:xfrm>
            <a:off x="1060090" y="2643758"/>
            <a:ext cx="216024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-4857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22" name="Google Shape;322;p20"/>
          <p:cNvSpPr txBox="1"/>
          <p:nvPr/>
        </p:nvSpPr>
        <p:spPr>
          <a:xfrm>
            <a:off x="1079612" y="3382421"/>
            <a:ext cx="216024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-4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323" name="Google Shape;323;p20"/>
          <p:cNvCxnSpPr/>
          <p:nvPr/>
        </p:nvCxnSpPr>
        <p:spPr>
          <a:xfrm>
            <a:off x="1043608" y="2427734"/>
            <a:ext cx="36004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4" name="Google Shape;324;p20"/>
          <p:cNvCxnSpPr/>
          <p:nvPr/>
        </p:nvCxnSpPr>
        <p:spPr>
          <a:xfrm>
            <a:off x="1043608" y="2139702"/>
            <a:ext cx="36004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5" name="Google Shape;325;p20"/>
          <p:cNvSpPr txBox="1"/>
          <p:nvPr/>
        </p:nvSpPr>
        <p:spPr>
          <a:xfrm>
            <a:off x="1012776" y="2046863"/>
            <a:ext cx="3496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827584" y="2067694"/>
            <a:ext cx="144016" cy="432048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102402" y="2046863"/>
            <a:ext cx="7844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Selection Variables</a:t>
            </a:r>
            <a:endParaRPr sz="12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8" name="Google Shape;328;p20"/>
          <p:cNvSpPr txBox="1"/>
          <p:nvPr/>
        </p:nvSpPr>
        <p:spPr>
          <a:xfrm>
            <a:off x="2843808" y="2054101"/>
            <a:ext cx="784450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29" name="Google Shape;329;p20"/>
          <p:cNvSpPr/>
          <p:nvPr/>
        </p:nvSpPr>
        <p:spPr>
          <a:xfrm>
            <a:off x="4852492" y="89260"/>
            <a:ext cx="3031875" cy="4642730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type="title"/>
          </p:nvPr>
        </p:nvSpPr>
        <p:spPr>
          <a:xfrm>
            <a:off x="457200" y="50800"/>
            <a:ext cx="8229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Example</a:t>
            </a:r>
            <a:endParaRPr/>
          </a:p>
        </p:txBody>
      </p:sp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457200" y="700088"/>
            <a:ext cx="8229600" cy="38941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66" r="-739" t="-93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 </a:t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7236296" y="2283718"/>
            <a:ext cx="792088" cy="136815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6012160" y="1851670"/>
            <a:ext cx="864096" cy="216024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Combinational Circuit</a:t>
            </a:r>
            <a:endParaRPr sz="12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338" name="Google Shape;338;p21"/>
          <p:cNvCxnSpPr/>
          <p:nvPr/>
        </p:nvCxnSpPr>
        <p:spPr>
          <a:xfrm>
            <a:off x="7596336" y="2067694"/>
            <a:ext cx="0" cy="21602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9" name="Google Shape;339;p21"/>
          <p:cNvCxnSpPr/>
          <p:nvPr/>
        </p:nvCxnSpPr>
        <p:spPr>
          <a:xfrm>
            <a:off x="6876256" y="2718199"/>
            <a:ext cx="36004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0" name="Google Shape;340;p21"/>
          <p:cNvCxnSpPr/>
          <p:nvPr/>
        </p:nvCxnSpPr>
        <p:spPr>
          <a:xfrm>
            <a:off x="6876256" y="3147814"/>
            <a:ext cx="36004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1" name="Google Shape;341;p21"/>
          <p:cNvSpPr txBox="1"/>
          <p:nvPr/>
        </p:nvSpPr>
        <p:spPr>
          <a:xfrm>
            <a:off x="6892738" y="2409151"/>
            <a:ext cx="216024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-5142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42" name="Google Shape;342;p21"/>
          <p:cNvSpPr txBox="1"/>
          <p:nvPr/>
        </p:nvSpPr>
        <p:spPr>
          <a:xfrm>
            <a:off x="6912260" y="3147814"/>
            <a:ext cx="216024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-4571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343" name="Google Shape;343;p21"/>
          <p:cNvCxnSpPr/>
          <p:nvPr/>
        </p:nvCxnSpPr>
        <p:spPr>
          <a:xfrm>
            <a:off x="5652120" y="2736782"/>
            <a:ext cx="36004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4" name="Google Shape;344;p21"/>
          <p:cNvCxnSpPr/>
          <p:nvPr/>
        </p:nvCxnSpPr>
        <p:spPr>
          <a:xfrm>
            <a:off x="5652120" y="3166397"/>
            <a:ext cx="36004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5" name="Google Shape;345;p21"/>
          <p:cNvSpPr txBox="1"/>
          <p:nvPr/>
        </p:nvSpPr>
        <p:spPr>
          <a:xfrm>
            <a:off x="5668602" y="2427734"/>
            <a:ext cx="216024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-4857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46" name="Google Shape;346;p21"/>
          <p:cNvSpPr txBox="1"/>
          <p:nvPr/>
        </p:nvSpPr>
        <p:spPr>
          <a:xfrm>
            <a:off x="5688124" y="3166397"/>
            <a:ext cx="216024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-4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347" name="Google Shape;347;p21"/>
          <p:cNvCxnSpPr/>
          <p:nvPr/>
        </p:nvCxnSpPr>
        <p:spPr>
          <a:xfrm>
            <a:off x="5652120" y="2211710"/>
            <a:ext cx="36004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8" name="Google Shape;348;p21"/>
          <p:cNvCxnSpPr/>
          <p:nvPr/>
        </p:nvCxnSpPr>
        <p:spPr>
          <a:xfrm>
            <a:off x="5652120" y="1923678"/>
            <a:ext cx="36004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9" name="Google Shape;349;p21"/>
          <p:cNvSpPr txBox="1"/>
          <p:nvPr/>
        </p:nvSpPr>
        <p:spPr>
          <a:xfrm>
            <a:off x="5621288" y="1830839"/>
            <a:ext cx="3496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5436096" y="1851670"/>
            <a:ext cx="144016" cy="432048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 txBox="1"/>
          <p:nvPr/>
        </p:nvSpPr>
        <p:spPr>
          <a:xfrm>
            <a:off x="4710914" y="1830839"/>
            <a:ext cx="7844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Selection Variables</a:t>
            </a:r>
            <a:endParaRPr sz="12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52" name="Google Shape;352;p21"/>
          <p:cNvSpPr txBox="1"/>
          <p:nvPr/>
        </p:nvSpPr>
        <p:spPr>
          <a:xfrm>
            <a:off x="7452320" y="1838077"/>
            <a:ext cx="784450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aphicFrame>
        <p:nvGraphicFramePr>
          <p:cNvPr id="353" name="Google Shape;353;p21"/>
          <p:cNvGraphicFramePr/>
          <p:nvPr/>
        </p:nvGraphicFramePr>
        <p:xfrm>
          <a:off x="351975" y="32166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{EE4ADF69-402C-42D2-82EA-08CBC1000E42}</a:tableStyleId>
              </a:tblPr>
              <a:tblGrid>
                <a:gridCol w="705850"/>
                <a:gridCol w="70585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</a:t>
                      </a:r>
                      <a:endParaRPr b="1"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4" name="Google Shape;354;p21"/>
          <p:cNvSpPr txBox="1"/>
          <p:nvPr/>
        </p:nvSpPr>
        <p:spPr>
          <a:xfrm>
            <a:off x="107504" y="4299942"/>
            <a:ext cx="2664296" cy="36958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491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aphicFrame>
        <p:nvGraphicFramePr>
          <p:cNvPr id="355" name="Google Shape;355;p21"/>
          <p:cNvGraphicFramePr/>
          <p:nvPr/>
        </p:nvGraphicFramePr>
        <p:xfrm>
          <a:off x="3182067" y="32198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{EE4ADF69-402C-42D2-82EA-08CBC1000E42}</a:tableStyleId>
              </a:tblPr>
              <a:tblGrid>
                <a:gridCol w="705850"/>
                <a:gridCol w="70585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</a:t>
                      </a:r>
                      <a:endParaRPr b="1"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6" name="Google Shape;356;p21"/>
          <p:cNvSpPr txBox="1"/>
          <p:nvPr/>
        </p:nvSpPr>
        <p:spPr>
          <a:xfrm>
            <a:off x="3311860" y="4308398"/>
            <a:ext cx="1152128" cy="369588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333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2"/>
          <p:cNvSpPr txBox="1"/>
          <p:nvPr>
            <p:ph type="title"/>
          </p:nvPr>
        </p:nvSpPr>
        <p:spPr>
          <a:xfrm>
            <a:off x="457200" y="50800"/>
            <a:ext cx="8229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Example</a:t>
            </a:r>
            <a:endParaRPr/>
          </a:p>
        </p:txBody>
      </p:sp>
      <p:pic>
        <p:nvPicPr>
          <p:cNvPr id="362" name="Google Shape;362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3953" y="700088"/>
            <a:ext cx="2776093" cy="3894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"/>
          <p:cNvSpPr txBox="1"/>
          <p:nvPr>
            <p:ph type="title"/>
          </p:nvPr>
        </p:nvSpPr>
        <p:spPr>
          <a:xfrm>
            <a:off x="457200" y="50800"/>
            <a:ext cx="8229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Designing a Logic Circuit</a:t>
            </a:r>
            <a:endParaRPr/>
          </a:p>
        </p:txBody>
      </p:sp>
      <p:sp>
        <p:nvSpPr>
          <p:cNvPr id="368" name="Google Shape;368;p23"/>
          <p:cNvSpPr txBox="1"/>
          <p:nvPr>
            <p:ph idx="1" type="body"/>
          </p:nvPr>
        </p:nvSpPr>
        <p:spPr>
          <a:xfrm>
            <a:off x="457200" y="700088"/>
            <a:ext cx="8229600" cy="3894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/>
              <a:t>We shall implement three basic logical operations (AND, OR and NOT) and an XOR operation</a:t>
            </a:r>
            <a:endParaRPr/>
          </a:p>
        </p:txBody>
      </p:sp>
      <p:pic>
        <p:nvPicPr>
          <p:cNvPr id="369" name="Google Shape;36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9992" y="1419622"/>
            <a:ext cx="2745732" cy="126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1635646"/>
            <a:ext cx="312420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4"/>
          <p:cNvSpPr txBox="1"/>
          <p:nvPr>
            <p:ph type="title"/>
          </p:nvPr>
        </p:nvSpPr>
        <p:spPr>
          <a:xfrm>
            <a:off x="457200" y="50800"/>
            <a:ext cx="8229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Designing a Logic Circuit</a:t>
            </a:r>
            <a:endParaRPr/>
          </a:p>
        </p:txBody>
      </p:sp>
      <p:sp>
        <p:nvSpPr>
          <p:cNvPr id="376" name="Google Shape;376;p24"/>
          <p:cNvSpPr txBox="1"/>
          <p:nvPr>
            <p:ph idx="1" type="body"/>
          </p:nvPr>
        </p:nvSpPr>
        <p:spPr>
          <a:xfrm>
            <a:off x="457200" y="700088"/>
            <a:ext cx="8229600" cy="3894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/>
              <a:t>Let’s combine it with arithmetic operations</a:t>
            </a:r>
            <a:endParaRPr/>
          </a:p>
        </p:txBody>
      </p:sp>
      <p:pic>
        <p:nvPicPr>
          <p:cNvPr id="377" name="Google Shape;37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696" y="1347614"/>
            <a:ext cx="4913220" cy="302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5"/>
          <p:cNvSpPr txBox="1"/>
          <p:nvPr>
            <p:ph type="title"/>
          </p:nvPr>
        </p:nvSpPr>
        <p:spPr>
          <a:xfrm>
            <a:off x="457200" y="50800"/>
            <a:ext cx="8229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Efficient Design</a:t>
            </a:r>
            <a:endParaRPr/>
          </a:p>
        </p:txBody>
      </p:sp>
      <p:sp>
        <p:nvSpPr>
          <p:cNvPr id="383" name="Google Shape;383;p25"/>
          <p:cNvSpPr txBox="1"/>
          <p:nvPr>
            <p:ph idx="1" type="body"/>
          </p:nvPr>
        </p:nvSpPr>
        <p:spPr>
          <a:xfrm>
            <a:off x="457200" y="700088"/>
            <a:ext cx="8229600" cy="38941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65" r="0" t="-93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"/>
          <p:cNvSpPr txBox="1"/>
          <p:nvPr>
            <p:ph type="title"/>
          </p:nvPr>
        </p:nvSpPr>
        <p:spPr>
          <a:xfrm>
            <a:off x="457200" y="50800"/>
            <a:ext cx="8229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Efficient Design</a:t>
            </a:r>
            <a:endParaRPr/>
          </a:p>
        </p:txBody>
      </p:sp>
      <p:sp>
        <p:nvSpPr>
          <p:cNvPr id="389" name="Google Shape;389;p26"/>
          <p:cNvSpPr txBox="1"/>
          <p:nvPr>
            <p:ph idx="1" type="body"/>
          </p:nvPr>
        </p:nvSpPr>
        <p:spPr>
          <a:xfrm>
            <a:off x="457200" y="700088"/>
            <a:ext cx="8229600" cy="3894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/>
              <a:t>Use already available arithmetic circuit and incorporate logical operations</a:t>
            </a:r>
            <a:endParaRPr/>
          </a:p>
        </p:txBody>
      </p:sp>
      <p:pic>
        <p:nvPicPr>
          <p:cNvPr id="390" name="Google Shape;3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98" y="1059582"/>
            <a:ext cx="1455217" cy="1521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0" y="2462244"/>
            <a:ext cx="4608512" cy="2118429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6"/>
          <p:cNvSpPr/>
          <p:nvPr/>
        </p:nvSpPr>
        <p:spPr>
          <a:xfrm>
            <a:off x="683568" y="2581552"/>
            <a:ext cx="360040" cy="19991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6"/>
          <p:cNvSpPr/>
          <p:nvPr/>
        </p:nvSpPr>
        <p:spPr>
          <a:xfrm>
            <a:off x="2411760" y="2588853"/>
            <a:ext cx="288032" cy="19991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6"/>
          <p:cNvSpPr/>
          <p:nvPr/>
        </p:nvSpPr>
        <p:spPr>
          <a:xfrm>
            <a:off x="2699792" y="2571750"/>
            <a:ext cx="2674640" cy="8640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6"/>
          <p:cNvSpPr/>
          <p:nvPr/>
        </p:nvSpPr>
        <p:spPr>
          <a:xfrm>
            <a:off x="2699792" y="3435846"/>
            <a:ext cx="2674640" cy="2880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6"/>
          <p:cNvSpPr/>
          <p:nvPr/>
        </p:nvSpPr>
        <p:spPr>
          <a:xfrm>
            <a:off x="2608474" y="3723878"/>
            <a:ext cx="2674640" cy="2880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6"/>
          <p:cNvSpPr/>
          <p:nvPr/>
        </p:nvSpPr>
        <p:spPr>
          <a:xfrm>
            <a:off x="2843808" y="1382397"/>
            <a:ext cx="2674640" cy="2880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6"/>
          <p:cNvSpPr/>
          <p:nvPr/>
        </p:nvSpPr>
        <p:spPr>
          <a:xfrm>
            <a:off x="2699792" y="3939902"/>
            <a:ext cx="2674640" cy="2880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6"/>
          <p:cNvSpPr/>
          <p:nvPr/>
        </p:nvSpPr>
        <p:spPr>
          <a:xfrm>
            <a:off x="2627784" y="4155925"/>
            <a:ext cx="2674640" cy="3429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36096" y="2471879"/>
            <a:ext cx="1325733" cy="2188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 txBox="1"/>
          <p:nvPr>
            <p:ph type="title"/>
          </p:nvPr>
        </p:nvSpPr>
        <p:spPr>
          <a:xfrm>
            <a:off x="457200" y="50800"/>
            <a:ext cx="8229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Incorporating  remaining functions</a:t>
            </a:r>
            <a:endParaRPr/>
          </a:p>
        </p:txBody>
      </p:sp>
      <p:sp>
        <p:nvSpPr>
          <p:cNvPr id="406" name="Google Shape;406;p27"/>
          <p:cNvSpPr txBox="1"/>
          <p:nvPr>
            <p:ph idx="1" type="body"/>
          </p:nvPr>
        </p:nvSpPr>
        <p:spPr>
          <a:xfrm>
            <a:off x="457200" y="700088"/>
            <a:ext cx="8229600" cy="3894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/>
              <a:t>Unresolved cases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graphicFrame>
        <p:nvGraphicFramePr>
          <p:cNvPr id="407" name="Google Shape;407;p27"/>
          <p:cNvGraphicFramePr/>
          <p:nvPr/>
        </p:nvGraphicFramePr>
        <p:xfrm>
          <a:off x="683568" y="14916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{EE4ADF69-402C-42D2-82EA-08CBC1000E42}</a:tableStyleId>
              </a:tblPr>
              <a:tblGrid>
                <a:gridCol w="360050"/>
                <a:gridCol w="432050"/>
                <a:gridCol w="432050"/>
                <a:gridCol w="576075"/>
                <a:gridCol w="504050"/>
                <a:gridCol w="1728200"/>
                <a:gridCol w="2063550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 sz="14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8"/>
          <p:cNvSpPr txBox="1"/>
          <p:nvPr>
            <p:ph type="title"/>
          </p:nvPr>
        </p:nvSpPr>
        <p:spPr>
          <a:xfrm>
            <a:off x="457200" y="50800"/>
            <a:ext cx="8229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Boolean Functions</a:t>
            </a:r>
            <a:endParaRPr/>
          </a:p>
        </p:txBody>
      </p:sp>
      <p:sp>
        <p:nvSpPr>
          <p:cNvPr id="413" name="Google Shape;413;p28"/>
          <p:cNvSpPr txBox="1"/>
          <p:nvPr>
            <p:ph idx="1" type="body"/>
          </p:nvPr>
        </p:nvSpPr>
        <p:spPr>
          <a:xfrm>
            <a:off x="457200" y="700088"/>
            <a:ext cx="8229600" cy="38941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65" r="0" t="-93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 </a:t>
            </a:r>
            <a:endParaRPr/>
          </a:p>
        </p:txBody>
      </p:sp>
      <p:pic>
        <p:nvPicPr>
          <p:cNvPr id="414" name="Google Shape;41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9832" y="1851670"/>
            <a:ext cx="5889476" cy="311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9"/>
          <p:cNvSpPr txBox="1"/>
          <p:nvPr>
            <p:ph type="title"/>
          </p:nvPr>
        </p:nvSpPr>
        <p:spPr>
          <a:xfrm>
            <a:off x="457200" y="50800"/>
            <a:ext cx="8229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Status Register</a:t>
            </a:r>
            <a:endParaRPr/>
          </a:p>
        </p:txBody>
      </p:sp>
      <p:sp>
        <p:nvSpPr>
          <p:cNvPr id="420" name="Google Shape;420;p29"/>
          <p:cNvSpPr txBox="1"/>
          <p:nvPr>
            <p:ph idx="1" type="body"/>
          </p:nvPr>
        </p:nvSpPr>
        <p:spPr>
          <a:xfrm>
            <a:off x="457200" y="700088"/>
            <a:ext cx="8229600" cy="38941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65" r="0" t="-93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457200" y="50800"/>
            <a:ext cx="8229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Terminologies Revisiting</a:t>
            </a:r>
            <a:endParaRPr/>
          </a:p>
        </p:txBody>
      </p:sp>
      <p:sp>
        <p:nvSpPr>
          <p:cNvPr id="77" name="Google Shape;77;p3"/>
          <p:cNvSpPr txBox="1"/>
          <p:nvPr>
            <p:ph idx="1" type="body"/>
          </p:nvPr>
        </p:nvSpPr>
        <p:spPr>
          <a:xfrm>
            <a:off x="457200" y="700088"/>
            <a:ext cx="8229600" cy="3894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/>
              <a:t>Decoder, Encoder</a:t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1763688" y="1347614"/>
            <a:ext cx="1080120" cy="1584176"/>
          </a:xfrm>
          <a:prstGeom prst="rect">
            <a:avLst/>
          </a:prstGeom>
          <a:gradFill>
            <a:gsLst>
              <a:gs pos="0">
                <a:srgbClr val="CFFEFF"/>
              </a:gs>
              <a:gs pos="35000">
                <a:srgbClr val="DDFEFF"/>
              </a:gs>
              <a:gs pos="100000">
                <a:srgbClr val="EFFFFF"/>
              </a:gs>
            </a:gsLst>
            <a:lin ang="16200000" scaled="0"/>
          </a:gradFill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2X4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Decoder</a:t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79" name="Google Shape;79;p3"/>
          <p:cNvCxnSpPr/>
          <p:nvPr/>
        </p:nvCxnSpPr>
        <p:spPr>
          <a:xfrm>
            <a:off x="971600" y="1851670"/>
            <a:ext cx="7920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" name="Google Shape;80;p3"/>
          <p:cNvCxnSpPr/>
          <p:nvPr/>
        </p:nvCxnSpPr>
        <p:spPr>
          <a:xfrm>
            <a:off x="971600" y="2355726"/>
            <a:ext cx="7920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" name="Google Shape;81;p3"/>
          <p:cNvCxnSpPr/>
          <p:nvPr/>
        </p:nvCxnSpPr>
        <p:spPr>
          <a:xfrm>
            <a:off x="2843808" y="1563638"/>
            <a:ext cx="7920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" name="Google Shape;82;p3"/>
          <p:cNvCxnSpPr/>
          <p:nvPr/>
        </p:nvCxnSpPr>
        <p:spPr>
          <a:xfrm>
            <a:off x="2843808" y="1923678"/>
            <a:ext cx="7920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" name="Google Shape;83;p3"/>
          <p:cNvCxnSpPr/>
          <p:nvPr/>
        </p:nvCxnSpPr>
        <p:spPr>
          <a:xfrm>
            <a:off x="2843808" y="2346062"/>
            <a:ext cx="7920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" name="Google Shape;84;p3"/>
          <p:cNvCxnSpPr/>
          <p:nvPr/>
        </p:nvCxnSpPr>
        <p:spPr>
          <a:xfrm>
            <a:off x="2843808" y="2715766"/>
            <a:ext cx="7920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" name="Google Shape;85;p3"/>
          <p:cNvCxnSpPr/>
          <p:nvPr/>
        </p:nvCxnSpPr>
        <p:spPr>
          <a:xfrm rot="10800000">
            <a:off x="2267744" y="2931790"/>
            <a:ext cx="0" cy="64807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" name="Google Shape;86;p3"/>
          <p:cNvSpPr txBox="1"/>
          <p:nvPr/>
        </p:nvSpPr>
        <p:spPr>
          <a:xfrm>
            <a:off x="467544" y="1698362"/>
            <a:ext cx="360040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67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7" name="Google Shape;87;p3"/>
          <p:cNvSpPr txBox="1"/>
          <p:nvPr/>
        </p:nvSpPr>
        <p:spPr>
          <a:xfrm>
            <a:off x="467544" y="2115837"/>
            <a:ext cx="36004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-508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8" name="Google Shape;88;p3"/>
          <p:cNvSpPr txBox="1"/>
          <p:nvPr/>
        </p:nvSpPr>
        <p:spPr>
          <a:xfrm>
            <a:off x="3635896" y="1378972"/>
            <a:ext cx="36004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9" name="Google Shape;89;p3"/>
          <p:cNvSpPr txBox="1"/>
          <p:nvPr/>
        </p:nvSpPr>
        <p:spPr>
          <a:xfrm>
            <a:off x="3635896" y="1772566"/>
            <a:ext cx="360040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0" name="Google Shape;90;p3"/>
          <p:cNvSpPr txBox="1"/>
          <p:nvPr/>
        </p:nvSpPr>
        <p:spPr>
          <a:xfrm>
            <a:off x="3635896" y="2136313"/>
            <a:ext cx="360040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1" name="Google Shape;91;p3"/>
          <p:cNvSpPr txBox="1"/>
          <p:nvPr/>
        </p:nvSpPr>
        <p:spPr>
          <a:xfrm>
            <a:off x="3635896" y="2550227"/>
            <a:ext cx="360040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2" name="Google Shape;92;p3"/>
          <p:cNvSpPr txBox="1"/>
          <p:nvPr/>
        </p:nvSpPr>
        <p:spPr>
          <a:xfrm>
            <a:off x="2123728" y="3662412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</a:t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5148064" y="1334390"/>
            <a:ext cx="360040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-666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4" name="Google Shape;94;p3"/>
          <p:cNvSpPr txBox="1"/>
          <p:nvPr/>
        </p:nvSpPr>
        <p:spPr>
          <a:xfrm>
            <a:off x="5148064" y="1727984"/>
            <a:ext cx="360040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-4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5" name="Google Shape;95;p3"/>
          <p:cNvSpPr txBox="1"/>
          <p:nvPr/>
        </p:nvSpPr>
        <p:spPr>
          <a:xfrm>
            <a:off x="5148064" y="2091731"/>
            <a:ext cx="360040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-666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5148064" y="2505645"/>
            <a:ext cx="360040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-666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97" name="Google Shape;97;p3"/>
          <p:cNvCxnSpPr/>
          <p:nvPr/>
        </p:nvCxnSpPr>
        <p:spPr>
          <a:xfrm>
            <a:off x="5508104" y="1563638"/>
            <a:ext cx="7920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8" name="Google Shape;98;p3"/>
          <p:cNvCxnSpPr/>
          <p:nvPr/>
        </p:nvCxnSpPr>
        <p:spPr>
          <a:xfrm>
            <a:off x="5508104" y="1923678"/>
            <a:ext cx="7920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" name="Google Shape;99;p3"/>
          <p:cNvCxnSpPr/>
          <p:nvPr/>
        </p:nvCxnSpPr>
        <p:spPr>
          <a:xfrm>
            <a:off x="5508104" y="2346062"/>
            <a:ext cx="7920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0" name="Google Shape;100;p3"/>
          <p:cNvCxnSpPr/>
          <p:nvPr/>
        </p:nvCxnSpPr>
        <p:spPr>
          <a:xfrm>
            <a:off x="5508104" y="2715766"/>
            <a:ext cx="7920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" name="Google Shape;101;p3"/>
          <p:cNvSpPr/>
          <p:nvPr/>
        </p:nvSpPr>
        <p:spPr>
          <a:xfrm>
            <a:off x="6300192" y="1347614"/>
            <a:ext cx="1080120" cy="1584176"/>
          </a:xfrm>
          <a:prstGeom prst="rect">
            <a:avLst/>
          </a:prstGeom>
          <a:gradFill>
            <a:gsLst>
              <a:gs pos="0">
                <a:srgbClr val="A6A6E9"/>
              </a:gs>
              <a:gs pos="35000">
                <a:srgbClr val="BFBFF0"/>
              </a:gs>
              <a:gs pos="100000">
                <a:srgbClr val="E5E5FA"/>
              </a:gs>
            </a:gsLst>
            <a:lin ang="16200000" scaled="0"/>
          </a:gradFill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4X2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Encoder</a:t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02" name="Google Shape;102;p3"/>
          <p:cNvCxnSpPr/>
          <p:nvPr/>
        </p:nvCxnSpPr>
        <p:spPr>
          <a:xfrm rot="10800000">
            <a:off x="6804248" y="2931790"/>
            <a:ext cx="0" cy="64807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" name="Google Shape;103;p3"/>
          <p:cNvSpPr txBox="1"/>
          <p:nvPr/>
        </p:nvSpPr>
        <p:spPr>
          <a:xfrm>
            <a:off x="6660232" y="3662412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</a:t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04" name="Google Shape;104;p3"/>
          <p:cNvCxnSpPr/>
          <p:nvPr/>
        </p:nvCxnSpPr>
        <p:spPr>
          <a:xfrm>
            <a:off x="7380312" y="1860512"/>
            <a:ext cx="7920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" name="Google Shape;105;p3"/>
          <p:cNvCxnSpPr/>
          <p:nvPr/>
        </p:nvCxnSpPr>
        <p:spPr>
          <a:xfrm>
            <a:off x="7380312" y="2364568"/>
            <a:ext cx="7920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6" name="Google Shape;106;p3"/>
          <p:cNvSpPr txBox="1"/>
          <p:nvPr/>
        </p:nvSpPr>
        <p:spPr>
          <a:xfrm>
            <a:off x="8186827" y="1707654"/>
            <a:ext cx="360040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8186827" y="2125129"/>
            <a:ext cx="360040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0"/>
          <p:cNvSpPr txBox="1"/>
          <p:nvPr>
            <p:ph type="title"/>
          </p:nvPr>
        </p:nvSpPr>
        <p:spPr>
          <a:xfrm>
            <a:off x="457200" y="50800"/>
            <a:ext cx="8229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Status Register</a:t>
            </a:r>
            <a:endParaRPr/>
          </a:p>
        </p:txBody>
      </p:sp>
      <p:pic>
        <p:nvPicPr>
          <p:cNvPr id="426" name="Google Shape;426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617538"/>
            <a:ext cx="5352255" cy="3894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1"/>
          <p:cNvSpPr txBox="1"/>
          <p:nvPr>
            <p:ph type="title"/>
          </p:nvPr>
        </p:nvSpPr>
        <p:spPr>
          <a:xfrm>
            <a:off x="457200" y="50800"/>
            <a:ext cx="8229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Comparing two unsigned numbers</a:t>
            </a:r>
            <a:endParaRPr/>
          </a:p>
        </p:txBody>
      </p:sp>
      <p:sp>
        <p:nvSpPr>
          <p:cNvPr id="432" name="Google Shape;432;p31"/>
          <p:cNvSpPr txBox="1"/>
          <p:nvPr>
            <p:ph idx="1" type="body"/>
          </p:nvPr>
        </p:nvSpPr>
        <p:spPr>
          <a:xfrm>
            <a:off x="457200" y="700088"/>
            <a:ext cx="8229600" cy="38941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43" r="0" t="-78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 </a:t>
            </a:r>
            <a:endParaRPr/>
          </a:p>
        </p:txBody>
      </p:sp>
      <p:pic>
        <p:nvPicPr>
          <p:cNvPr id="433" name="Google Shape;43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1" y="2067694"/>
            <a:ext cx="5498023" cy="2376264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1"/>
          <p:cNvSpPr/>
          <p:nvPr/>
        </p:nvSpPr>
        <p:spPr>
          <a:xfrm>
            <a:off x="1115616" y="3021658"/>
            <a:ext cx="5034152" cy="1981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1"/>
          <p:cNvSpPr/>
          <p:nvPr/>
        </p:nvSpPr>
        <p:spPr>
          <a:xfrm>
            <a:off x="1115616" y="3219822"/>
            <a:ext cx="5034152" cy="1981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1"/>
          <p:cNvSpPr/>
          <p:nvPr/>
        </p:nvSpPr>
        <p:spPr>
          <a:xfrm>
            <a:off x="1115616" y="3453706"/>
            <a:ext cx="5034152" cy="1981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1"/>
          <p:cNvSpPr/>
          <p:nvPr/>
        </p:nvSpPr>
        <p:spPr>
          <a:xfrm>
            <a:off x="1122024" y="3651870"/>
            <a:ext cx="5034152" cy="1981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1"/>
          <p:cNvSpPr/>
          <p:nvPr/>
        </p:nvSpPr>
        <p:spPr>
          <a:xfrm>
            <a:off x="1122024" y="3867894"/>
            <a:ext cx="5034152" cy="1981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1"/>
          <p:cNvSpPr/>
          <p:nvPr/>
        </p:nvSpPr>
        <p:spPr>
          <a:xfrm>
            <a:off x="1115616" y="4101778"/>
            <a:ext cx="5034152" cy="1981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"/>
          <p:cNvSpPr txBox="1"/>
          <p:nvPr>
            <p:ph type="title"/>
          </p:nvPr>
        </p:nvSpPr>
        <p:spPr>
          <a:xfrm>
            <a:off x="457200" y="50800"/>
            <a:ext cx="8229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Comparing two signed numbers</a:t>
            </a:r>
            <a:endParaRPr/>
          </a:p>
        </p:txBody>
      </p:sp>
      <p:sp>
        <p:nvSpPr>
          <p:cNvPr id="445" name="Google Shape;445;p32"/>
          <p:cNvSpPr txBox="1"/>
          <p:nvPr>
            <p:ph idx="1" type="body"/>
          </p:nvPr>
        </p:nvSpPr>
        <p:spPr>
          <a:xfrm>
            <a:off x="457200" y="700088"/>
            <a:ext cx="8229600" cy="38941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43" r="-442" t="-78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 </a:t>
            </a:r>
            <a:endParaRPr/>
          </a:p>
        </p:txBody>
      </p:sp>
      <p:pic>
        <p:nvPicPr>
          <p:cNvPr id="446" name="Google Shape;44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1" y="2355726"/>
            <a:ext cx="5498023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2"/>
          <p:cNvSpPr/>
          <p:nvPr/>
        </p:nvSpPr>
        <p:spPr>
          <a:xfrm>
            <a:off x="1115616" y="3021658"/>
            <a:ext cx="5034152" cy="1981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2"/>
          <p:cNvSpPr/>
          <p:nvPr/>
        </p:nvSpPr>
        <p:spPr>
          <a:xfrm>
            <a:off x="1115616" y="3291830"/>
            <a:ext cx="5034152" cy="1981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2"/>
          <p:cNvSpPr/>
          <p:nvPr/>
        </p:nvSpPr>
        <p:spPr>
          <a:xfrm>
            <a:off x="1115616" y="3453706"/>
            <a:ext cx="5034152" cy="1981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2"/>
          <p:cNvSpPr/>
          <p:nvPr/>
        </p:nvSpPr>
        <p:spPr>
          <a:xfrm>
            <a:off x="1122024" y="3651870"/>
            <a:ext cx="5034152" cy="1981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2"/>
          <p:cNvSpPr/>
          <p:nvPr/>
        </p:nvSpPr>
        <p:spPr>
          <a:xfrm>
            <a:off x="1122024" y="3867894"/>
            <a:ext cx="5034152" cy="1981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2"/>
          <p:cNvSpPr/>
          <p:nvPr/>
        </p:nvSpPr>
        <p:spPr>
          <a:xfrm>
            <a:off x="1115616" y="4101778"/>
            <a:ext cx="5034152" cy="1981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3"/>
          <p:cNvSpPr txBox="1"/>
          <p:nvPr>
            <p:ph type="title"/>
          </p:nvPr>
        </p:nvSpPr>
        <p:spPr>
          <a:xfrm>
            <a:off x="457200" y="50800"/>
            <a:ext cx="8229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Effect of Output Carry</a:t>
            </a:r>
            <a:endParaRPr/>
          </a:p>
        </p:txBody>
      </p:sp>
      <p:pic>
        <p:nvPicPr>
          <p:cNvPr id="458" name="Google Shape;458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945711"/>
            <a:ext cx="7534569" cy="3786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4"/>
          <p:cNvSpPr txBox="1"/>
          <p:nvPr>
            <p:ph type="title"/>
          </p:nvPr>
        </p:nvSpPr>
        <p:spPr>
          <a:xfrm>
            <a:off x="457200" y="50800"/>
            <a:ext cx="8229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464" name="Google Shape;464;p34"/>
          <p:cNvSpPr txBox="1"/>
          <p:nvPr>
            <p:ph idx="1" type="body"/>
          </p:nvPr>
        </p:nvSpPr>
        <p:spPr>
          <a:xfrm>
            <a:off x="457200" y="700088"/>
            <a:ext cx="8229600" cy="3894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/>
              <a:t>Digital Logic and Computer Design </a:t>
            </a:r>
            <a:r>
              <a:rPr i="1" lang="en-US"/>
              <a:t>by </a:t>
            </a:r>
            <a:r>
              <a:rPr lang="en-US"/>
              <a:t>M. Morris Mano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/>
              <a:t>Chapter 9 (9.1-9.7)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5"/>
          <p:cNvSpPr txBox="1"/>
          <p:nvPr>
            <p:ph type="title"/>
          </p:nvPr>
        </p:nvSpPr>
        <p:spPr>
          <a:xfrm>
            <a:off x="533400" y="21717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 ☺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457200" y="50800"/>
            <a:ext cx="8229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Terminologies Revisiting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457200" y="700088"/>
            <a:ext cx="8229600" cy="3894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/>
              <a:t>DeMUX, MUX</a:t>
            </a:r>
            <a:endParaRPr/>
          </a:p>
        </p:txBody>
      </p:sp>
      <p:sp>
        <p:nvSpPr>
          <p:cNvPr id="114" name="Google Shape;114;p4"/>
          <p:cNvSpPr/>
          <p:nvPr/>
        </p:nvSpPr>
        <p:spPr>
          <a:xfrm>
            <a:off x="1763688" y="1347614"/>
            <a:ext cx="1080120" cy="1584176"/>
          </a:xfrm>
          <a:prstGeom prst="rect">
            <a:avLst/>
          </a:prstGeom>
          <a:gradFill>
            <a:gsLst>
              <a:gs pos="0">
                <a:srgbClr val="CFFEFF"/>
              </a:gs>
              <a:gs pos="35000">
                <a:srgbClr val="DDFEFF"/>
              </a:gs>
              <a:gs pos="100000">
                <a:srgbClr val="EFFFFF"/>
              </a:gs>
            </a:gsLst>
            <a:lin ang="16200000" scaled="0"/>
          </a:gradFill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1X4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DeMUX</a:t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15" name="Google Shape;115;p4"/>
          <p:cNvCxnSpPr/>
          <p:nvPr/>
        </p:nvCxnSpPr>
        <p:spPr>
          <a:xfrm>
            <a:off x="971600" y="2139702"/>
            <a:ext cx="7920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4"/>
          <p:cNvCxnSpPr/>
          <p:nvPr/>
        </p:nvCxnSpPr>
        <p:spPr>
          <a:xfrm>
            <a:off x="2843808" y="1563638"/>
            <a:ext cx="7920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4"/>
          <p:cNvCxnSpPr/>
          <p:nvPr/>
        </p:nvCxnSpPr>
        <p:spPr>
          <a:xfrm>
            <a:off x="2843808" y="1923678"/>
            <a:ext cx="7920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" name="Google Shape;118;p4"/>
          <p:cNvCxnSpPr/>
          <p:nvPr/>
        </p:nvCxnSpPr>
        <p:spPr>
          <a:xfrm>
            <a:off x="2843808" y="2346062"/>
            <a:ext cx="7920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" name="Google Shape;119;p4"/>
          <p:cNvCxnSpPr/>
          <p:nvPr/>
        </p:nvCxnSpPr>
        <p:spPr>
          <a:xfrm>
            <a:off x="2843808" y="2715766"/>
            <a:ext cx="7920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" name="Google Shape;120;p4"/>
          <p:cNvCxnSpPr/>
          <p:nvPr/>
        </p:nvCxnSpPr>
        <p:spPr>
          <a:xfrm rot="10800000">
            <a:off x="2051720" y="2931790"/>
            <a:ext cx="0" cy="64807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1" name="Google Shape;121;p4"/>
          <p:cNvSpPr txBox="1"/>
          <p:nvPr/>
        </p:nvSpPr>
        <p:spPr>
          <a:xfrm>
            <a:off x="467544" y="1986394"/>
            <a:ext cx="360040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67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3635896" y="1378972"/>
            <a:ext cx="36004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3635896" y="1772566"/>
            <a:ext cx="36004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3635896" y="2136313"/>
            <a:ext cx="360040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3635896" y="2550227"/>
            <a:ext cx="360040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6" name="Google Shape;126;p4"/>
          <p:cNvSpPr txBox="1"/>
          <p:nvPr/>
        </p:nvSpPr>
        <p:spPr>
          <a:xfrm>
            <a:off x="1907704" y="3579862"/>
            <a:ext cx="360040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5148064" y="1334390"/>
            <a:ext cx="360040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-666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8" name="Google Shape;128;p4"/>
          <p:cNvSpPr txBox="1"/>
          <p:nvPr/>
        </p:nvSpPr>
        <p:spPr>
          <a:xfrm>
            <a:off x="5148064" y="1727984"/>
            <a:ext cx="360040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-4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5148064" y="2091731"/>
            <a:ext cx="360040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-666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5148064" y="2505645"/>
            <a:ext cx="360040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-666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31" name="Google Shape;131;p4"/>
          <p:cNvCxnSpPr/>
          <p:nvPr/>
        </p:nvCxnSpPr>
        <p:spPr>
          <a:xfrm>
            <a:off x="5508104" y="1563638"/>
            <a:ext cx="7920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" name="Google Shape;132;p4"/>
          <p:cNvCxnSpPr/>
          <p:nvPr/>
        </p:nvCxnSpPr>
        <p:spPr>
          <a:xfrm>
            <a:off x="5508104" y="1923678"/>
            <a:ext cx="7920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" name="Google Shape;133;p4"/>
          <p:cNvCxnSpPr/>
          <p:nvPr/>
        </p:nvCxnSpPr>
        <p:spPr>
          <a:xfrm>
            <a:off x="5508104" y="2346062"/>
            <a:ext cx="7920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" name="Google Shape;134;p4"/>
          <p:cNvCxnSpPr/>
          <p:nvPr/>
        </p:nvCxnSpPr>
        <p:spPr>
          <a:xfrm>
            <a:off x="5508104" y="2715766"/>
            <a:ext cx="7920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5" name="Google Shape;135;p4"/>
          <p:cNvSpPr/>
          <p:nvPr/>
        </p:nvSpPr>
        <p:spPr>
          <a:xfrm>
            <a:off x="6300192" y="1347614"/>
            <a:ext cx="1080120" cy="1584176"/>
          </a:xfrm>
          <a:prstGeom prst="rect">
            <a:avLst/>
          </a:prstGeom>
          <a:gradFill>
            <a:gsLst>
              <a:gs pos="0">
                <a:srgbClr val="A6A6E9"/>
              </a:gs>
              <a:gs pos="35000">
                <a:srgbClr val="BFBFF0"/>
              </a:gs>
              <a:gs pos="100000">
                <a:srgbClr val="E5E5FA"/>
              </a:gs>
            </a:gsLst>
            <a:lin ang="16200000" scaled="0"/>
          </a:gradFill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4X1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MUX</a:t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36" name="Google Shape;136;p4"/>
          <p:cNvCxnSpPr/>
          <p:nvPr/>
        </p:nvCxnSpPr>
        <p:spPr>
          <a:xfrm>
            <a:off x="7380312" y="2139252"/>
            <a:ext cx="7920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7" name="Google Shape;137;p4"/>
          <p:cNvSpPr txBox="1"/>
          <p:nvPr/>
        </p:nvSpPr>
        <p:spPr>
          <a:xfrm>
            <a:off x="8186827" y="1986394"/>
            <a:ext cx="360040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38" name="Google Shape;138;p4"/>
          <p:cNvCxnSpPr/>
          <p:nvPr/>
        </p:nvCxnSpPr>
        <p:spPr>
          <a:xfrm rot="10800000">
            <a:off x="2555776" y="2931790"/>
            <a:ext cx="0" cy="64807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9" name="Google Shape;139;p4"/>
          <p:cNvSpPr txBox="1"/>
          <p:nvPr/>
        </p:nvSpPr>
        <p:spPr>
          <a:xfrm>
            <a:off x="2411760" y="3579862"/>
            <a:ext cx="360040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40" name="Google Shape;140;p4"/>
          <p:cNvCxnSpPr/>
          <p:nvPr/>
        </p:nvCxnSpPr>
        <p:spPr>
          <a:xfrm rot="10800000">
            <a:off x="6588224" y="2930269"/>
            <a:ext cx="0" cy="64807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1" name="Google Shape;141;p4"/>
          <p:cNvSpPr txBox="1"/>
          <p:nvPr/>
        </p:nvSpPr>
        <p:spPr>
          <a:xfrm>
            <a:off x="6444208" y="3578341"/>
            <a:ext cx="360040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42" name="Google Shape;142;p4"/>
          <p:cNvCxnSpPr/>
          <p:nvPr/>
        </p:nvCxnSpPr>
        <p:spPr>
          <a:xfrm rot="10800000">
            <a:off x="7092280" y="2930269"/>
            <a:ext cx="0" cy="64807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" name="Google Shape;143;p4"/>
          <p:cNvSpPr txBox="1"/>
          <p:nvPr/>
        </p:nvSpPr>
        <p:spPr>
          <a:xfrm>
            <a:off x="6948264" y="3578341"/>
            <a:ext cx="360040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type="title"/>
          </p:nvPr>
        </p:nvSpPr>
        <p:spPr>
          <a:xfrm>
            <a:off x="457200" y="50800"/>
            <a:ext cx="4186808" cy="1656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Simplified Processor in Operation</a:t>
            </a:r>
            <a:endParaRPr/>
          </a:p>
        </p:txBody>
      </p:sp>
      <p:pic>
        <p:nvPicPr>
          <p:cNvPr id="149" name="Google Shape;14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3300" y="4904"/>
            <a:ext cx="4061148" cy="513859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"/>
          <p:cNvSpPr txBox="1"/>
          <p:nvPr/>
        </p:nvSpPr>
        <p:spPr>
          <a:xfrm>
            <a:off x="395536" y="2202418"/>
            <a:ext cx="3826768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51" name="Google Shape;151;p5"/>
          <p:cNvSpPr txBox="1"/>
          <p:nvPr/>
        </p:nvSpPr>
        <p:spPr>
          <a:xfrm>
            <a:off x="1475656" y="3425577"/>
            <a:ext cx="2242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0  0 0  1  1 0  1  1</a:t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152" name="Google Shape;152;p5"/>
          <p:cNvGraphicFramePr/>
          <p:nvPr/>
        </p:nvGraphicFramePr>
        <p:xfrm>
          <a:off x="1512907" y="30547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{EE4ADF69-402C-42D2-82EA-08CBC1000E42}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type="title"/>
          </p:nvPr>
        </p:nvSpPr>
        <p:spPr>
          <a:xfrm>
            <a:off x="457200" y="50800"/>
            <a:ext cx="4086100" cy="1584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Simplified Processor with Scratchpad Memory</a:t>
            </a:r>
            <a:endParaRPr/>
          </a:p>
        </p:txBody>
      </p:sp>
      <p:pic>
        <p:nvPicPr>
          <p:cNvPr id="158" name="Google Shape;158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3003798"/>
            <a:ext cx="4032409" cy="101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6016" y="50800"/>
            <a:ext cx="3888432" cy="504697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 txBox="1"/>
          <p:nvPr/>
        </p:nvSpPr>
        <p:spPr>
          <a:xfrm>
            <a:off x="395536" y="2202418"/>
            <a:ext cx="3826768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>
            <p:ph type="title"/>
          </p:nvPr>
        </p:nvSpPr>
        <p:spPr>
          <a:xfrm>
            <a:off x="457200" y="50800"/>
            <a:ext cx="4086100" cy="1584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Simplified Processor with Scratchpad Memory</a:t>
            </a:r>
            <a:endParaRPr/>
          </a:p>
        </p:txBody>
      </p:sp>
      <p:sp>
        <p:nvSpPr>
          <p:cNvPr id="166" name="Google Shape;166;p7"/>
          <p:cNvSpPr txBox="1"/>
          <p:nvPr/>
        </p:nvSpPr>
        <p:spPr>
          <a:xfrm>
            <a:off x="395536" y="2202418"/>
            <a:ext cx="3826768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8024" y="987574"/>
            <a:ext cx="4176464" cy="3168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7"/>
          <p:cNvSpPr txBox="1"/>
          <p:nvPr>
            <p:ph idx="1" type="body"/>
          </p:nvPr>
        </p:nvSpPr>
        <p:spPr>
          <a:xfrm>
            <a:off x="457200" y="700088"/>
            <a:ext cx="8229600" cy="3894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>
            <p:ph type="title"/>
          </p:nvPr>
        </p:nvSpPr>
        <p:spPr>
          <a:xfrm>
            <a:off x="457200" y="50800"/>
            <a:ext cx="4086100" cy="1584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Simplified Processor with Accumulator</a:t>
            </a:r>
            <a:endParaRPr/>
          </a:p>
        </p:txBody>
      </p:sp>
      <p:pic>
        <p:nvPicPr>
          <p:cNvPr id="174" name="Google Shape;174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3003798"/>
            <a:ext cx="3285999" cy="108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4048" y="127909"/>
            <a:ext cx="3710469" cy="453207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 txBox="1"/>
          <p:nvPr/>
        </p:nvSpPr>
        <p:spPr>
          <a:xfrm>
            <a:off x="395536" y="2202418"/>
            <a:ext cx="3826768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type="title"/>
          </p:nvPr>
        </p:nvSpPr>
        <p:spPr>
          <a:xfrm>
            <a:off x="457200" y="50800"/>
            <a:ext cx="8229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ALU Unit</a:t>
            </a:r>
            <a:endParaRPr/>
          </a:p>
        </p:txBody>
      </p:sp>
      <p:sp>
        <p:nvSpPr>
          <p:cNvPr id="182" name="Google Shape;182;p9"/>
          <p:cNvSpPr txBox="1"/>
          <p:nvPr>
            <p:ph idx="1" type="body"/>
          </p:nvPr>
        </p:nvSpPr>
        <p:spPr>
          <a:xfrm>
            <a:off x="457200" y="700088"/>
            <a:ext cx="8229600" cy="3894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/>
              <a:t>Can perform both Arithmetic and Logic Operations</a:t>
            </a:r>
            <a:endParaRPr/>
          </a:p>
        </p:txBody>
      </p:sp>
      <p:pic>
        <p:nvPicPr>
          <p:cNvPr id="183" name="Google Shape;1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1707654"/>
            <a:ext cx="5472608" cy="259228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9"/>
          <p:cNvSpPr txBox="1"/>
          <p:nvPr/>
        </p:nvSpPr>
        <p:spPr>
          <a:xfrm>
            <a:off x="6423520" y="2233196"/>
            <a:ext cx="26129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Arithmetic/Logical Operation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6423520" y="2715766"/>
            <a:ext cx="26129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Which Operation/Function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6423520" y="3097292"/>
            <a:ext cx="261297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Helps Function-select to add more variants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87" name="Google Shape;187;p9"/>
          <p:cNvCxnSpPr/>
          <p:nvPr/>
        </p:nvCxnSpPr>
        <p:spPr>
          <a:xfrm>
            <a:off x="6020544" y="2859782"/>
            <a:ext cx="42366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" name="Google Shape;188;p9"/>
          <p:cNvCxnSpPr/>
          <p:nvPr/>
        </p:nvCxnSpPr>
        <p:spPr>
          <a:xfrm>
            <a:off x="6020544" y="2427734"/>
            <a:ext cx="42366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p9"/>
          <p:cNvCxnSpPr/>
          <p:nvPr/>
        </p:nvCxnSpPr>
        <p:spPr>
          <a:xfrm>
            <a:off x="6020544" y="3219822"/>
            <a:ext cx="42366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2010-05-23T14:28:12Z</dcterms:created>
  <dc:creator>Mariajose</dc:creator>
</cp:coreProperties>
</file>