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9" autoAdjust="0"/>
  </p:normalViewPr>
  <p:slideViewPr>
    <p:cSldViewPr snapToGrid="0">
      <p:cViewPr varScale="1">
        <p:scale>
          <a:sx n="92" d="100"/>
          <a:sy n="92" d="100"/>
        </p:scale>
        <p:origin x="2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1968-9E66-FDFE-3BB6-2E8E5B52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386E2-D050-A2FF-8817-1F7DC13C7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5883-D105-EF52-7DFA-B923AB3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CD32-B00C-B8CC-B63F-4F7DACC6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767F-6020-0F04-FEAD-A7C345D5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970C-DEA4-77AD-7510-6080E055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84045-4566-3115-DCDB-A6723507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BF6F-2BBE-182A-0BB1-7F414248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5DDC-0366-7589-44F2-DE27E14B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72B2-76D0-04FF-10AB-69CF3C19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2D787-3734-CA93-9D71-A4925383D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D830-E10D-3259-391F-262764E94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031A-1310-4FFC-39FF-3086E1FB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C19F-1C29-7CFE-5700-BDC78F6A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3096-B918-1CDA-BCF8-28C02DA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896A-50FC-2B92-69DD-8326A6D7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4A54-65F7-65F9-415F-C55DBCA8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5B7-628D-1701-EDB4-D7216B3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75CFE-A76C-0203-A75E-C150E80C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1348-FA63-D3B2-00DA-F2F1AC24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2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6B7A-48C2-1940-49F7-315FF950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BB0E-F973-CDF7-545F-6BFAD1E97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4E19-2FF1-FE8B-DC93-43A7ABF1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E7C67-7975-5453-E98C-B3B7928A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E34C-86DB-BE28-141A-FBBD3637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2A07-06CD-72A0-75FA-78C7B484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6FAB-33B2-7C59-DC0A-B1CAF7C6D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46636-CF93-06B9-F260-7FCCE900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ACAE-05E0-E010-62CF-0E00E297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FF08C-303F-940E-94CC-6FEDD7C6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6350-D1D6-299E-5611-4B8D2AA9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A26-DBEB-D484-BAC9-4295DF38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A442-6E83-D324-17C6-58C6F3572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7DF3E-B58A-8588-4E20-1D72ACA53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50659-F9F4-8024-4F9F-90403869D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167BE-5CD5-44D2-1D5F-A59A6F070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DE9DB-C35B-3D03-31A1-2CE94F75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2A045-C196-AEC1-583A-4BA65DE5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00382-1519-911B-7ABC-060B9371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F774-2DFB-46CC-3075-DAEB54B8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FAF8D-7AC3-6354-BBE1-6E5A6D78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91517-2CAE-3FFA-5C88-81B43487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7D70-7E12-BEF0-25FD-E27A543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3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11A1C-88DF-C784-CEDE-47302147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EB2DE-2D4B-C13C-C7C7-835B0BD7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1696B-9303-378F-7F82-71FF6166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B485-ECB2-650F-4E84-A279A7BF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888D-DE79-88C0-CF75-670BC2C1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91EBA-1B77-6522-F11E-F67D4128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8FB5-D7E5-2AB7-BCAB-65D54EE3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C751-E0C8-B222-1873-CB433DF5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C722-C138-8F8A-C4A1-70AE4B0E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FFCB-1E2C-5303-9E65-D218BFEF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D147B-DCAC-E851-579E-006198E39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14EA0-AF3E-7ECC-203E-980FA9C7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88C68-6FA6-0AA2-CA2F-92ADC0D2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B4210-17CB-70AB-A129-D0AD99A7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AED5-AEC2-F6A0-CD0B-56B8F44A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DCF00-DCB6-1A34-3524-4DDF8CB6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53517-B3BF-F6F2-8E72-8A5C833A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54999-F84E-6FB5-B8CB-801C95D34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4CFED-ADFF-4EB8-A19A-E129065AF84E}" type="datetimeFigureOut">
              <a:rPr lang="en-US" smtClean="0"/>
              <a:t>30-Nov-22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5F2F-DA10-09FC-7B14-A37BE27F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96C4-A2A1-3BD8-315F-E192E422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2B37-7692-4A4D-A081-66039592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7EFDA-E9BD-E387-1F74-5CC0BEDF0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r="25864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2085-00D9-B589-1FAF-11E475B3E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936" y="844486"/>
            <a:ext cx="948422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 err="1"/>
              <a:t>ParkCar</a:t>
            </a:r>
            <a:endParaRPr lang="en-US" sz="40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1EE33E-5242-E15D-1BF2-59FF68E51FDA}"/>
              </a:ext>
            </a:extLst>
          </p:cNvPr>
          <p:cNvSpPr txBox="1"/>
          <p:nvPr/>
        </p:nvSpPr>
        <p:spPr>
          <a:xfrm>
            <a:off x="2210936" y="2470248"/>
            <a:ext cx="9484235" cy="305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Group B1-2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1805062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1805088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1805089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1805090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1805106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1805111</a:t>
            </a:r>
          </a:p>
        </p:txBody>
      </p:sp>
    </p:spTree>
    <p:extLst>
      <p:ext uri="{BB962C8B-B14F-4D97-AF65-F5344CB8AC3E}">
        <p14:creationId xmlns:p14="http://schemas.microsoft.com/office/powerpoint/2010/main" val="1825958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BA28-17CA-DF87-8DC5-E97C6549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5" y="1396289"/>
            <a:ext cx="4668257" cy="1325563"/>
          </a:xfrm>
        </p:spPr>
        <p:txBody>
          <a:bodyPr>
            <a:normAutofit/>
          </a:bodyPr>
          <a:lstStyle/>
          <a:p>
            <a:r>
              <a:rPr lang="en-US" b="1" dirty="0"/>
              <a:t>Motivation</a:t>
            </a: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0" name="Freeform: Shape 1059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1" y="3842187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4530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ow to prevent car theft in Gilbert, AZ">
            <a:extLst>
              <a:ext uri="{FF2B5EF4-FFF2-40B4-BE49-F238E27FC236}">
                <a16:creationId xmlns:a16="http://schemas.microsoft.com/office/drawing/2014/main" id="{5F856143-3B79-2676-C064-26C67C15E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3559122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DB6DF4A-A56C-A6A8-5382-0407D44F8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7748" b="-3"/>
          <a:stretch/>
        </p:blipFill>
        <p:spPr bwMode="auto">
          <a:xfrm>
            <a:off x="20" y="10"/>
            <a:ext cx="3967953" cy="3383270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rowd of people walking on a street with cars and umbrellas&#10;&#10;Description automatically generated with low confidence">
            <a:extLst>
              <a:ext uri="{FF2B5EF4-FFF2-40B4-BE49-F238E27FC236}">
                <a16:creationId xmlns:a16="http://schemas.microsoft.com/office/drawing/2014/main" id="{E3D9C70D-BD76-14F5-3D3C-94CD53EE6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r="15878" b="-4"/>
          <a:stretch/>
        </p:blipFill>
        <p:spPr bwMode="auto">
          <a:xfrm>
            <a:off x="4825" y="4007260"/>
            <a:ext cx="3155071" cy="2850749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F569-D9E6-299B-0C2B-7BE09E26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296" y="2871982"/>
            <a:ext cx="4668256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Reducing Traffic Jam</a:t>
            </a:r>
          </a:p>
          <a:p>
            <a:r>
              <a:rPr lang="en-US" sz="2400" dirty="0"/>
              <a:t>Ensuring Car Safety</a:t>
            </a:r>
          </a:p>
          <a:p>
            <a:r>
              <a:rPr lang="en-US" sz="2400" dirty="0"/>
              <a:t>Preventing Accident</a:t>
            </a:r>
          </a:p>
          <a:p>
            <a:r>
              <a:rPr lang="en-US" sz="2400" dirty="0"/>
              <a:t>Utilization of Space</a:t>
            </a:r>
          </a:p>
          <a:p>
            <a:r>
              <a:rPr lang="en-US" sz="2400" dirty="0"/>
              <a:t>Avoiding Car theft</a:t>
            </a:r>
          </a:p>
          <a:p>
            <a:r>
              <a:rPr lang="en-US" sz="2400" dirty="0"/>
              <a:t>Self-employment</a:t>
            </a:r>
          </a:p>
        </p:txBody>
      </p:sp>
    </p:spTree>
    <p:extLst>
      <p:ext uri="{BB962C8B-B14F-4D97-AF65-F5344CB8AC3E}">
        <p14:creationId xmlns:p14="http://schemas.microsoft.com/office/powerpoint/2010/main" val="2905990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2534-BF34-8114-D06C-FA2D1693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5C93-24E1-E298-201A-2F791C17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Parking Spot Registration</a:t>
            </a:r>
          </a:p>
          <a:p>
            <a:r>
              <a:rPr lang="en-US" sz="2400" dirty="0"/>
              <a:t>Search &amp; Request</a:t>
            </a:r>
          </a:p>
          <a:p>
            <a:r>
              <a:rPr lang="en-US" sz="2400" dirty="0"/>
              <a:t>Payment/Rent</a:t>
            </a:r>
          </a:p>
          <a:p>
            <a:r>
              <a:rPr lang="en-US" sz="2400" dirty="0"/>
              <a:t>User Review &amp; Complaint System</a:t>
            </a:r>
            <a:endParaRPr lang="en-US" sz="1800" dirty="0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39DC111-42D3-8E74-0E8E-7AF0FF52D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1" r="-4" b="-4"/>
          <a:stretch/>
        </p:blipFill>
        <p:spPr bwMode="auto"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09B692-C0C1-1981-2190-4C45B9E9D599}"/>
              </a:ext>
            </a:extLst>
          </p:cNvPr>
          <p:cNvGrpSpPr/>
          <p:nvPr/>
        </p:nvGrpSpPr>
        <p:grpSpPr>
          <a:xfrm>
            <a:off x="8768827" y="4082141"/>
            <a:ext cx="3423175" cy="2775859"/>
            <a:chOff x="8768827" y="4082141"/>
            <a:chExt cx="3423175" cy="277585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948AD83-BB4B-F67B-5A74-FEE2528121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84" r="1" b="16615"/>
            <a:stretch/>
          </p:blipFill>
          <p:spPr bwMode="auto">
            <a:xfrm>
              <a:off x="8768827" y="4082141"/>
              <a:ext cx="3423175" cy="2775859"/>
            </a:xfrm>
            <a:custGeom>
              <a:avLst/>
              <a:gdLst/>
              <a:ahLst/>
              <a:cxnLst/>
              <a:rect l="l" t="t" r="r" b="b"/>
              <a:pathLst>
                <a:path w="3423175" h="2775859">
                  <a:moveTo>
                    <a:pt x="1906524" y="0"/>
                  </a:moveTo>
                  <a:cubicBezTo>
                    <a:pt x="2498805" y="0"/>
                    <a:pt x="3028006" y="270078"/>
                    <a:pt x="3377691" y="693798"/>
                  </a:cubicBezTo>
                  <a:lnTo>
                    <a:pt x="3423175" y="754624"/>
                  </a:lnTo>
                  <a:lnTo>
                    <a:pt x="3423175" y="2775859"/>
                  </a:lnTo>
                  <a:lnTo>
                    <a:pt x="211114" y="2775859"/>
                  </a:lnTo>
                  <a:lnTo>
                    <a:pt x="149824" y="2648629"/>
                  </a:lnTo>
                  <a:cubicBezTo>
                    <a:pt x="53349" y="2420536"/>
                    <a:pt x="0" y="2169760"/>
                    <a:pt x="0" y="1906524"/>
                  </a:cubicBezTo>
                  <a:cubicBezTo>
                    <a:pt x="0" y="853580"/>
                    <a:pt x="853580" y="0"/>
                    <a:pt x="1906524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81D8F6-9A4B-12F7-27D4-FC77F6223C78}"/>
                </a:ext>
              </a:extLst>
            </p:cNvPr>
            <p:cNvSpPr txBox="1"/>
            <p:nvPr/>
          </p:nvSpPr>
          <p:spPr>
            <a:xfrm>
              <a:off x="10117688" y="5611962"/>
              <a:ext cx="618289" cy="197108"/>
            </a:xfrm>
            <a:prstGeom prst="roundRect">
              <a:avLst>
                <a:gd name="adj" fmla="val 25127"/>
              </a:avLst>
            </a:prstGeom>
            <a:solidFill>
              <a:srgbClr val="C00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00" dirty="0"/>
                <a:t>BOOK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41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B10-07D0-E79D-34AE-46978D9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Parking Spot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1574-8215-2FE1-2FD8-B7821D51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Necessary information 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Security Measures</a:t>
            </a:r>
          </a:p>
          <a:p>
            <a:r>
              <a:rPr lang="en-US" sz="2400" dirty="0"/>
              <a:t>Verification</a:t>
            </a:r>
          </a:p>
          <a:p>
            <a:pPr lvl="1"/>
            <a:r>
              <a:rPr lang="en-US" dirty="0"/>
              <a:t>Proof of Ownership</a:t>
            </a:r>
          </a:p>
          <a:p>
            <a:pPr lvl="1"/>
            <a:r>
              <a:rPr lang="en-US" dirty="0"/>
              <a:t>In person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F4401CE-AFC7-A86D-6C3B-555584C1D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4" r="-4" b="13363"/>
          <a:stretch/>
        </p:blipFill>
        <p:spPr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91FA3-C352-BFDC-1C3E-AA6BA38B52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5" r="1" b="4455"/>
          <a:stretch/>
        </p:blipFill>
        <p:spPr>
          <a:xfrm>
            <a:off x="8768827" y="4082141"/>
            <a:ext cx="3423175" cy="2775859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3161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B10-07D0-E79D-34AE-46978D9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999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sz="5300" b="1" i="1" dirty="0"/>
              <a:t>Search &amp; Request</a:t>
            </a:r>
            <a:endParaRPr lang="en-US" b="1" i="1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32691CC-4AB8-48AF-B822-EBF7F4E9E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2056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AECC1B-43CF-EC64-4205-341812900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0" r="-4" b="10905"/>
          <a:stretch/>
        </p:blipFill>
        <p:spPr>
          <a:xfrm>
            <a:off x="1516648" y="1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D6A8E1B4-B839-4C58-B08A-F0B09458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ECAD95D7-5810-BCA1-5F4D-01D7B108C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r="13760" b="1"/>
          <a:stretch/>
        </p:blipFill>
        <p:spPr>
          <a:xfrm>
            <a:off x="20" y="3075259"/>
            <a:ext cx="4801068" cy="3782741"/>
          </a:xfrm>
          <a:custGeom>
            <a:avLst/>
            <a:gdLst/>
            <a:ahLst/>
            <a:cxnLst/>
            <a:rect l="l" t="t" r="r" b="b"/>
            <a:pathLst>
              <a:path w="4801088" h="3782741">
                <a:moveTo>
                  <a:pt x="2217908" y="0"/>
                </a:moveTo>
                <a:cubicBezTo>
                  <a:pt x="3644559" y="0"/>
                  <a:pt x="4801088" y="1156529"/>
                  <a:pt x="4801088" y="2583180"/>
                </a:cubicBezTo>
                <a:cubicBezTo>
                  <a:pt x="4801088" y="2939843"/>
                  <a:pt x="4728805" y="3279623"/>
                  <a:pt x="4598089" y="3588671"/>
                </a:cubicBezTo>
                <a:lnTo>
                  <a:pt x="4504600" y="3782741"/>
                </a:lnTo>
                <a:lnTo>
                  <a:pt x="0" y="3782741"/>
                </a:lnTo>
                <a:lnTo>
                  <a:pt x="0" y="1263826"/>
                </a:lnTo>
                <a:lnTo>
                  <a:pt x="75894" y="1138900"/>
                </a:lnTo>
                <a:cubicBezTo>
                  <a:pt x="540111" y="451769"/>
                  <a:pt x="1326251" y="0"/>
                  <a:pt x="2217908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1574-8215-2FE1-2FD8-B7821D51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444" y="2871982"/>
            <a:ext cx="5272888" cy="318168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Available Spots on </a:t>
            </a:r>
            <a:r>
              <a:rPr lang="en-US" sz="2600" b="1" dirty="0"/>
              <a:t>Map</a:t>
            </a:r>
            <a:endParaRPr lang="en-US" sz="2400" b="1" dirty="0"/>
          </a:p>
          <a:p>
            <a:r>
              <a:rPr lang="en-US" sz="2400" dirty="0"/>
              <a:t>Search parameters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Availability</a:t>
            </a:r>
          </a:p>
          <a:p>
            <a:r>
              <a:rPr lang="en-US" sz="2400" dirty="0"/>
              <a:t>Filter/Sort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Fare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274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B10-07D0-E79D-34AE-46978D9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143687"/>
            <a:ext cx="6387102" cy="1325563"/>
          </a:xfrm>
        </p:spPr>
        <p:txBody>
          <a:bodyPr>
            <a:normAutofit/>
          </a:bodyPr>
          <a:lstStyle/>
          <a:p>
            <a:r>
              <a:rPr lang="en-US" sz="4800" b="1" i="1"/>
              <a:t>Payment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1574-8215-2FE1-2FD8-B7821D51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098" y="2770909"/>
            <a:ext cx="6387102" cy="328275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3000" dirty="0"/>
              <a:t>Rent</a:t>
            </a:r>
          </a:p>
          <a:p>
            <a:pPr lvl="1"/>
            <a:r>
              <a:rPr lang="en-US" sz="2600" dirty="0"/>
              <a:t>Rent Owner will decide base fare</a:t>
            </a:r>
          </a:p>
          <a:p>
            <a:pPr lvl="1"/>
            <a:r>
              <a:rPr lang="en-US" sz="2600" dirty="0"/>
              <a:t>Additional fare will be added according to </a:t>
            </a:r>
            <a:r>
              <a:rPr lang="en-US" sz="2600" i="1" dirty="0"/>
              <a:t>time and location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2600" dirty="0"/>
              <a:t>Payment</a:t>
            </a:r>
          </a:p>
          <a:p>
            <a:pPr lvl="1"/>
            <a:r>
              <a:rPr lang="en-US" sz="2600" dirty="0"/>
              <a:t>Prepaid</a:t>
            </a:r>
          </a:p>
          <a:p>
            <a:pPr lvl="1"/>
            <a:r>
              <a:rPr lang="en-US" sz="2600" dirty="0"/>
              <a:t>Digital Financial Service</a:t>
            </a:r>
          </a:p>
          <a:p>
            <a:pPr lvl="1"/>
            <a:r>
              <a:rPr lang="en-US" sz="2600" dirty="0"/>
              <a:t>Receipt generation on Payment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0EFA35BB-E9C1-28C4-DD13-A0F04B6C3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1" r="3" b="3"/>
          <a:stretch/>
        </p:blipFill>
        <p:spPr>
          <a:xfrm>
            <a:off x="7689829" y="10"/>
            <a:ext cx="4502173" cy="3448209"/>
          </a:xfrm>
          <a:custGeom>
            <a:avLst/>
            <a:gdLst/>
            <a:ahLst/>
            <a:cxnLst/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5175E0F-59BD-D192-CFC1-96F02C475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r="-1" b="9759"/>
          <a:stretch/>
        </p:blipFill>
        <p:spPr>
          <a:xfrm>
            <a:off x="8768825" y="4188973"/>
            <a:ext cx="3423175" cy="2669017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D61E09-488C-4072-4D48-AC1ECDDF6616}"/>
              </a:ext>
            </a:extLst>
          </p:cNvPr>
          <p:cNvSpPr/>
          <p:nvPr/>
        </p:nvSpPr>
        <p:spPr>
          <a:xfrm>
            <a:off x="9517626" y="432619"/>
            <a:ext cx="1268361" cy="393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96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EB10-07D0-E79D-34AE-46978D9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026" y="534248"/>
            <a:ext cx="4888306" cy="1325563"/>
          </a:xfrm>
        </p:spPr>
        <p:txBody>
          <a:bodyPr>
            <a:normAutofit/>
          </a:bodyPr>
          <a:lstStyle/>
          <a:p>
            <a:r>
              <a:rPr lang="en-US" b="1" i="1"/>
              <a:t>User Review &amp; Complaint System</a:t>
            </a:r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B5809B1F-0726-44C0-B0A1-7FCE2A12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560321" y="4232366"/>
            <a:ext cx="5610120" cy="2625634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26EE9A0B-C601-4E3F-8541-29CA20DE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5904411" cy="4406393"/>
          </a:xfrm>
          <a:custGeom>
            <a:avLst/>
            <a:gdLst>
              <a:gd name="connsiteX0" fmla="*/ 2562355 w 6855833"/>
              <a:gd name="connsiteY0" fmla="*/ 0 h 5116428"/>
              <a:gd name="connsiteX1" fmla="*/ 6855833 w 6855833"/>
              <a:gd name="connsiteY1" fmla="*/ 4293479 h 5116428"/>
              <a:gd name="connsiteX2" fmla="*/ 6833667 w 6855833"/>
              <a:gd name="connsiteY2" fmla="*/ 4732462 h 5116428"/>
              <a:gd name="connsiteX3" fmla="*/ 6775067 w 6855833"/>
              <a:gd name="connsiteY3" fmla="*/ 5116428 h 5116428"/>
              <a:gd name="connsiteX4" fmla="*/ 0 w 6855833"/>
              <a:gd name="connsiteY4" fmla="*/ 5116428 h 5116428"/>
              <a:gd name="connsiteX5" fmla="*/ 0 w 6855833"/>
              <a:gd name="connsiteY5" fmla="*/ 854273 h 5116428"/>
              <a:gd name="connsiteX6" fmla="*/ 161831 w 6855833"/>
              <a:gd name="connsiteY6" fmla="*/ 733259 h 5116428"/>
              <a:gd name="connsiteX7" fmla="*/ 2562355 w 6855833"/>
              <a:gd name="connsiteY7" fmla="*/ 0 h 51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5833" h="5116428">
                <a:moveTo>
                  <a:pt x="2562355" y="0"/>
                </a:moveTo>
                <a:cubicBezTo>
                  <a:pt x="4933578" y="0"/>
                  <a:pt x="6855833" y="1922255"/>
                  <a:pt x="6855833" y="4293479"/>
                </a:cubicBezTo>
                <a:cubicBezTo>
                  <a:pt x="6855833" y="4441680"/>
                  <a:pt x="6848324" y="4588128"/>
                  <a:pt x="6833667" y="4732462"/>
                </a:cubicBezTo>
                <a:lnTo>
                  <a:pt x="6775067" y="5116428"/>
                </a:lnTo>
                <a:lnTo>
                  <a:pt x="0" y="5116428"/>
                </a:lnTo>
                <a:lnTo>
                  <a:pt x="0" y="854273"/>
                </a:lnTo>
                <a:lnTo>
                  <a:pt x="161831" y="733259"/>
                </a:lnTo>
                <a:cubicBezTo>
                  <a:pt x="847074" y="270317"/>
                  <a:pt x="1673147" y="0"/>
                  <a:pt x="2562355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Text, whiteboard&#10;&#10;Description automatically generated">
            <a:extLst>
              <a:ext uri="{FF2B5EF4-FFF2-40B4-BE49-F238E27FC236}">
                <a16:creationId xmlns:a16="http://schemas.microsoft.com/office/drawing/2014/main" id="{541CD3D7-A9AC-1C4A-735F-9EA980128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0" r="-1" b="7557"/>
          <a:stretch/>
        </p:blipFill>
        <p:spPr>
          <a:xfrm>
            <a:off x="1" y="10"/>
            <a:ext cx="5681097" cy="4151910"/>
          </a:xfrm>
          <a:custGeom>
            <a:avLst/>
            <a:gdLst/>
            <a:ahLst/>
            <a:cxnLst/>
            <a:rect l="l" t="t" r="r" b="b"/>
            <a:pathLst>
              <a:path w="5681097" h="4151920">
                <a:moveTo>
                  <a:pt x="0" y="0"/>
                </a:moveTo>
                <a:lnTo>
                  <a:pt x="5611423" y="0"/>
                </a:lnTo>
                <a:lnTo>
                  <a:pt x="5663241" y="339527"/>
                </a:lnTo>
                <a:cubicBezTo>
                  <a:pt x="5675049" y="455800"/>
                  <a:pt x="5681097" y="573775"/>
                  <a:pt x="5681097" y="693164"/>
                </a:cubicBezTo>
                <a:cubicBezTo>
                  <a:pt x="5681097" y="2603383"/>
                  <a:pt x="4132560" y="4151920"/>
                  <a:pt x="2222343" y="4151920"/>
                </a:cubicBezTo>
                <a:cubicBezTo>
                  <a:pt x="1386622" y="4151920"/>
                  <a:pt x="620129" y="3855520"/>
                  <a:pt x="22252" y="3362108"/>
                </a:cubicBezTo>
                <a:lnTo>
                  <a:pt x="0" y="3341884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1574-8215-2FE1-2FD8-B7821D51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2" y="2009941"/>
            <a:ext cx="4884189" cy="2438869"/>
          </a:xfrm>
        </p:spPr>
        <p:txBody>
          <a:bodyPr anchor="t">
            <a:normAutofit/>
          </a:bodyPr>
          <a:lstStyle/>
          <a:p>
            <a:r>
              <a:rPr lang="en-US" sz="2400" dirty="0"/>
              <a:t>User Review </a:t>
            </a:r>
          </a:p>
          <a:p>
            <a:pPr lvl="1"/>
            <a:r>
              <a:rPr lang="en-US" dirty="0"/>
              <a:t>From both parties</a:t>
            </a:r>
          </a:p>
          <a:p>
            <a:r>
              <a:rPr lang="en-US" sz="2400" dirty="0"/>
              <a:t>Complaint System</a:t>
            </a:r>
          </a:p>
          <a:p>
            <a:pPr lvl="1"/>
            <a:r>
              <a:rPr lang="en-US" dirty="0"/>
              <a:t>Material Damages</a:t>
            </a:r>
          </a:p>
          <a:p>
            <a:pPr lvl="1"/>
            <a:r>
              <a:rPr lang="en-US" dirty="0"/>
              <a:t>Lack of Security</a:t>
            </a:r>
          </a:p>
        </p:txBody>
      </p:sp>
      <p:pic>
        <p:nvPicPr>
          <p:cNvPr id="1026" name="Picture 2" descr="Westfield Hurstville: Mercedes squashed by Honda Civic in Sydney carpark  crash">
            <a:extLst>
              <a:ext uri="{FF2B5EF4-FFF2-40B4-BE49-F238E27FC236}">
                <a16:creationId xmlns:a16="http://schemas.microsoft.com/office/drawing/2014/main" id="{098D554B-7B23-373A-7F87-56BD2480F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0" r="-2" b="-2"/>
          <a:stretch/>
        </p:blipFill>
        <p:spPr bwMode="auto">
          <a:xfrm>
            <a:off x="2785874" y="4448810"/>
            <a:ext cx="5148922" cy="2409190"/>
          </a:xfrm>
          <a:custGeom>
            <a:avLst/>
            <a:gdLst/>
            <a:ahLst/>
            <a:cxnLst/>
            <a:rect l="l" t="t" r="r" b="b"/>
            <a:pathLst>
              <a:path w="5148922" h="2409190">
                <a:moveTo>
                  <a:pt x="2574461" y="0"/>
                </a:moveTo>
                <a:cubicBezTo>
                  <a:pt x="3911983" y="0"/>
                  <a:pt x="5012087" y="1016507"/>
                  <a:pt x="5144375" y="2319127"/>
                </a:cubicBezTo>
                <a:lnTo>
                  <a:pt x="5148922" y="2409190"/>
                </a:lnTo>
                <a:lnTo>
                  <a:pt x="0" y="2409190"/>
                </a:lnTo>
                <a:lnTo>
                  <a:pt x="4548" y="2319127"/>
                </a:lnTo>
                <a:cubicBezTo>
                  <a:pt x="136837" y="1016507"/>
                  <a:pt x="1236939" y="0"/>
                  <a:pt x="257446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59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D899-F467-031A-E819-FA53C74A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01A8-9D68-1E0C-17E2-CF810036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Huge untapped potential</a:t>
            </a:r>
          </a:p>
          <a:p>
            <a:r>
              <a:rPr lang="en-US" sz="2400" dirty="0"/>
              <a:t>Influx of users due to Digital Revolution</a:t>
            </a:r>
          </a:p>
          <a:p>
            <a:r>
              <a:rPr lang="en-US" sz="2400" dirty="0"/>
              <a:t>Currently no strong competition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E42514-7B14-F6DB-E285-1EABE382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2" r="24201"/>
          <a:stretch/>
        </p:blipFill>
        <p:spPr>
          <a:xfrm>
            <a:off x="6167846" y="10"/>
            <a:ext cx="602415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795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F85D-D29B-61BC-572B-C5B5FFE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>
            <a:normAutofit/>
          </a:bodyPr>
          <a:lstStyle/>
          <a:p>
            <a:r>
              <a:rPr lang="en-US" b="1"/>
              <a:t>Threats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7991355-D4F1-DD43-7851-8C4D49939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9" t="22703" r="25552" b="24475"/>
          <a:stretch/>
        </p:blipFill>
        <p:spPr>
          <a:xfrm>
            <a:off x="458808" y="276649"/>
            <a:ext cx="2689779" cy="223928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AC7B919D-1A58-6BD1-77B8-939C88E73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1" y="4658549"/>
            <a:ext cx="2261097" cy="192193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AD6A51B-8868-94A4-A9E0-11617252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90" y="3133476"/>
            <a:ext cx="1858273" cy="1858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D7F5-8D70-0A8F-0CC4-4BE2E93A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004" y="2871982"/>
            <a:ext cx="4238563" cy="3181684"/>
          </a:xfrm>
        </p:spPr>
        <p:txBody>
          <a:bodyPr anchor="t">
            <a:normAutofit/>
          </a:bodyPr>
          <a:lstStyle/>
          <a:p>
            <a:r>
              <a:rPr lang="en-US" sz="2400" dirty="0"/>
              <a:t>Security threat</a:t>
            </a:r>
          </a:p>
          <a:p>
            <a:r>
              <a:rPr lang="en-US" sz="2400" dirty="0"/>
              <a:t>Established companies can easily dominate the market</a:t>
            </a:r>
          </a:p>
        </p:txBody>
      </p:sp>
    </p:spTree>
    <p:extLst>
      <p:ext uri="{BB962C8B-B14F-4D97-AF65-F5344CB8AC3E}">
        <p14:creationId xmlns:p14="http://schemas.microsoft.com/office/powerpoint/2010/main" val="3794101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143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ParkCar</vt:lpstr>
      <vt:lpstr>Motivation</vt:lpstr>
      <vt:lpstr>Modules</vt:lpstr>
      <vt:lpstr>Parking Spot Registration</vt:lpstr>
      <vt:lpstr>Search &amp; Request</vt:lpstr>
      <vt:lpstr>Payment</vt:lpstr>
      <vt:lpstr>User Review &amp; Complaint System</vt:lpstr>
      <vt:lpstr>Opportunities</vt:lpstr>
      <vt:lpstr>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ParkCar</dc:title>
  <dc:creator>1805090 - Mobaswirul Islam</dc:creator>
  <cp:lastModifiedBy>Redwan 4321</cp:lastModifiedBy>
  <cp:revision>7</cp:revision>
  <dcterms:created xsi:type="dcterms:W3CDTF">2022-11-28T07:57:01Z</dcterms:created>
  <dcterms:modified xsi:type="dcterms:W3CDTF">2022-11-30T04:05:04Z</dcterms:modified>
</cp:coreProperties>
</file>