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9B10A-79FC-40E4-A320-7E76776DE868}">
  <a:tblStyle styleId="{A739B10A-79FC-40E4-A320-7E76776DE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03A282-B276-4587-A91D-31830335FD5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26ce222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26ce222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in Amazon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d41d941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d41d941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8d9557a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8d9557a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55d4a221d96b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55d4a221d96b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in Amazon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55d4a221d96b4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55d4a221d96b4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e7140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e7140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e7140b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0e7140b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e7140b2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e7140b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e7140b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e7140b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e7140b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e7140b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518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of 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 Banking Mobile App Users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B.K.S.Ishanka           209334C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30975" y="1388400"/>
            <a:ext cx="87633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tests conclusions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have heard of mobile banking applications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think Mobile Apps would help you to make your bank processes comfortable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could install a mobile banking app and use it for your banking processes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between earlier usage of banking mobile apps and gender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between earlier usage of banking mobile apps and education level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7650" y="1325300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7200"/>
              <a:t>Thank You</a:t>
            </a:r>
            <a:endParaRPr b="1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Questionnaire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30975" y="1388400"/>
            <a:ext cx="87633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73 responses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-Sinhala &amp; English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types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 questions - 5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related to mobile banking application usage - 7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Questionnaire - Demographic Questions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0975" y="1388400"/>
            <a:ext cx="87633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175" y="1594425"/>
            <a:ext cx="3178124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800" y="1594425"/>
            <a:ext cx="2285076" cy="133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600" y="1594425"/>
            <a:ext cx="2285074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00" y="3286050"/>
            <a:ext cx="4369967" cy="1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0908" y="3066475"/>
            <a:ext cx="2700217" cy="16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Questionnaire -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obile banking application usage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0975" y="1388400"/>
            <a:ext cx="87633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455488" y="1291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5616875"/>
                <a:gridCol w="666025"/>
                <a:gridCol w="783425"/>
                <a:gridCol w="1021850"/>
              </a:tblGrid>
              <a:tr h="3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idea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Have you heard of banking mobile apps before?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r>
                        <a:rPr lang="en" sz="1000"/>
                        <a:t>If yes to above question, do/does your bank/banks provide the facility?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r>
                        <a:rPr lang="en" sz="1000"/>
                        <a:t>Have you earlier used banking mobile apps before?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Do you think, Banking Mobile Apps would help you to make your bank processes comfortable?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Do you own a smart phone?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Do you think you could install a mobile banking app and use it for your banking processes?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Other than the above points, what is/are the reason/reasons for not using mobile banking apps?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Analysis 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Distribution of a Sample Proportion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30975" y="1388400"/>
            <a:ext cx="8763300" cy="1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have heard of mobile banking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Proportion of people who have heard of mobile banking applications.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 = 72/73 = 0.986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 ≠ 1/73 = 0.014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derived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5654250" y="15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876325"/>
                <a:gridCol w="876325"/>
              </a:tblGrid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838" y="1286425"/>
            <a:ext cx="1555762" cy="1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41900" y="2864275"/>
            <a:ext cx="87633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have heard of mobile banking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Proportion of people have earlier used banking mobile apps.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p = 0.5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&lt; 0.5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of Test for a Single Proportion : n*p = 39 &gt; 10 , n*(1-p) = 34 &gt; 10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= 0.28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 cannot be rejected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6329550" y="325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876325"/>
                <a:gridCol w="876325"/>
              </a:tblGrid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Analysis 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Distribution of a Sample Proportion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30975" y="1236000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think Mobile Apps would help you to make your bank processes comfortable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Proportion of people who think Mobile Apps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help you to make your bank processes comfortable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= 67/73 = 0.9178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≠  6/73 = 0.0822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95% confidence interval : (0.9171,0.9181)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 can not be rejected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4963700" y="184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876325"/>
                <a:gridCol w="876325"/>
              </a:tblGrid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0.0822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41900" y="3016675"/>
            <a:ext cx="87633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use smart phone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Proportion of people who use smart phone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= 70/73 = 0.96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≠  3/73 = 0.04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decision can be derived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4212600" y="337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876325"/>
                <a:gridCol w="876325"/>
              </a:tblGrid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325" y="1110550"/>
            <a:ext cx="1853676" cy="1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625" y="3376825"/>
            <a:ext cx="1752650" cy="147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Analysis 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Distribution of a Sample Proportion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30975" y="1236000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people could install a mobile banking app and use it for your banking processes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Proportion of people who could install a mobile banking app and use it for your banking processes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= 67/73 = 0.9178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 ≠  6/73 = 0.0822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95% confidence interval : (0.9173,0.9184)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 can not be rejected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4298125" y="20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{A739B10A-79FC-40E4-A320-7E76776DE868}</a:tableStyleId>
              </a:tblPr>
              <a:tblGrid>
                <a:gridCol w="876325"/>
                <a:gridCol w="876325"/>
              </a:tblGrid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0.9178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0.0822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700" y="1189925"/>
            <a:ext cx="1618847" cy="13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Analysis -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Distribution of Differences in Proportions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30975" y="1236000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males have heard of mobile banking applications.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= Proportion of males who have heard of mobile banking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= Proportion of males who have heard of mobile banking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p1 = p2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p1 &gt;  p2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of Test for a Difference Proportion :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31 &gt;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*(1-p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8 &lt;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 &gt;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*(1-p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18 &gt; 10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test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not be completed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5671025" y="1411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{0B03A282-B276-4587-A91D-31830335FD55}</a:tableStyleId>
              </a:tblPr>
              <a:tblGrid>
                <a:gridCol w="821225"/>
                <a:gridCol w="821225"/>
                <a:gridCol w="821225"/>
                <a:gridCol w="821225"/>
              </a:tblGrid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7950" y="3048150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private sector employees have earlier used banking mobile apps.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= Proportion of private sector employees who have earlier used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= Proportion of rest of the employees who have earlier used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p1 = p2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p1 &gt;  p2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Conditions of Test for a Difference Proportion :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22 &gt;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*(1-p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17 &gt;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 &gt; 10, n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*(1-p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9 &lt; 10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test can not be completed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6492250" y="30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{0B03A282-B276-4587-A91D-31830335FD55}</a:tableStyleId>
              </a:tblPr>
              <a:tblGrid>
                <a:gridCol w="653800"/>
                <a:gridCol w="653800"/>
                <a:gridCol w="653800"/>
                <a:gridCol w="653800"/>
              </a:tblGrid>
              <a:tr h="24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 sector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1600" y="65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Analysis -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Association tests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19063" y="2896925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between earlier usage of banking mobile apps and education level.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Education level is not associated with earlier usage of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Education level is associated with earlier usage of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baseline="30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12.10828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= 0.0023 =&gt; Reject 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19075" y="1273150"/>
            <a:ext cx="87633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between earlier usage of banking mobile apps and gender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Gender is not associated with earlier usage of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Gender is associated with earlier usage of banking mobile apps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</a:t>
            </a:r>
            <a:r>
              <a:rPr baseline="30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8.33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= 0.004 =&gt; Reject H</a:t>
            </a:r>
            <a:r>
              <a:rPr baseline="-25000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Google Shape;156;p21"/>
          <p:cNvGraphicFramePr/>
          <p:nvPr/>
        </p:nvGraphicFramePr>
        <p:xfrm>
          <a:off x="4026788" y="381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{0B03A282-B276-4587-A91D-31830335FD55}</a:tableStyleId>
              </a:tblPr>
              <a:tblGrid>
                <a:gridCol w="650300"/>
                <a:gridCol w="650300"/>
                <a:gridCol w="650300"/>
                <a:gridCol w="650300"/>
                <a:gridCol w="650300"/>
              </a:tblGrid>
              <a:tr h="3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Degree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Diploma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34(27.25)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3(5.88)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2(5.88)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17(23.75)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8(5.12)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9(5.12)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1"/>
          <p:cNvGraphicFramePr/>
          <p:nvPr/>
        </p:nvGraphicFramePr>
        <p:xfrm>
          <a:off x="5257800" y="189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{0B03A282-B276-4587-A91D-31830335FD55}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31(25.11)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8(13.89)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16(21.89)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18(12.11)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