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779" r:id="rId2"/>
  </p:sldMasterIdLst>
  <p:notesMasterIdLst>
    <p:notesMasterId r:id="rId10"/>
  </p:notesMasterIdLst>
  <p:handoutMasterIdLst>
    <p:handoutMasterId r:id="rId11"/>
  </p:handoutMasterIdLst>
  <p:sldIdLst>
    <p:sldId id="319" r:id="rId3"/>
    <p:sldId id="336" r:id="rId4"/>
    <p:sldId id="342" r:id="rId5"/>
    <p:sldId id="343" r:id="rId6"/>
    <p:sldId id="341" r:id="rId7"/>
    <p:sldId id="344" r:id="rId8"/>
    <p:sldId id="331" r:id="rId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3300"/>
    <a:srgbClr val="CC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4" autoAdjust="0"/>
    <p:restoredTop sz="98029" autoAdjust="0"/>
  </p:normalViewPr>
  <p:slideViewPr>
    <p:cSldViewPr>
      <p:cViewPr varScale="1">
        <p:scale>
          <a:sx n="72" d="100"/>
          <a:sy n="72" d="100"/>
        </p:scale>
        <p:origin x="-7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10-Aug-18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10-Aug-18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>
              <a:buFontTx/>
              <a:buNone/>
              <a:defRPr sz="16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>
              <a:buFontTx/>
              <a:buNone/>
              <a:defRPr sz="2400" baseline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/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10-Aug-18</a:t>
            </a:fld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B2EC6F-6501-4E04-BD6C-A8A6CABB2C5B}" type="datetimeFigureOut">
              <a:rPr lang="en-US" smtClean="0"/>
              <a:pPr/>
              <a:t>10-Aug-18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10-Aug-18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en-US" dirty="0" smtClean="0"/>
              <a:t>Click to add photo album title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date and other details</a:t>
            </a:r>
            <a:endParaRPr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dirty="0" smtClean="0"/>
              <a:t>Click icon</a:t>
            </a:r>
            <a:r>
              <a:rPr lang="en-US" i="0" baseline="0" dirty="0" smtClean="0"/>
              <a:t> to add </a:t>
            </a:r>
            <a:r>
              <a:rPr lang="en-US" i="0" dirty="0" smtClean="0"/>
              <a:t>full page picture</a:t>
            </a:r>
            <a:endParaRPr lang="en-US" i="0" baseline="0" dirty="0" smtClean="0"/>
          </a:p>
          <a:p>
            <a:pPr marL="0" marR="0" indent="0"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 smtClean="0"/>
          </a:p>
          <a:p>
            <a:pPr algn="ctr">
              <a:buFontTx/>
              <a:buNone/>
            </a:pPr>
            <a:endParaRPr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>
              <a:buFontTx/>
              <a:buNone/>
              <a:defRPr sz="1800"/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Clr>
                <a:srgbClr val="D34817"/>
              </a:buClr>
              <a:buSzPct val="85000"/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ct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10-Aug-18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smtClean="0"/>
              <a:t>Compiler Design ඉගෙනගමු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" name="Rectangle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Regular Expression to Nondeterministic Finite Automata </a:t>
            </a:r>
            <a:endParaRPr lang="en-US" dirty="0"/>
          </a:p>
        </p:txBody>
      </p:sp>
      <p:pic>
        <p:nvPicPr>
          <p:cNvPr id="6" name="j0313970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228600"/>
            <a:ext cx="5562600" cy="838200"/>
          </a:xfrm>
        </p:spPr>
        <p:txBody>
          <a:bodyPr/>
          <a:lstStyle/>
          <a:p>
            <a:r>
              <a:rPr lang="en-US" sz="2800" dirty="0" smtClean="0"/>
              <a:t>Symbols | </a:t>
            </a:r>
            <a:r>
              <a:rPr lang="si-LK" sz="2800" dirty="0" smtClean="0"/>
              <a:t>මුලික</a:t>
            </a:r>
            <a:r>
              <a:rPr lang="en-US" sz="2800" dirty="0" smtClean="0"/>
              <a:t> </a:t>
            </a:r>
            <a:r>
              <a:rPr lang="en-US" sz="2800" dirty="0" err="1" smtClean="0">
                <a:latin typeface="FS-Chami." pitchFamily="2" charset="0"/>
              </a:rPr>
              <a:t>ixfla</a:t>
            </a:r>
            <a:r>
              <a:rPr lang="en-US" sz="2800" dirty="0" smtClean="0">
                <a:latin typeface="FS-Chami." pitchFamily="2" charset="0"/>
              </a:rPr>
              <a:t>;</a:t>
            </a:r>
            <a:endParaRPr lang="en-US" sz="2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43000" y="1600200"/>
            <a:ext cx="6599561" cy="1371600"/>
            <a:chOff x="1143000" y="1600200"/>
            <a:chExt cx="6599561" cy="1295400"/>
          </a:xfrm>
        </p:grpSpPr>
        <p:grpSp>
          <p:nvGrpSpPr>
            <p:cNvPr id="10" name="Group 9"/>
            <p:cNvGrpSpPr/>
            <p:nvPr/>
          </p:nvGrpSpPr>
          <p:grpSpPr>
            <a:xfrm>
              <a:off x="1143000" y="1600200"/>
              <a:ext cx="2819400" cy="1295400"/>
              <a:chOff x="1143000" y="1600200"/>
              <a:chExt cx="2819400" cy="1295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90800" y="1600200"/>
                <a:ext cx="1371600" cy="1295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1143000" y="2286000"/>
                <a:ext cx="1371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>
              <a:off x="4800600" y="1981200"/>
              <a:ext cx="2941961" cy="3488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+mj-lt"/>
                </a:rPr>
                <a:t>Start</a:t>
              </a:r>
              <a:r>
                <a:rPr lang="en-US" dirty="0" smtClean="0"/>
                <a:t> |</a:t>
              </a:r>
              <a:r>
                <a:rPr lang="en-US" dirty="0" err="1" smtClean="0"/>
                <a:t>ආරම්භය</a:t>
              </a:r>
              <a:endParaRPr lang="en-US" dirty="0">
                <a:latin typeface="Iskoola Pota (Body)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38400" y="3352800"/>
            <a:ext cx="4648200" cy="1524000"/>
            <a:chOff x="2590800" y="3276600"/>
            <a:chExt cx="4648200" cy="1524000"/>
          </a:xfrm>
        </p:grpSpPr>
        <p:sp>
          <p:nvSpPr>
            <p:cNvPr id="13" name="Donut 12"/>
            <p:cNvSpPr/>
            <p:nvPr/>
          </p:nvSpPr>
          <p:spPr>
            <a:xfrm>
              <a:off x="2590800" y="3276600"/>
              <a:ext cx="1524000" cy="1524000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00600" y="3810000"/>
              <a:ext cx="2438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End | </a:t>
              </a:r>
              <a:r>
                <a:rPr lang="en-US" dirty="0" err="1" smtClean="0"/>
                <a:t>අවසානය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228600"/>
            <a:ext cx="5562600" cy="838200"/>
          </a:xfrm>
        </p:spPr>
        <p:txBody>
          <a:bodyPr/>
          <a:lstStyle/>
          <a:p>
            <a:r>
              <a:rPr lang="en-US" sz="2800" dirty="0" smtClean="0"/>
              <a:t>Symbols | </a:t>
            </a:r>
            <a:r>
              <a:rPr lang="si-LK" sz="2800" dirty="0" smtClean="0"/>
              <a:t>මුලික</a:t>
            </a:r>
            <a:r>
              <a:rPr lang="en-US" sz="2800" dirty="0" smtClean="0"/>
              <a:t> </a:t>
            </a:r>
            <a:r>
              <a:rPr lang="en-US" sz="2800" dirty="0" err="1" smtClean="0">
                <a:latin typeface="FS-Chami." pitchFamily="2" charset="0"/>
              </a:rPr>
              <a:t>ixfla</a:t>
            </a:r>
            <a:r>
              <a:rPr lang="en-US" sz="2800" dirty="0" smtClean="0">
                <a:latin typeface="FS-Chami." pitchFamily="2" charset="0"/>
              </a:rPr>
              <a:t>;</a:t>
            </a:r>
            <a:endParaRPr lang="en-US" sz="2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914400" y="1600200"/>
            <a:ext cx="6828161" cy="990601"/>
            <a:chOff x="914400" y="1600200"/>
            <a:chExt cx="6828161" cy="990601"/>
          </a:xfrm>
        </p:grpSpPr>
        <p:grpSp>
          <p:nvGrpSpPr>
            <p:cNvPr id="16" name="Group 15"/>
            <p:cNvGrpSpPr/>
            <p:nvPr/>
          </p:nvGrpSpPr>
          <p:grpSpPr>
            <a:xfrm>
              <a:off x="914400" y="1600200"/>
              <a:ext cx="6828161" cy="990601"/>
              <a:chOff x="914400" y="1600200"/>
              <a:chExt cx="6828161" cy="990601"/>
            </a:xfrm>
          </p:grpSpPr>
          <p:grpSp>
            <p:nvGrpSpPr>
              <p:cNvPr id="2" name="Group 11"/>
              <p:cNvGrpSpPr/>
              <p:nvPr/>
            </p:nvGrpSpPr>
            <p:grpSpPr>
              <a:xfrm>
                <a:off x="1828800" y="1600201"/>
                <a:ext cx="5913761" cy="990600"/>
                <a:chOff x="1828800" y="1600199"/>
                <a:chExt cx="5913761" cy="935566"/>
              </a:xfrm>
            </p:grpSpPr>
            <p:grpSp>
              <p:nvGrpSpPr>
                <p:cNvPr id="3" name="Group 9"/>
                <p:cNvGrpSpPr/>
                <p:nvPr/>
              </p:nvGrpSpPr>
              <p:grpSpPr>
                <a:xfrm>
                  <a:off x="1828800" y="1600199"/>
                  <a:ext cx="1676400" cy="935566"/>
                  <a:chOff x="1828800" y="1600199"/>
                  <a:chExt cx="1676400" cy="935566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2590800" y="1600199"/>
                    <a:ext cx="914400" cy="9355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  <p:cxnSp>
                <p:nvCxnSpPr>
                  <p:cNvPr id="9" name="Straight Arrow Connector 8"/>
                  <p:cNvCxnSpPr/>
                  <p:nvPr/>
                </p:nvCxnSpPr>
                <p:spPr>
                  <a:xfrm>
                    <a:off x="1828800" y="2031998"/>
                    <a:ext cx="76200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Rectangle 10"/>
                <p:cNvSpPr/>
                <p:nvPr/>
              </p:nvSpPr>
              <p:spPr>
                <a:xfrm>
                  <a:off x="4800600" y="1981200"/>
                  <a:ext cx="2941961" cy="3488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a- transition </a:t>
                  </a:r>
                  <a:endParaRPr lang="en-US" dirty="0">
                    <a:latin typeface="Iskoola Pota (Body)"/>
                  </a:endParaRPr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914400" y="1600200"/>
                <a:ext cx="9144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981200" y="1752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14400" y="2819400"/>
            <a:ext cx="6828161" cy="990601"/>
            <a:chOff x="914400" y="2819400"/>
            <a:chExt cx="6828161" cy="990601"/>
          </a:xfrm>
        </p:grpSpPr>
        <p:grpSp>
          <p:nvGrpSpPr>
            <p:cNvPr id="18" name="Group 17"/>
            <p:cNvGrpSpPr/>
            <p:nvPr/>
          </p:nvGrpSpPr>
          <p:grpSpPr>
            <a:xfrm>
              <a:off x="914400" y="2819400"/>
              <a:ext cx="6828161" cy="990601"/>
              <a:chOff x="914400" y="1600200"/>
              <a:chExt cx="6828161" cy="990601"/>
            </a:xfrm>
          </p:grpSpPr>
          <p:grpSp>
            <p:nvGrpSpPr>
              <p:cNvPr id="19" name="Group 11"/>
              <p:cNvGrpSpPr/>
              <p:nvPr/>
            </p:nvGrpSpPr>
            <p:grpSpPr>
              <a:xfrm>
                <a:off x="1828800" y="1600201"/>
                <a:ext cx="5913761" cy="990600"/>
                <a:chOff x="1828800" y="1600199"/>
                <a:chExt cx="5913761" cy="935566"/>
              </a:xfrm>
            </p:grpSpPr>
            <p:grpSp>
              <p:nvGrpSpPr>
                <p:cNvPr id="21" name="Group 9"/>
                <p:cNvGrpSpPr/>
                <p:nvPr/>
              </p:nvGrpSpPr>
              <p:grpSpPr>
                <a:xfrm>
                  <a:off x="1828800" y="1600199"/>
                  <a:ext cx="1676400" cy="935566"/>
                  <a:chOff x="1828800" y="1600199"/>
                  <a:chExt cx="1676400" cy="935566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2590800" y="1600199"/>
                    <a:ext cx="914400" cy="9355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>
                    <a:off x="1828800" y="2031998"/>
                    <a:ext cx="76200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Rectangle 21"/>
                <p:cNvSpPr/>
                <p:nvPr/>
              </p:nvSpPr>
              <p:spPr>
                <a:xfrm>
                  <a:off x="4800600" y="1981200"/>
                  <a:ext cx="2941961" cy="3488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ε- transition </a:t>
                  </a:r>
                  <a:endParaRPr lang="en-US" dirty="0">
                    <a:latin typeface="Iskoola Pota (Body)"/>
                  </a:endParaRPr>
                </a:p>
              </p:txBody>
            </p:sp>
          </p:grpSp>
          <p:sp>
            <p:nvSpPr>
              <p:cNvPr id="20" name="Oval 19"/>
              <p:cNvSpPr/>
              <p:nvPr/>
            </p:nvSpPr>
            <p:spPr>
              <a:xfrm>
                <a:off x="914400" y="1600200"/>
                <a:ext cx="9144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057400" y="32766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ε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90600" y="4419600"/>
            <a:ext cx="7620000" cy="1049745"/>
            <a:chOff x="990600" y="4419600"/>
            <a:chExt cx="7620000" cy="1049745"/>
          </a:xfrm>
        </p:grpSpPr>
        <p:sp>
          <p:nvSpPr>
            <p:cNvPr id="35" name="TextBox 34"/>
            <p:cNvSpPr txBox="1"/>
            <p:nvPr/>
          </p:nvSpPr>
          <p:spPr>
            <a:xfrm>
              <a:off x="2286000" y="4495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990600" y="4419600"/>
              <a:ext cx="7620000" cy="1049745"/>
              <a:chOff x="990600" y="4419600"/>
              <a:chExt cx="7620000" cy="104974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990600" y="4419600"/>
                <a:ext cx="7620000" cy="1049745"/>
                <a:chOff x="914400" y="1600200"/>
                <a:chExt cx="6828161" cy="1049745"/>
              </a:xfrm>
            </p:grpSpPr>
            <p:grpSp>
              <p:nvGrpSpPr>
                <p:cNvPr id="27" name="Group 11"/>
                <p:cNvGrpSpPr/>
                <p:nvPr/>
              </p:nvGrpSpPr>
              <p:grpSpPr>
                <a:xfrm>
                  <a:off x="1828800" y="1600201"/>
                  <a:ext cx="5913761" cy="1049744"/>
                  <a:chOff x="1828800" y="1600199"/>
                  <a:chExt cx="5913761" cy="991424"/>
                </a:xfrm>
              </p:grpSpPr>
              <p:grpSp>
                <p:nvGrpSpPr>
                  <p:cNvPr id="29" name="Group 9"/>
                  <p:cNvGrpSpPr/>
                  <p:nvPr/>
                </p:nvGrpSpPr>
                <p:grpSpPr>
                  <a:xfrm>
                    <a:off x="1828800" y="1600199"/>
                    <a:ext cx="1676400" cy="935566"/>
                    <a:chOff x="1828800" y="1600199"/>
                    <a:chExt cx="1676400" cy="935566"/>
                  </a:xfrm>
                </p:grpSpPr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2590800" y="1600199"/>
                      <a:ext cx="914400" cy="93556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>
                      <a:off x="1828800" y="2031998"/>
                      <a:ext cx="762000" cy="15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0" name="Rectangle 29"/>
                  <p:cNvSpPr/>
                  <p:nvPr/>
                </p:nvSpPr>
                <p:spPr>
                  <a:xfrm>
                    <a:off x="5625831" y="1981200"/>
                    <a:ext cx="2116730" cy="61042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 err="1" smtClean="0"/>
                      <a:t>ab</a:t>
                    </a:r>
                    <a:r>
                      <a:rPr lang="en-US" dirty="0" smtClean="0"/>
                      <a:t>(concatenation)- transition </a:t>
                    </a:r>
                    <a:endParaRPr lang="en-US" dirty="0">
                      <a:latin typeface="Iskoola Pota (Body)"/>
                    </a:endParaRPr>
                  </a:p>
                </p:txBody>
              </p:sp>
            </p:grpSp>
            <p:sp>
              <p:nvSpPr>
                <p:cNvPr id="28" name="Oval 27"/>
                <p:cNvSpPr/>
                <p:nvPr/>
              </p:nvSpPr>
              <p:spPr>
                <a:xfrm>
                  <a:off x="914400" y="1600200"/>
                  <a:ext cx="9144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p:grpSp>
          <p:sp>
            <p:nvSpPr>
              <p:cNvPr id="33" name="Oval 32"/>
              <p:cNvSpPr/>
              <p:nvPr/>
            </p:nvSpPr>
            <p:spPr>
              <a:xfrm>
                <a:off x="4572000" y="4419600"/>
                <a:ext cx="9144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810000" y="4876800"/>
                <a:ext cx="762000" cy="16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4114800" y="44958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228600"/>
            <a:ext cx="5562600" cy="838200"/>
          </a:xfrm>
        </p:spPr>
        <p:txBody>
          <a:bodyPr/>
          <a:lstStyle/>
          <a:p>
            <a:r>
              <a:rPr lang="en-US" sz="2800" dirty="0" smtClean="0"/>
              <a:t>Symbols | </a:t>
            </a:r>
            <a:r>
              <a:rPr lang="si-LK" sz="2800" dirty="0" smtClean="0"/>
              <a:t>මුලික</a:t>
            </a:r>
            <a:r>
              <a:rPr lang="en-US" sz="2800" dirty="0" smtClean="0"/>
              <a:t> </a:t>
            </a:r>
            <a:r>
              <a:rPr lang="en-US" sz="2800" dirty="0" err="1" smtClean="0">
                <a:latin typeface="FS-Chami." pitchFamily="2" charset="0"/>
              </a:rPr>
              <a:t>ixfla</a:t>
            </a:r>
            <a:r>
              <a:rPr lang="en-US" sz="2800" dirty="0" smtClean="0">
                <a:latin typeface="FS-Chami." pitchFamily="2" charset="0"/>
              </a:rPr>
              <a:t>;</a:t>
            </a:r>
            <a:endParaRPr lang="en-US" sz="2800" dirty="0"/>
          </a:p>
        </p:txBody>
      </p:sp>
      <p:sp>
        <p:nvSpPr>
          <p:cNvPr id="33" name="Oval 32"/>
          <p:cNvSpPr/>
          <p:nvPr/>
        </p:nvSpPr>
        <p:spPr>
          <a:xfrm>
            <a:off x="4114800" y="4648200"/>
            <a:ext cx="914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52800" y="5181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05200" y="464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381000" y="1600200"/>
            <a:ext cx="8352161" cy="2286000"/>
            <a:chOff x="381000" y="1600200"/>
            <a:chExt cx="8352161" cy="228600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819400" y="3352800"/>
              <a:ext cx="762000" cy="16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2" idx="5"/>
              <a:endCxn id="39" idx="2"/>
            </p:cNvCxnSpPr>
            <p:nvPr/>
          </p:nvCxnSpPr>
          <p:spPr>
            <a:xfrm rot="16200000" flipH="1">
              <a:off x="1403559" y="2889458"/>
              <a:ext cx="259371" cy="743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81000" y="1600200"/>
              <a:ext cx="8352161" cy="2286000"/>
              <a:chOff x="381000" y="1600200"/>
              <a:chExt cx="8352161" cy="2286000"/>
            </a:xfrm>
          </p:grpSpPr>
          <p:grpSp>
            <p:nvGrpSpPr>
              <p:cNvPr id="2" name="Group 15"/>
              <p:cNvGrpSpPr/>
              <p:nvPr/>
            </p:nvGrpSpPr>
            <p:grpSpPr>
              <a:xfrm>
                <a:off x="1905000" y="1600200"/>
                <a:ext cx="6828161" cy="990603"/>
                <a:chOff x="914400" y="1600200"/>
                <a:chExt cx="6828161" cy="990604"/>
              </a:xfrm>
            </p:grpSpPr>
            <p:grpSp>
              <p:nvGrpSpPr>
                <p:cNvPr id="3" name="Group 11"/>
                <p:cNvGrpSpPr/>
                <p:nvPr/>
              </p:nvGrpSpPr>
              <p:grpSpPr>
                <a:xfrm>
                  <a:off x="1828800" y="1600203"/>
                  <a:ext cx="5913761" cy="990601"/>
                  <a:chOff x="1828800" y="1600199"/>
                  <a:chExt cx="5913761" cy="935566"/>
                </a:xfrm>
              </p:grpSpPr>
              <p:grpSp>
                <p:nvGrpSpPr>
                  <p:cNvPr id="4" name="Group 9"/>
                  <p:cNvGrpSpPr/>
                  <p:nvPr/>
                </p:nvGrpSpPr>
                <p:grpSpPr>
                  <a:xfrm>
                    <a:off x="1828800" y="1600199"/>
                    <a:ext cx="1676400" cy="935566"/>
                    <a:chOff x="1828800" y="1600199"/>
                    <a:chExt cx="1676400" cy="935566"/>
                  </a:xfrm>
                </p:grpSpPr>
                <p:sp>
                  <p:nvSpPr>
                    <p:cNvPr id="7" name="Oval 6"/>
                    <p:cNvSpPr/>
                    <p:nvPr/>
                  </p:nvSpPr>
                  <p:spPr>
                    <a:xfrm>
                      <a:off x="2590800" y="1600199"/>
                      <a:ext cx="914400" cy="93556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p:txBody>
                </p: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>
                      <a:off x="1828800" y="2031995"/>
                      <a:ext cx="762000" cy="158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" name="Rectangle 10"/>
                  <p:cNvSpPr/>
                  <p:nvPr/>
                </p:nvSpPr>
                <p:spPr>
                  <a:xfrm>
                    <a:off x="5334000" y="1960029"/>
                    <a:ext cx="2408561" cy="34881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 err="1" smtClean="0"/>
                      <a:t>a|b</a:t>
                    </a:r>
                    <a:r>
                      <a:rPr lang="en-US" dirty="0" smtClean="0"/>
                      <a:t>(union)-transition </a:t>
                    </a:r>
                    <a:endParaRPr lang="en-US" dirty="0">
                      <a:latin typeface="Iskoola Pota (Body)"/>
                    </a:endParaRPr>
                  </a:p>
                </p:txBody>
              </p:sp>
            </p:grpSp>
            <p:sp>
              <p:nvSpPr>
                <p:cNvPr id="15" name="Oval 14"/>
                <p:cNvSpPr/>
                <p:nvPr/>
              </p:nvSpPr>
              <p:spPr>
                <a:xfrm>
                  <a:off x="914400" y="1600200"/>
                  <a:ext cx="9144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971800" y="17526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581400" y="2895601"/>
                <a:ext cx="914400" cy="9905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905000" y="2895600"/>
                <a:ext cx="914400" cy="9905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048000" y="29718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81000" y="2286000"/>
                <a:ext cx="914400" cy="9905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cxnSp>
            <p:nvCxnSpPr>
              <p:cNvPr id="44" name="Straight Arrow Connector 43"/>
              <p:cNvCxnSpPr>
                <a:stCxn id="42" idx="7"/>
                <a:endCxn id="15" idx="2"/>
              </p:cNvCxnSpPr>
              <p:nvPr/>
            </p:nvCxnSpPr>
            <p:spPr>
              <a:xfrm rot="5400000" flipH="1" flipV="1">
                <a:off x="1365459" y="1891530"/>
                <a:ext cx="335570" cy="7435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181600" y="2209800"/>
                <a:ext cx="914400" cy="9905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</a:t>
                </a:r>
                <a:endParaRPr lang="en-US" dirty="0"/>
              </a:p>
            </p:txBody>
          </p:sp>
          <p:cxnSp>
            <p:nvCxnSpPr>
              <p:cNvPr id="49" name="Straight Arrow Connector 48"/>
              <p:cNvCxnSpPr>
                <a:stCxn id="7" idx="6"/>
              </p:cNvCxnSpPr>
              <p:nvPr/>
            </p:nvCxnSpPr>
            <p:spPr>
              <a:xfrm>
                <a:off x="4495800" y="2095501"/>
                <a:ext cx="685800" cy="419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7" idx="6"/>
              </p:cNvCxnSpPr>
              <p:nvPr/>
            </p:nvCxnSpPr>
            <p:spPr>
              <a:xfrm flipV="1">
                <a:off x="4495800" y="2895600"/>
                <a:ext cx="762000" cy="4953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219200" y="1828800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Century Schoolbook"/>
                  </a:rPr>
                  <a:t>ε</a:t>
                </a:r>
                <a:endParaRPr lang="en-US" dirty="0" smtClean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219200" y="3276600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Century Schoolbook"/>
                  </a:rPr>
                  <a:t>ε</a:t>
                </a:r>
                <a:endParaRPr lang="en-US" dirty="0" smtClean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724400" y="1905000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Century Schoolbook"/>
                  </a:rPr>
                  <a:t>ε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876800" y="3200400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Century Schoolbook"/>
                  </a:rPr>
                  <a:t>ε</a:t>
                </a:r>
                <a:endParaRPr lang="en-US" dirty="0" smtClean="0"/>
              </a:p>
            </p:txBody>
          </p:sp>
        </p:grpSp>
      </p:grpSp>
      <p:sp>
        <p:nvSpPr>
          <p:cNvPr id="60" name="Oval 59"/>
          <p:cNvSpPr/>
          <p:nvPr/>
        </p:nvSpPr>
        <p:spPr>
          <a:xfrm>
            <a:off x="5791200" y="4648200"/>
            <a:ext cx="914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105400" y="5181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33400" y="4038600"/>
            <a:ext cx="8077200" cy="2274332"/>
            <a:chOff x="533400" y="3810000"/>
            <a:chExt cx="8077200" cy="2274332"/>
          </a:xfrm>
        </p:grpSpPr>
        <p:grpSp>
          <p:nvGrpSpPr>
            <p:cNvPr id="12" name="Group 25"/>
            <p:cNvGrpSpPr/>
            <p:nvPr/>
          </p:nvGrpSpPr>
          <p:grpSpPr>
            <a:xfrm>
              <a:off x="533400" y="4419599"/>
              <a:ext cx="8077200" cy="1080777"/>
              <a:chOff x="914400" y="1600200"/>
              <a:chExt cx="6828161" cy="1003579"/>
            </a:xfrm>
          </p:grpSpPr>
          <p:grpSp>
            <p:nvGrpSpPr>
              <p:cNvPr id="13" name="Group 11"/>
              <p:cNvGrpSpPr/>
              <p:nvPr/>
            </p:nvGrpSpPr>
            <p:grpSpPr>
              <a:xfrm>
                <a:off x="1828800" y="1600200"/>
                <a:ext cx="5913761" cy="1003579"/>
                <a:chOff x="1828800" y="1600198"/>
                <a:chExt cx="5913761" cy="947824"/>
              </a:xfrm>
            </p:grpSpPr>
            <p:grpSp>
              <p:nvGrpSpPr>
                <p:cNvPr id="14" name="Group 9"/>
                <p:cNvGrpSpPr/>
                <p:nvPr/>
              </p:nvGrpSpPr>
              <p:grpSpPr>
                <a:xfrm>
                  <a:off x="1828800" y="1600198"/>
                  <a:ext cx="1502195" cy="935566"/>
                  <a:chOff x="1828800" y="1600198"/>
                  <a:chExt cx="1502195" cy="935566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2416595" y="1600198"/>
                    <a:ext cx="914400" cy="9355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B</a:t>
                    </a:r>
                    <a:endParaRPr lang="en-US" dirty="0"/>
                  </a:p>
                </p:txBody>
              </p: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1828800" y="2031998"/>
                    <a:ext cx="587795" cy="150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Rectangle 29"/>
                <p:cNvSpPr/>
                <p:nvPr/>
              </p:nvSpPr>
              <p:spPr>
                <a:xfrm>
                  <a:off x="6103802" y="1981200"/>
                  <a:ext cx="1638759" cy="5668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a*(closure) - transition </a:t>
                  </a:r>
                  <a:endParaRPr lang="en-US" dirty="0">
                    <a:latin typeface="Iskoola Pota (Body)"/>
                  </a:endParaRPr>
                </a:p>
              </p:txBody>
            </p:sp>
          </p:grpSp>
          <p:sp>
            <p:nvSpPr>
              <p:cNvPr id="28" name="Oval 27"/>
              <p:cNvSpPr/>
              <p:nvPr/>
            </p:nvSpPr>
            <p:spPr>
              <a:xfrm>
                <a:off x="914400" y="1600200"/>
                <a:ext cx="9144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752600" y="44958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Century Schoolbook"/>
                </a:rPr>
                <a:t>ε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05400" y="45720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Century Schoolbook"/>
                </a:rPr>
                <a:t>ε</a:t>
              </a:r>
              <a:endParaRPr lang="en-US" dirty="0"/>
            </a:p>
          </p:txBody>
        </p:sp>
        <p:cxnSp>
          <p:nvCxnSpPr>
            <p:cNvPr id="67" name="Shape 66"/>
            <p:cNvCxnSpPr>
              <a:stCxn id="28" idx="4"/>
              <a:endCxn id="60" idx="4"/>
            </p:cNvCxnSpPr>
            <p:nvPr/>
          </p:nvCxnSpPr>
          <p:spPr>
            <a:xfrm rot="5400000" flipH="1" flipV="1">
              <a:off x="3623216" y="2861216"/>
              <a:ext cx="76199" cy="5174167"/>
            </a:xfrm>
            <a:prstGeom prst="curvedConnector3">
              <a:avLst>
                <a:gd name="adj1" fmla="val -30000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429000" y="57150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Century Schoolbook"/>
                </a:rPr>
                <a:t>ε</a:t>
              </a:r>
              <a:endParaRPr lang="en-US" dirty="0"/>
            </a:p>
          </p:txBody>
        </p:sp>
        <p:cxnSp>
          <p:nvCxnSpPr>
            <p:cNvPr id="76" name="Curved Connector 75"/>
            <p:cNvCxnSpPr>
              <a:stCxn id="33" idx="0"/>
              <a:endCxn id="31" idx="0"/>
            </p:cNvCxnSpPr>
            <p:nvPr/>
          </p:nvCxnSpPr>
          <p:spPr>
            <a:xfrm rot="16200000" flipV="1">
              <a:off x="3711609" y="3559208"/>
              <a:ext cx="1" cy="1720783"/>
            </a:xfrm>
            <a:prstGeom prst="curvedConnector3">
              <a:avLst>
                <a:gd name="adj1" fmla="val 228601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657600" y="38100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Century Schoolbook"/>
                </a:rPr>
                <a:t>ε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6781800" cy="914400"/>
          </a:xfrm>
        </p:spPr>
        <p:txBody>
          <a:bodyPr/>
          <a:lstStyle>
            <a:extLst/>
          </a:lstStyle>
          <a:p>
            <a:r>
              <a:rPr lang="en-US" dirty="0" smtClean="0"/>
              <a:t>Examples | </a:t>
            </a:r>
            <a:r>
              <a:rPr lang="en-US" dirty="0" err="1" smtClean="0"/>
              <a:t>උදාහරණ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13716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ab</a:t>
            </a:r>
            <a:r>
              <a:rPr lang="en-US" sz="2800" dirty="0" smtClean="0"/>
              <a:t>*c</a:t>
            </a:r>
            <a:endParaRPr lang="en-US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33400" y="2667000"/>
            <a:ext cx="1066800" cy="609600"/>
            <a:chOff x="1143000" y="1600200"/>
            <a:chExt cx="2819400" cy="1371600"/>
          </a:xfrm>
        </p:grpSpPr>
        <p:sp>
          <p:nvSpPr>
            <p:cNvPr id="16" name="Oval 15"/>
            <p:cNvSpPr/>
            <p:nvPr/>
          </p:nvSpPr>
          <p:spPr>
            <a:xfrm>
              <a:off x="2590800" y="1600200"/>
              <a:ext cx="13716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143000" y="2326341"/>
              <a:ext cx="1371600" cy="16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676400" y="2590800"/>
            <a:ext cx="1143000" cy="685800"/>
            <a:chOff x="1676400" y="2590800"/>
            <a:chExt cx="1143000" cy="685800"/>
          </a:xfrm>
        </p:grpSpPr>
        <p:grpSp>
          <p:nvGrpSpPr>
            <p:cNvPr id="22" name="Group 21"/>
            <p:cNvGrpSpPr/>
            <p:nvPr/>
          </p:nvGrpSpPr>
          <p:grpSpPr>
            <a:xfrm>
              <a:off x="1676400" y="2590800"/>
              <a:ext cx="1143000" cy="685800"/>
              <a:chOff x="1143000" y="1600200"/>
              <a:chExt cx="2895600" cy="1371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590800" y="1600200"/>
                <a:ext cx="1447800" cy="1371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143000" y="2326341"/>
                <a:ext cx="1447800" cy="168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752600" y="2590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34444" y="2057400"/>
            <a:ext cx="3713956" cy="1588532"/>
            <a:chOff x="2534444" y="2057400"/>
            <a:chExt cx="3713956" cy="1588532"/>
          </a:xfrm>
        </p:grpSpPr>
        <p:grpSp>
          <p:nvGrpSpPr>
            <p:cNvPr id="49" name="Group 48"/>
            <p:cNvGrpSpPr/>
            <p:nvPr/>
          </p:nvGrpSpPr>
          <p:grpSpPr>
            <a:xfrm>
              <a:off x="2534444" y="2057400"/>
              <a:ext cx="3713956" cy="1588532"/>
              <a:chOff x="2534444" y="2057400"/>
              <a:chExt cx="3713956" cy="158853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819400" y="2590800"/>
                <a:ext cx="3429000" cy="685800"/>
                <a:chOff x="2895600" y="2514600"/>
                <a:chExt cx="3429000" cy="68580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2895600" y="2514600"/>
                  <a:ext cx="1143000" cy="685800"/>
                  <a:chOff x="1143000" y="1600200"/>
                  <a:chExt cx="2895600" cy="1371600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2590800" y="1600200"/>
                    <a:ext cx="1447800" cy="1371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C</a:t>
                    </a:r>
                    <a:endParaRPr lang="en-US" dirty="0"/>
                  </a:p>
                </p:txBody>
              </p: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1143000" y="2326341"/>
                    <a:ext cx="1447800" cy="168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5181600" y="2514600"/>
                  <a:ext cx="1143000" cy="685800"/>
                  <a:chOff x="1143000" y="1600200"/>
                  <a:chExt cx="2895600" cy="1371600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2590800" y="1600200"/>
                    <a:ext cx="1447800" cy="1371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E</a:t>
                    </a:r>
                    <a:endParaRPr lang="en-US" dirty="0"/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>
                    <a:off x="1143000" y="2326341"/>
                    <a:ext cx="1447800" cy="168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4038600" y="2514600"/>
                  <a:ext cx="1143000" cy="685800"/>
                  <a:chOff x="1143000" y="1600200"/>
                  <a:chExt cx="2895600" cy="1371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2590800" y="1600200"/>
                    <a:ext cx="1447800" cy="1371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D</a:t>
                    </a:r>
                    <a:endParaRPr lang="en-US" dirty="0"/>
                  </a:p>
                </p:txBody>
              </p:sp>
              <p:cxnSp>
                <p:nvCxnSpPr>
                  <p:cNvPr id="32" name="Straight Arrow Connector 31"/>
                  <p:cNvCxnSpPr/>
                  <p:nvPr/>
                </p:nvCxnSpPr>
                <p:spPr>
                  <a:xfrm>
                    <a:off x="1143000" y="2326341"/>
                    <a:ext cx="1447800" cy="168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8" name="Curved Connector 37"/>
              <p:cNvCxnSpPr>
                <a:stCxn id="19" idx="4"/>
                <a:endCxn id="28" idx="4"/>
              </p:cNvCxnSpPr>
              <p:nvPr/>
            </p:nvCxnSpPr>
            <p:spPr>
              <a:xfrm rot="16200000" flipH="1">
                <a:off x="4248150" y="1562100"/>
                <a:ext cx="1588" cy="3429000"/>
              </a:xfrm>
              <a:prstGeom prst="curvedConnector3">
                <a:avLst>
                  <a:gd name="adj1" fmla="val 2440970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/>
              <p:cNvCxnSpPr>
                <a:stCxn id="31" idx="0"/>
                <a:endCxn id="25" idx="0"/>
              </p:cNvCxnSpPr>
              <p:nvPr/>
            </p:nvCxnSpPr>
            <p:spPr>
              <a:xfrm rot="16200000" flipV="1">
                <a:off x="4248150" y="2019300"/>
                <a:ext cx="1588" cy="1143000"/>
              </a:xfrm>
              <a:prstGeom prst="curvedConnector3">
                <a:avLst>
                  <a:gd name="adj1" fmla="val 1439546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4267200" y="2057400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Century Schoolbook"/>
                  </a:rPr>
                  <a:t>ε</a:t>
                </a:r>
                <a:endParaRPr lang="en-US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971800" y="2590800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Century Schoolbook"/>
                  </a:rPr>
                  <a:t>ε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038600" y="3276600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Century Schoolbook"/>
                  </a:rPr>
                  <a:t>ε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181600" y="2514600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Century Schoolbook"/>
                  </a:rPr>
                  <a:t>ε</a:t>
                </a:r>
                <a:endParaRPr lang="en-US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038600" y="259080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48400" y="2514600"/>
            <a:ext cx="1143000" cy="685800"/>
            <a:chOff x="6248400" y="2514600"/>
            <a:chExt cx="1143000" cy="685800"/>
          </a:xfrm>
        </p:grpSpPr>
        <p:grpSp>
          <p:nvGrpSpPr>
            <p:cNvPr id="50" name="Group 49"/>
            <p:cNvGrpSpPr/>
            <p:nvPr/>
          </p:nvGrpSpPr>
          <p:grpSpPr>
            <a:xfrm>
              <a:off x="6248400" y="2514600"/>
              <a:ext cx="1143000" cy="685800"/>
              <a:chOff x="6248400" y="2514600"/>
              <a:chExt cx="1143000" cy="6858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248400" y="2514600"/>
                <a:ext cx="1143000" cy="685800"/>
                <a:chOff x="1143000" y="1600200"/>
                <a:chExt cx="2895600" cy="137160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590800" y="1600200"/>
                  <a:ext cx="1447800" cy="137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1143000" y="2326341"/>
                  <a:ext cx="1447800" cy="16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Oval 41"/>
              <p:cNvSpPr/>
              <p:nvPr/>
            </p:nvSpPr>
            <p:spPr>
              <a:xfrm>
                <a:off x="6934200" y="2667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</a:t>
                </a:r>
                <a:endParaRPr lang="en-US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6324600" y="25146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6781800" cy="914400"/>
          </a:xfrm>
        </p:spPr>
        <p:txBody>
          <a:bodyPr/>
          <a:lstStyle>
            <a:extLst/>
          </a:lstStyle>
          <a:p>
            <a:r>
              <a:rPr lang="en-US" dirty="0" smtClean="0"/>
              <a:t>Examples | </a:t>
            </a:r>
            <a:r>
              <a:rPr lang="en-US" dirty="0" err="1" smtClean="0"/>
              <a:t>උදාහරණ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13716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</a:t>
            </a:r>
            <a:r>
              <a:rPr lang="en-US" sz="2800" dirty="0" err="1" smtClean="0"/>
              <a:t>a|b</a:t>
            </a:r>
            <a:r>
              <a:rPr lang="en-US" sz="2800" smtClean="0"/>
              <a:t>)(</a:t>
            </a:r>
            <a:r>
              <a:rPr lang="en-US" sz="2800" dirty="0" err="1" smtClean="0"/>
              <a:t>cd</a:t>
            </a:r>
            <a:r>
              <a:rPr lang="en-US" sz="2800" dirty="0" smtClean="0"/>
              <a:t>)*e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2400" y="3048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52"/>
          <p:cNvGrpSpPr/>
          <p:nvPr/>
        </p:nvGrpSpPr>
        <p:grpSpPr>
          <a:xfrm>
            <a:off x="7848600" y="3352800"/>
            <a:ext cx="723900" cy="1905000"/>
            <a:chOff x="6477000" y="1524000"/>
            <a:chExt cx="723900" cy="1905000"/>
          </a:xfrm>
        </p:grpSpPr>
        <p:grpSp>
          <p:nvGrpSpPr>
            <p:cNvPr id="13" name="Group 49"/>
            <p:cNvGrpSpPr/>
            <p:nvPr/>
          </p:nvGrpSpPr>
          <p:grpSpPr>
            <a:xfrm>
              <a:off x="6629400" y="1524000"/>
              <a:ext cx="571500" cy="1905000"/>
              <a:chOff x="6629400" y="1524000"/>
              <a:chExt cx="571500" cy="1905000"/>
            </a:xfrm>
          </p:grpSpPr>
          <p:grpSp>
            <p:nvGrpSpPr>
              <p:cNvPr id="14" name="Group 32"/>
              <p:cNvGrpSpPr/>
              <p:nvPr/>
            </p:nvGrpSpPr>
            <p:grpSpPr>
              <a:xfrm>
                <a:off x="6629400" y="1524000"/>
                <a:ext cx="571500" cy="1905000"/>
                <a:chOff x="2108201" y="-380999"/>
                <a:chExt cx="1447801" cy="3809999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108201" y="2057400"/>
                  <a:ext cx="1447801" cy="137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>
                  <a:stCxn id="28" idx="4"/>
                </p:cNvCxnSpPr>
                <p:nvPr/>
              </p:nvCxnSpPr>
              <p:spPr>
                <a:xfrm rot="5400000">
                  <a:off x="1476582" y="733218"/>
                  <a:ext cx="2709024" cy="48058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Oval 41"/>
              <p:cNvSpPr/>
              <p:nvPr/>
            </p:nvSpPr>
            <p:spPr>
              <a:xfrm>
                <a:off x="6705600" y="2895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</a:t>
                </a:r>
                <a:endParaRPr lang="en-US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6477000" y="22098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834385" y="2057400"/>
            <a:ext cx="4832571" cy="1664732"/>
            <a:chOff x="3834385" y="2057400"/>
            <a:chExt cx="4832571" cy="1664732"/>
          </a:xfrm>
        </p:grpSpPr>
        <p:grpSp>
          <p:nvGrpSpPr>
            <p:cNvPr id="6" name="Group 51"/>
            <p:cNvGrpSpPr/>
            <p:nvPr/>
          </p:nvGrpSpPr>
          <p:grpSpPr>
            <a:xfrm>
              <a:off x="3834385" y="2057400"/>
              <a:ext cx="4832571" cy="1664732"/>
              <a:chOff x="1415829" y="1981200"/>
              <a:chExt cx="4832571" cy="1664732"/>
            </a:xfrm>
          </p:grpSpPr>
          <p:grpSp>
            <p:nvGrpSpPr>
              <p:cNvPr id="7" name="Group 48"/>
              <p:cNvGrpSpPr/>
              <p:nvPr/>
            </p:nvGrpSpPr>
            <p:grpSpPr>
              <a:xfrm>
                <a:off x="1415829" y="1981200"/>
                <a:ext cx="4832571" cy="1664732"/>
                <a:chOff x="1415829" y="1981200"/>
                <a:chExt cx="4832571" cy="1664732"/>
              </a:xfrm>
            </p:grpSpPr>
            <p:grpSp>
              <p:nvGrpSpPr>
                <p:cNvPr id="8" name="Group 35"/>
                <p:cNvGrpSpPr/>
                <p:nvPr/>
              </p:nvGrpSpPr>
              <p:grpSpPr>
                <a:xfrm>
                  <a:off x="2819400" y="2590800"/>
                  <a:ext cx="3429000" cy="685800"/>
                  <a:chOff x="2895600" y="2514600"/>
                  <a:chExt cx="3429000" cy="685800"/>
                </a:xfrm>
              </p:grpSpPr>
              <p:grpSp>
                <p:nvGrpSpPr>
                  <p:cNvPr id="9" name="Group 23"/>
                  <p:cNvGrpSpPr/>
                  <p:nvPr/>
                </p:nvGrpSpPr>
                <p:grpSpPr>
                  <a:xfrm>
                    <a:off x="2895600" y="2514600"/>
                    <a:ext cx="1143000" cy="685800"/>
                    <a:chOff x="1143000" y="1600200"/>
                    <a:chExt cx="2895600" cy="1371600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590800" y="1600200"/>
                      <a:ext cx="1447800" cy="137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p:txBody>
                </p: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>
                      <a:off x="1143000" y="2326341"/>
                      <a:ext cx="1447800" cy="1681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26"/>
                  <p:cNvGrpSpPr/>
                  <p:nvPr/>
                </p:nvGrpSpPr>
                <p:grpSpPr>
                  <a:xfrm>
                    <a:off x="5181600" y="2514600"/>
                    <a:ext cx="1143000" cy="685800"/>
                    <a:chOff x="1143000" y="1600200"/>
                    <a:chExt cx="2895600" cy="1371600"/>
                  </a:xfrm>
                </p:grpSpPr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2590800" y="1600200"/>
                      <a:ext cx="1447800" cy="137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p:txBody>
                </p:sp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1143000" y="2326341"/>
                      <a:ext cx="1447800" cy="1681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" name="Group 29"/>
                  <p:cNvGrpSpPr/>
                  <p:nvPr/>
                </p:nvGrpSpPr>
                <p:grpSpPr>
                  <a:xfrm>
                    <a:off x="4038600" y="2514600"/>
                    <a:ext cx="1143000" cy="685800"/>
                    <a:chOff x="1143000" y="1600200"/>
                    <a:chExt cx="2895600" cy="1371600"/>
                  </a:xfrm>
                </p:grpSpPr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2590800" y="1600200"/>
                      <a:ext cx="1447800" cy="137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p:txBody>
                </p:sp>
                <p:cxnSp>
                  <p:nvCxnSpPr>
                    <p:cNvPr id="32" name="Straight Arrow Connector 31"/>
                    <p:cNvCxnSpPr/>
                    <p:nvPr/>
                  </p:nvCxnSpPr>
                  <p:spPr>
                    <a:xfrm>
                      <a:off x="1143000" y="2326341"/>
                      <a:ext cx="1447800" cy="1681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8" name="Curved Connector 37"/>
                <p:cNvCxnSpPr>
                  <a:stCxn id="66" idx="4"/>
                  <a:endCxn id="28" idx="4"/>
                </p:cNvCxnSpPr>
                <p:nvPr/>
              </p:nvCxnSpPr>
              <p:spPr>
                <a:xfrm rot="16200000" flipH="1">
                  <a:off x="3635899" y="949848"/>
                  <a:ext cx="106681" cy="4546822"/>
                </a:xfrm>
                <a:prstGeom prst="curvedConnector3">
                  <a:avLst>
                    <a:gd name="adj1" fmla="val 488195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urved Connector 40"/>
                <p:cNvCxnSpPr>
                  <a:stCxn id="31" idx="0"/>
                  <a:endCxn id="50" idx="0"/>
                </p:cNvCxnSpPr>
                <p:nvPr/>
              </p:nvCxnSpPr>
              <p:spPr>
                <a:xfrm rot="16200000" flipV="1">
                  <a:off x="3686572" y="1457722"/>
                  <a:ext cx="1588" cy="2266156"/>
                </a:xfrm>
                <a:prstGeom prst="curvedConnector3">
                  <a:avLst>
                    <a:gd name="adj1" fmla="val 14395466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3525044" y="1981200"/>
                  <a:ext cx="292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 smtClean="0">
                      <a:latin typeface="Century Schoolbook"/>
                    </a:rPr>
                    <a:t>ε</a:t>
                  </a:r>
                  <a:endParaRPr 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696244" y="2590800"/>
                  <a:ext cx="292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 smtClean="0">
                      <a:latin typeface="Century Schoolbook"/>
                    </a:rPr>
                    <a:t>ε</a:t>
                  </a:r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3601244" y="3276600"/>
                  <a:ext cx="292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 smtClean="0">
                      <a:latin typeface="Century Schoolbook"/>
                    </a:rPr>
                    <a:t>ε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181600" y="2514600"/>
                  <a:ext cx="292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dirty="0" smtClean="0">
                      <a:latin typeface="Century Schoolbook"/>
                    </a:rPr>
                    <a:t>ε</a:t>
                  </a:r>
                  <a:endParaRPr lang="en-US" dirty="0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4038600" y="2590800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grpSp>
          <p:nvGrpSpPr>
            <p:cNvPr id="39" name="Group 50"/>
            <p:cNvGrpSpPr/>
            <p:nvPr/>
          </p:nvGrpSpPr>
          <p:grpSpPr>
            <a:xfrm>
              <a:off x="4114800" y="2590800"/>
              <a:ext cx="1600292" cy="762000"/>
              <a:chOff x="1676400" y="2514600"/>
              <a:chExt cx="1600292" cy="762000"/>
            </a:xfrm>
          </p:grpSpPr>
          <p:grpSp>
            <p:nvGrpSpPr>
              <p:cNvPr id="40" name="Group 21"/>
              <p:cNvGrpSpPr/>
              <p:nvPr/>
            </p:nvGrpSpPr>
            <p:grpSpPr>
              <a:xfrm>
                <a:off x="1676400" y="2590800"/>
                <a:ext cx="1143000" cy="685800"/>
                <a:chOff x="1143000" y="1600200"/>
                <a:chExt cx="2895600" cy="137160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2590800" y="1600200"/>
                  <a:ext cx="1447800" cy="137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143000" y="2326341"/>
                  <a:ext cx="1447800" cy="168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/>
              <p:cNvSpPr txBox="1"/>
              <p:nvPr/>
            </p:nvSpPr>
            <p:spPr>
              <a:xfrm>
                <a:off x="2971800" y="2514600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609600" y="2285751"/>
            <a:ext cx="3505200" cy="1371849"/>
            <a:chOff x="381000" y="1599785"/>
            <a:chExt cx="5715000" cy="2286415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19400" y="3352800"/>
              <a:ext cx="762000" cy="16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64" idx="5"/>
              <a:endCxn id="62" idx="2"/>
            </p:cNvCxnSpPr>
            <p:nvPr/>
          </p:nvCxnSpPr>
          <p:spPr>
            <a:xfrm rot="16200000" flipH="1">
              <a:off x="1403559" y="2889458"/>
              <a:ext cx="259371" cy="743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8"/>
            <p:cNvGrpSpPr/>
            <p:nvPr/>
          </p:nvGrpSpPr>
          <p:grpSpPr>
            <a:xfrm>
              <a:off x="381000" y="1599785"/>
              <a:ext cx="5715000" cy="2286415"/>
              <a:chOff x="381000" y="1599785"/>
              <a:chExt cx="5715000" cy="2286415"/>
            </a:xfrm>
          </p:grpSpPr>
          <p:grpSp>
            <p:nvGrpSpPr>
              <p:cNvPr id="59" name="Group 15"/>
              <p:cNvGrpSpPr/>
              <p:nvPr/>
            </p:nvGrpSpPr>
            <p:grpSpPr>
              <a:xfrm>
                <a:off x="1905000" y="1599785"/>
                <a:ext cx="2590800" cy="991014"/>
                <a:chOff x="914400" y="1599785"/>
                <a:chExt cx="2590800" cy="991015"/>
              </a:xfrm>
            </p:grpSpPr>
            <p:grpSp>
              <p:nvGrpSpPr>
                <p:cNvPr id="75" name="Group 9"/>
                <p:cNvGrpSpPr/>
                <p:nvPr/>
              </p:nvGrpSpPr>
              <p:grpSpPr>
                <a:xfrm>
                  <a:off x="1828800" y="1599785"/>
                  <a:ext cx="1676400" cy="990357"/>
                  <a:chOff x="1828800" y="1600199"/>
                  <a:chExt cx="1676400" cy="935566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2590800" y="1600199"/>
                    <a:ext cx="914400" cy="9355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E</a:t>
                    </a:r>
                    <a:endParaRPr lang="en-US" dirty="0"/>
                  </a:p>
                </p:txBody>
              </p:sp>
              <p:cxnSp>
                <p:nvCxnSpPr>
                  <p:cNvPr id="78" name="Straight Arrow Connector 77"/>
                  <p:cNvCxnSpPr/>
                  <p:nvPr/>
                </p:nvCxnSpPr>
                <p:spPr>
                  <a:xfrm>
                    <a:off x="1828800" y="2032497"/>
                    <a:ext cx="76200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Oval 73"/>
                <p:cNvSpPr/>
                <p:nvPr/>
              </p:nvSpPr>
              <p:spPr>
                <a:xfrm>
                  <a:off x="914400" y="1600200"/>
                  <a:ext cx="9144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</a:t>
                  </a:r>
                  <a:endParaRPr lang="en-US" dirty="0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2990022" y="1600200"/>
                <a:ext cx="312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581400" y="2895601"/>
                <a:ext cx="914400" cy="9905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905000" y="2895600"/>
                <a:ext cx="914400" cy="9905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048000" y="297180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81000" y="2286000"/>
                <a:ext cx="914400" cy="9905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cxnSp>
            <p:nvCxnSpPr>
              <p:cNvPr id="65" name="Straight Arrow Connector 64"/>
              <p:cNvCxnSpPr>
                <a:stCxn id="64" idx="7"/>
                <a:endCxn id="74" idx="2"/>
              </p:cNvCxnSpPr>
              <p:nvPr/>
            </p:nvCxnSpPr>
            <p:spPr>
              <a:xfrm rot="5400000" flipH="1" flipV="1">
                <a:off x="1365459" y="1891530"/>
                <a:ext cx="335570" cy="7435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5181600" y="2209800"/>
                <a:ext cx="914400" cy="9905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</a:t>
                </a:r>
                <a:endParaRPr lang="en-US" dirty="0"/>
              </a:p>
            </p:txBody>
          </p:sp>
          <p:cxnSp>
            <p:nvCxnSpPr>
              <p:cNvPr id="67" name="Straight Arrow Connector 66"/>
              <p:cNvCxnSpPr>
                <a:stCxn id="77" idx="6"/>
              </p:cNvCxnSpPr>
              <p:nvPr/>
            </p:nvCxnSpPr>
            <p:spPr>
              <a:xfrm>
                <a:off x="4495800" y="2095501"/>
                <a:ext cx="685800" cy="419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61" idx="6"/>
              </p:cNvCxnSpPr>
              <p:nvPr/>
            </p:nvCxnSpPr>
            <p:spPr>
              <a:xfrm flipV="1">
                <a:off x="4495800" y="2895600"/>
                <a:ext cx="762000" cy="4953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1219200" y="1828800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Century Schoolbook"/>
                  </a:rPr>
                  <a:t>ε</a:t>
                </a:r>
                <a:endParaRPr lang="en-US" dirty="0" smtClean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219200" y="3276600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Century Schoolbook"/>
                  </a:rPr>
                  <a:t>ε</a:t>
                </a:r>
                <a:endParaRPr lang="en-US" dirty="0" smtClean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724400" y="1905000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Century Schoolbook"/>
                  </a:rPr>
                  <a:t>ε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876800" y="3200400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 smtClean="0">
                    <a:latin typeface="Century Schoolbook"/>
                  </a:rPr>
                  <a:t>ε</a:t>
                </a:r>
                <a:endParaRPr lang="en-US" dirty="0" smtClean="0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>
          <a:xfrm>
            <a:off x="1828800" y="2971800"/>
            <a:ext cx="6934200" cy="1600200"/>
          </a:xfrm>
        </p:spPr>
        <p:txBody>
          <a:bodyPr/>
          <a:lstStyle>
            <a:extLst/>
          </a:lstStyle>
          <a:p>
            <a:r>
              <a:rPr lang="en-US" sz="6000" dirty="0" smtClean="0"/>
              <a:t>Tank You ! </a:t>
            </a:r>
            <a:endParaRPr lang="en-US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lassicPhotoAlbu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</Words>
  <Application>Microsoft Office PowerPoint</Application>
  <PresentationFormat>On-screen Show (4:3)</PresentationFormat>
  <Paragraphs>93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ClassicPhotoAlbum</vt:lpstr>
      <vt:lpstr>Foundry</vt:lpstr>
      <vt:lpstr>Compiler Design ඉගෙනගමු…</vt:lpstr>
      <vt:lpstr>Slide 2</vt:lpstr>
      <vt:lpstr>Slide 3</vt:lpstr>
      <vt:lpstr>Slide 4</vt:lpstr>
      <vt:lpstr>Examples | උදාහරණ</vt:lpstr>
      <vt:lpstr>Examples | උදාහරණ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2018-08-10T02:33:18Z</dcterms:created>
  <dcterms:modified xsi:type="dcterms:W3CDTF">2018-08-10T18:18:36Z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