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779" r:id="rId2"/>
  </p:sldMasterIdLst>
  <p:notesMasterIdLst>
    <p:notesMasterId r:id="rId14"/>
  </p:notesMasterIdLst>
  <p:handoutMasterIdLst>
    <p:handoutMasterId r:id="rId15"/>
  </p:handoutMasterIdLst>
  <p:sldIdLst>
    <p:sldId id="319" r:id="rId3"/>
    <p:sldId id="341" r:id="rId4"/>
    <p:sldId id="345" r:id="rId5"/>
    <p:sldId id="352" r:id="rId6"/>
    <p:sldId id="351" r:id="rId7"/>
    <p:sldId id="353" r:id="rId8"/>
    <p:sldId id="354" r:id="rId9"/>
    <p:sldId id="355" r:id="rId10"/>
    <p:sldId id="356" r:id="rId11"/>
    <p:sldId id="357" r:id="rId12"/>
    <p:sldId id="331" r:id="rId13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3300"/>
    <a:srgbClr val="CC00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4" autoAdjust="0"/>
    <p:restoredTop sz="98029" autoAdjust="0"/>
  </p:normalViewPr>
  <p:slideViewPr>
    <p:cSldViewPr>
      <p:cViewPr>
        <p:scale>
          <a:sx n="75" d="100"/>
          <a:sy n="75" d="100"/>
        </p:scale>
        <p:origin x="-678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12-Aug-18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12-Aug-18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>
              <a:defRPr lang="en-US" dirty="0"/>
            </a:lvl1pPr>
            <a:extLst/>
          </a:lstStyle>
          <a:p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date and other details</a:t>
            </a:r>
            <a:endParaRPr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12-Aug-18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12-Aug-18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12-Aug-18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12-Aug-18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12-Aug-18</a:t>
            </a:fld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24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12-Aug-18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12-Aug-18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12-Aug-18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12-Aug-18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12-Aug-18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12-Aug-18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12-Aug-18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12-Aug-18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B2EC6F-6501-4E04-BD6C-A8A6CABB2C5B}" type="datetimeFigureOut">
              <a:rPr lang="en-US" smtClean="0"/>
              <a:pPr/>
              <a:t>12-Aug-18</a:t>
            </a:fld>
            <a:endParaRPr lang="en-US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B0023-0CED-47F7-85AE-654F0B232C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12-Aug-18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B2EC6F-6501-4E04-BD6C-A8A6CABB2C5B}" type="datetimeFigureOut">
              <a:rPr lang="en-US" smtClean="0"/>
              <a:pPr/>
              <a:t>12-Aug-18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B0023-0CED-47F7-85AE-654F0B232C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12-Aug-18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12-Aug-18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12-Aug-18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12-Aug-18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12-Aug-18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12-Aug-18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12-Aug-18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12-Aug-18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12-Aug-18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12-Aug-18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>
              <a:defRPr lang="en-US" dirty="0"/>
            </a:lvl1pPr>
            <a:extLst/>
          </a:lstStyle>
          <a:p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date and other details</a:t>
            </a:r>
            <a:endParaRPr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12-Aug-18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12-Aug-18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>
              <a:defRPr baseline="0"/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>
              <a:buFontTx/>
              <a:buNone/>
              <a:defRPr sz="1800"/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12-Aug-18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</a:t>
            </a:r>
            <a:r>
              <a:rPr lang="en-US" i="0" baseline="0" dirty="0" smtClean="0"/>
              <a:t> to add </a:t>
            </a:r>
            <a:r>
              <a:rPr lang="en-US" i="0" dirty="0" smtClean="0"/>
              <a:t>full page picture</a:t>
            </a:r>
            <a:endParaRPr lang="en-US" i="0" baseline="0" dirty="0" smtClean="0"/>
          </a:p>
          <a:p>
            <a:pPr marL="0" marR="0" indent="0" algn="ctr">
              <a:buFontTx/>
              <a:buNone/>
            </a:pPr>
            <a:endParaRPr lang="en-US" i="0" dirty="0" smtClean="0"/>
          </a:p>
          <a:p>
            <a:pPr algn="ctr">
              <a:buFontTx/>
              <a:buNone/>
            </a:pPr>
            <a:endParaRPr lang="en-US" i="0" dirty="0" smtClean="0"/>
          </a:p>
          <a:p>
            <a:pPr algn="ctr">
              <a:buFontTx/>
              <a:buNone/>
            </a:pPr>
            <a:endParaRPr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>
              <a:defRPr baseline="0"/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>
              <a:buFontTx/>
              <a:buNone/>
              <a:defRPr sz="1800"/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12-Aug-18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12-Aug-18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12-Aug-18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12-Aug-18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12-Aug-18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12-Aug-18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12-Aug-18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smtClean="0"/>
              <a:t>Compiler Design ඉගෙනගමු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7" name="Rectangle 16"/>
          <p:cNvSpPr>
            <a:spLocks noGrp="1"/>
          </p:cNvSpPr>
          <p:nvPr>
            <p:ph type="body" sz="quarter" idx="10"/>
          </p:nvPr>
        </p:nvSpPr>
        <p:spPr>
          <a:xfrm>
            <a:off x="3810000" y="5133975"/>
            <a:ext cx="5029200" cy="1219200"/>
          </a:xfrm>
        </p:spPr>
        <p:txBody>
          <a:bodyPr/>
          <a:lstStyle/>
          <a:p>
            <a:r>
              <a:rPr lang="en-US" dirty="0" smtClean="0"/>
              <a:t>Basic Compiler Design Theory </a:t>
            </a:r>
            <a:endParaRPr lang="en-US" dirty="0"/>
          </a:p>
        </p:txBody>
      </p:sp>
      <p:pic>
        <p:nvPicPr>
          <p:cNvPr id="6" name="j0313970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/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81730" cy="9906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447800"/>
            <a:ext cx="3962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salary = Basic +OT * 30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53000" y="1447800"/>
          <a:ext cx="3810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</a:tr>
              <a:tr h="30584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 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id1</a:t>
                      </a:r>
                      <a:endParaRPr lang="en-US" dirty="0"/>
                    </a:p>
                  </a:txBody>
                  <a:tcPr/>
                </a:tc>
              </a:tr>
              <a:tr h="30584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id2</a:t>
                      </a:r>
                      <a:endParaRPr lang="en-US" dirty="0"/>
                    </a:p>
                  </a:txBody>
                  <a:tcPr/>
                </a:tc>
              </a:tr>
              <a:tr h="30584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685800" y="2438400"/>
            <a:ext cx="3962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generator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352800"/>
            <a:ext cx="2943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MOVF </a:t>
            </a:r>
            <a:r>
              <a:rPr lang="en-US" sz="3200" dirty="0" smtClean="0"/>
              <a:t> </a:t>
            </a:r>
            <a:r>
              <a:rPr lang="en-US" sz="3200" dirty="0" smtClean="0"/>
              <a:t>id3   R2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3962400"/>
            <a:ext cx="2930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MULF  30.0  R2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4648200"/>
            <a:ext cx="2841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MOVF  id2  R1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257800"/>
            <a:ext cx="2957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ADDF   R2   R1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5867400"/>
            <a:ext cx="3148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MOVF  R1   id1  </a:t>
            </a:r>
            <a:endParaRPr 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ÕØÚáÛ丫:Téxt Plàçèhòlðêr 表¥鷗字㌍_W 2"/>
          <p:cNvSpPr>
            <a:spLocks noGrp="1"/>
          </p:cNvSpPr>
          <p:nvPr>
            <p:ph type="body" sz="quarter" idx="11"/>
          </p:nvPr>
        </p:nvSpPr>
        <p:spPr>
          <a:xfrm>
            <a:off x="1828800" y="2971800"/>
            <a:ext cx="6934200" cy="1600200"/>
          </a:xfrm>
        </p:spPr>
        <p:txBody>
          <a:bodyPr/>
          <a:lstStyle>
            <a:extLst/>
          </a:lstStyle>
          <a:p>
            <a:r>
              <a:rPr lang="en-US" sz="6000" smtClean="0"/>
              <a:t>Thank </a:t>
            </a:r>
            <a:r>
              <a:rPr lang="en-US" sz="6000" dirty="0" smtClean="0"/>
              <a:t>You ! </a:t>
            </a:r>
            <a:endParaRPr lang="en-US" sz="6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467600" cy="762000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Language Processing System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533400" y="1447800"/>
            <a:ext cx="1828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2895600" y="2057400"/>
            <a:ext cx="1828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 Processor 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5334000" y="4953000"/>
            <a:ext cx="1828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Linker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5105400" y="2895600"/>
            <a:ext cx="1828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457200" y="5943600"/>
            <a:ext cx="1828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6858000" y="3962400"/>
            <a:ext cx="1828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Assembler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3048000" y="5562600"/>
            <a:ext cx="1828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Loader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39" idx="3"/>
          </p:cNvCxnSpPr>
          <p:nvPr/>
        </p:nvCxnSpPr>
        <p:spPr>
          <a:xfrm>
            <a:off x="2362200" y="18288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648200" y="25908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934200" y="35814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0800000" flipV="1">
            <a:off x="7239000" y="47244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0800000" flipV="1">
            <a:off x="4267200" y="51054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0800000" flipV="1">
            <a:off x="1905000" y="5638800"/>
            <a:ext cx="1219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85800" y="3733800"/>
            <a:ext cx="3550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LPS Create an executable target</a:t>
            </a:r>
          </a:p>
          <a:p>
            <a:r>
              <a:rPr lang="en-US" dirty="0" smtClean="0"/>
              <a:t> program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066800" y="1066800"/>
            <a:ext cx="6781800" cy="914400"/>
          </a:xfrm>
        </p:spPr>
        <p:txBody>
          <a:bodyPr/>
          <a:lstStyle>
            <a:extLst/>
          </a:lstStyle>
          <a:p>
            <a:r>
              <a:rPr lang="en-US" dirty="0" smtClean="0"/>
              <a:t>Compiler VS Interpreter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" y="2743200"/>
            <a:ext cx="3282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whole program at once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7200" y="3200400"/>
            <a:ext cx="3495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tokens, check grammar </a:t>
            </a:r>
          </a:p>
          <a:p>
            <a:r>
              <a:rPr lang="en-US" dirty="0" smtClean="0"/>
              <a:t>, semantic errors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4038600"/>
            <a:ext cx="319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 Intermediate code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7200" y="4495800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 whole program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724400" y="2819400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 statement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24400" y="3352800"/>
            <a:ext cx="319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 Intermediate code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24400" y="3962400"/>
            <a:ext cx="2238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 statement 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48200" y="4495800"/>
            <a:ext cx="285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Takes the next statement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066800" y="1066800"/>
            <a:ext cx="6781800" cy="914400"/>
          </a:xfrm>
        </p:spPr>
        <p:txBody>
          <a:bodyPr/>
          <a:lstStyle>
            <a:extLst/>
          </a:lstStyle>
          <a:p>
            <a:r>
              <a:rPr lang="en-US" dirty="0" smtClean="0"/>
              <a:t>Compiler Architecture 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371600" y="2590800"/>
            <a:ext cx="2590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 Phase 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486400" y="2590800"/>
            <a:ext cx="2590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Syntheses Phase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3962400" y="30480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>
            <a:off x="457200" y="2971800"/>
            <a:ext cx="9144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>
            <a:off x="8001000" y="3048000"/>
            <a:ext cx="9144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4800" y="2286000"/>
            <a:ext cx="90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</a:p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077200" y="2362200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Machine</a:t>
            </a:r>
          </a:p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38600" y="2362200"/>
            <a:ext cx="167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Intermediate </a:t>
            </a:r>
          </a:p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191000" y="3200400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Symbol </a:t>
            </a:r>
          </a:p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04800" y="4191000"/>
            <a:ext cx="894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 :  A pass referee to the travel of the compiler throughout their entire program.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1000" y="4648200"/>
            <a:ext cx="7183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Phase : Stage which takes input from the prev. stage and process it </a:t>
            </a:r>
          </a:p>
          <a:p>
            <a:r>
              <a:rPr lang="en-US" dirty="0" smtClean="0"/>
              <a:t>and pass output  to next stage as an input of that stage 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467600" cy="762000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Phase of Compiler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533400" y="1447800"/>
            <a:ext cx="1828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2895600" y="2057400"/>
            <a:ext cx="1828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Lexical Analyzer 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5334000" y="4953000"/>
            <a:ext cx="1828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Intermediate Code Generation 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5105400" y="2895600"/>
            <a:ext cx="1828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Syntax Analyzer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457200" y="5943600"/>
            <a:ext cx="1828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Code Generator 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6858000" y="3962400"/>
            <a:ext cx="1828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Semantic Analyzer 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3048000" y="5562600"/>
            <a:ext cx="1828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Optimizer 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39" idx="3"/>
          </p:cNvCxnSpPr>
          <p:nvPr/>
        </p:nvCxnSpPr>
        <p:spPr>
          <a:xfrm>
            <a:off x="2362200" y="18288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648200" y="25908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934200" y="35814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0800000" flipV="1">
            <a:off x="7239000" y="47244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0800000" flipV="1">
            <a:off x="4267200" y="51054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0800000" flipV="1">
            <a:off x="1905000" y="5638800"/>
            <a:ext cx="1219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467600" cy="762000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533400" y="1447800"/>
            <a:ext cx="3962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salary = Basic +OT * 30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334000" y="1371600"/>
            <a:ext cx="2895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Id1 = id2 + id3 *30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39" idx="3"/>
            <a:endCxn id="40" idx="1"/>
          </p:cNvCxnSpPr>
          <p:nvPr/>
        </p:nvCxnSpPr>
        <p:spPr>
          <a:xfrm flipV="1">
            <a:off x="4495800" y="1752600"/>
            <a:ext cx="838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934200" y="21336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105400" y="2667000"/>
          <a:ext cx="3810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</a:tr>
              <a:tr h="30584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 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id1</a:t>
                      </a:r>
                      <a:endParaRPr lang="en-US" dirty="0"/>
                    </a:p>
                  </a:txBody>
                  <a:tcPr/>
                </a:tc>
              </a:tr>
              <a:tr h="30584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id2</a:t>
                      </a:r>
                      <a:endParaRPr lang="en-US" dirty="0"/>
                    </a:p>
                  </a:txBody>
                  <a:tcPr/>
                </a:tc>
              </a:tr>
              <a:tr h="30584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81730" cy="9906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391400" y="5029200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28600" y="3505200"/>
            <a:ext cx="1676400" cy="1219200"/>
            <a:chOff x="228600" y="3505200"/>
            <a:chExt cx="1676400" cy="1219200"/>
          </a:xfrm>
        </p:grpSpPr>
        <p:sp>
          <p:nvSpPr>
            <p:cNvPr id="7" name="Rounded Rectangle 6"/>
            <p:cNvSpPr/>
            <p:nvPr/>
          </p:nvSpPr>
          <p:spPr>
            <a:xfrm>
              <a:off x="304800" y="3505200"/>
              <a:ext cx="16002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Identifier 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28600" y="4191000"/>
              <a:ext cx="15240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Full salary 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057400" y="3505200"/>
            <a:ext cx="2971800" cy="533400"/>
            <a:chOff x="2057400" y="3505200"/>
            <a:chExt cx="2971800" cy="533400"/>
          </a:xfrm>
        </p:grpSpPr>
        <p:sp>
          <p:nvSpPr>
            <p:cNvPr id="13" name="Rounded Rectangle 12"/>
            <p:cNvSpPr/>
            <p:nvPr/>
          </p:nvSpPr>
          <p:spPr>
            <a:xfrm>
              <a:off x="2057400" y="3581400"/>
              <a:ext cx="11430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429000" y="3505200"/>
              <a:ext cx="16002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Expression 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981200" y="4343400"/>
            <a:ext cx="1600200" cy="1066800"/>
            <a:chOff x="1981200" y="4343400"/>
            <a:chExt cx="1600200" cy="1066800"/>
          </a:xfrm>
        </p:grpSpPr>
        <p:sp>
          <p:nvSpPr>
            <p:cNvPr id="11" name="Rounded Rectangle 10"/>
            <p:cNvSpPr/>
            <p:nvPr/>
          </p:nvSpPr>
          <p:spPr>
            <a:xfrm>
              <a:off x="2133600" y="4343400"/>
              <a:ext cx="12954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Identifier 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981200" y="4953000"/>
              <a:ext cx="16002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57600" y="4343400"/>
            <a:ext cx="2971800" cy="533400"/>
            <a:chOff x="3657600" y="4343400"/>
            <a:chExt cx="2971800" cy="533400"/>
          </a:xfrm>
        </p:grpSpPr>
        <p:sp>
          <p:nvSpPr>
            <p:cNvPr id="16" name="Rounded Rectangle 15"/>
            <p:cNvSpPr/>
            <p:nvPr/>
          </p:nvSpPr>
          <p:spPr>
            <a:xfrm>
              <a:off x="3657600" y="4419600"/>
              <a:ext cx="10668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029200" y="4343400"/>
              <a:ext cx="16002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Expression 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43400" y="5029200"/>
            <a:ext cx="1676400" cy="1295400"/>
            <a:chOff x="4343400" y="5029200"/>
            <a:chExt cx="1676400" cy="1295400"/>
          </a:xfrm>
        </p:grpSpPr>
        <p:sp>
          <p:nvSpPr>
            <p:cNvPr id="12" name="Rounded Rectangle 11"/>
            <p:cNvSpPr/>
            <p:nvPr/>
          </p:nvSpPr>
          <p:spPr>
            <a:xfrm>
              <a:off x="4572000" y="5029200"/>
              <a:ext cx="14478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Identifier 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343400" y="5791200"/>
              <a:ext cx="16002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OT</a:t>
              </a:r>
              <a:endParaRPr lang="en-US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6248400" y="5105400"/>
            <a:ext cx="1066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143000" y="2743200"/>
            <a:ext cx="2737506" cy="533400"/>
            <a:chOff x="1143000" y="2743200"/>
            <a:chExt cx="2737506" cy="533400"/>
          </a:xfrm>
        </p:grpSpPr>
        <p:sp>
          <p:nvSpPr>
            <p:cNvPr id="9" name="Rounded Rectangle 8"/>
            <p:cNvSpPr/>
            <p:nvPr/>
          </p:nvSpPr>
          <p:spPr>
            <a:xfrm>
              <a:off x="1143000" y="2743200"/>
              <a:ext cx="26670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9200" y="2819400"/>
              <a:ext cx="2661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Assignment Statement  </a:t>
              </a:r>
              <a:endParaRPr lang="en-US" dirty="0"/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4800600" y="1752600"/>
            <a:ext cx="3962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salary = Basic +OT * 30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81730" cy="9906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447800"/>
            <a:ext cx="3962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salary = Basic +OT * 30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53000" y="1447800"/>
          <a:ext cx="3810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</a:tr>
              <a:tr h="30584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 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id1</a:t>
                      </a:r>
                      <a:endParaRPr lang="en-US" dirty="0"/>
                    </a:p>
                  </a:txBody>
                  <a:tcPr/>
                </a:tc>
              </a:tr>
              <a:tr h="30584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id2</a:t>
                      </a:r>
                      <a:endParaRPr lang="en-US" dirty="0"/>
                    </a:p>
                  </a:txBody>
                  <a:tcPr/>
                </a:tc>
              </a:tr>
              <a:tr h="30584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685800" y="2438400"/>
            <a:ext cx="3962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Syntax Tree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81730" cy="9906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447800"/>
            <a:ext cx="3962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salary = Basic +OT * 30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53000" y="1447800"/>
          <a:ext cx="3810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</a:tr>
              <a:tr h="30584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 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id1</a:t>
                      </a:r>
                      <a:endParaRPr lang="en-US" dirty="0"/>
                    </a:p>
                  </a:txBody>
                  <a:tcPr/>
                </a:tc>
              </a:tr>
              <a:tr h="30584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id2</a:t>
                      </a:r>
                      <a:endParaRPr lang="en-US" dirty="0"/>
                    </a:p>
                  </a:txBody>
                  <a:tcPr/>
                </a:tc>
              </a:tr>
              <a:tr h="30584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685800" y="2438400"/>
            <a:ext cx="3962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Intermediate Code Generation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505200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t1 = </a:t>
            </a:r>
            <a:r>
              <a:rPr lang="en-US" sz="3200" dirty="0" err="1" smtClean="0"/>
              <a:t>int</a:t>
            </a:r>
            <a:r>
              <a:rPr lang="en-US" sz="3200" dirty="0" smtClean="0"/>
              <a:t> to float (30)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4114800"/>
            <a:ext cx="2374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t2 = t1 * id3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4800600"/>
            <a:ext cx="2332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t3= t2 + id2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5486400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id1 = t3</a:t>
            </a:r>
            <a:endParaRPr lang="en-US" sz="3200" dirty="0"/>
          </a:p>
        </p:txBody>
      </p:sp>
      <p:sp>
        <p:nvSpPr>
          <p:cNvPr id="13" name="Rounded Rectangle 12"/>
          <p:cNvSpPr/>
          <p:nvPr/>
        </p:nvSpPr>
        <p:spPr>
          <a:xfrm>
            <a:off x="5334000" y="3200400"/>
            <a:ext cx="3505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Optimizer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10200" y="4114800"/>
            <a:ext cx="2816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t1 = 30.0 * id3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5410200" y="4800600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id1 = t1 + id2</a:t>
            </a:r>
            <a:endParaRPr 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  <p:bldP spid="10" grpId="0"/>
      <p:bldP spid="11" grpId="0"/>
      <p:bldP spid="12" grpId="0"/>
      <p:bldP spid="13" grpId="0" animBg="1"/>
      <p:bldP spid="14" grpId="0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lassicPhotoAlbum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323</Words>
  <Application>Microsoft Office PowerPoint</Application>
  <PresentationFormat>On-screen Show (4:3)</PresentationFormat>
  <Paragraphs>140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ClassicPhotoAlbum</vt:lpstr>
      <vt:lpstr>Foundry</vt:lpstr>
      <vt:lpstr>Compiler Design ඉගෙනගමු…</vt:lpstr>
      <vt:lpstr>Language Processing System</vt:lpstr>
      <vt:lpstr>Compiler VS Interpreter </vt:lpstr>
      <vt:lpstr>Compiler Architecture </vt:lpstr>
      <vt:lpstr>Phase of Compiler</vt:lpstr>
      <vt:lpstr>Example </vt:lpstr>
      <vt:lpstr>Example</vt:lpstr>
      <vt:lpstr>Example</vt:lpstr>
      <vt:lpstr>Example</vt:lpstr>
      <vt:lpstr>Example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2018-08-10T02:33:18Z</dcterms:created>
  <dcterms:modified xsi:type="dcterms:W3CDTF">2018-08-12T14:17:57Z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