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BD454-F41A-4E37-8BD4-EF6BFFDEA6E8}" type="datetimeFigureOut">
              <a:rPr lang="en-US" smtClean="0"/>
              <a:pPr/>
              <a:t>16-Aug-18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C157-1FF2-4550-AE7F-80858E144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0A37069-0F94-4765-904B-0B8938EF766B}" type="datetimeFigureOut">
              <a:rPr lang="en-US" smtClean="0"/>
              <a:pPr/>
              <a:t>16-Aug-18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0A37069-0F94-4765-904B-0B8938EF766B}" type="datetimeFigureOut">
              <a:rPr lang="en-US" smtClean="0"/>
              <a:pPr/>
              <a:t>16-Aug-18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16-Aug-18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16-Aug-18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16-Aug-18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16-Aug-18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16-Aug-18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069-0F94-4765-904B-0B8938EF766B}" type="datetimeFigureOut">
              <a:rPr lang="en-US" smtClean="0"/>
              <a:pPr/>
              <a:t>16-Aug-18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A37069-0F94-4765-904B-0B8938EF766B}" type="datetimeFigureOut">
              <a:rPr lang="en-US" smtClean="0"/>
              <a:pPr/>
              <a:t>16-Aug-18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4AF7F4-8569-4521-B0F3-784007127F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</a:t>
            </a:r>
            <a:r>
              <a:rPr lang="en-US" sz="8800" dirty="0" err="1" smtClean="0"/>
              <a:t>MyTechway</a:t>
            </a:r>
            <a:endParaRPr lang="en-US" sz="8800" dirty="0" smtClean="0"/>
          </a:p>
          <a:p>
            <a:pPr>
              <a:buNone/>
            </a:pPr>
            <a:r>
              <a:rPr lang="en-US" sz="8800" dirty="0" smtClean="0"/>
              <a:t>     </a:t>
            </a:r>
            <a:r>
              <a:rPr sz="4400" smtClean="0"/>
              <a:t>By Shehan Akalanka Perera</a:t>
            </a:r>
            <a:endParaRPr lang="en-US" sz="4400" dirty="0" smtClean="0"/>
          </a:p>
          <a:p>
            <a:pPr>
              <a:buNone/>
            </a:pPr>
            <a:endParaRPr 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Compiler Design </a:t>
            </a:r>
            <a:r>
              <a:rPr lang="en-US" dirty="0" err="1" smtClean="0"/>
              <a:t>ඉගෙනගමු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Minimizing DFA</a:t>
            </a:r>
            <a:endParaRPr lang="en-US" dirty="0"/>
          </a:p>
        </p:txBody>
      </p:sp>
      <p:pic>
        <p:nvPicPr>
          <p:cNvPr id="4" name="Picture 3" descr="9303948401_b3a1abc69d_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533400"/>
            <a:ext cx="4495800" cy="2994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 | </a:t>
            </a:r>
            <a:r>
              <a:rPr lang="en-US" dirty="0" err="1" smtClean="0">
                <a:solidFill>
                  <a:schemeClr val="tx1"/>
                </a:solidFill>
              </a:rPr>
              <a:t>උදාහරණ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Regular expression :  a(</a:t>
            </a:r>
            <a:r>
              <a:rPr lang="en-US" dirty="0" err="1" smtClean="0"/>
              <a:t>a|b</a:t>
            </a:r>
            <a:r>
              <a:rPr lang="en-US" dirty="0" smtClean="0"/>
              <a:t>)*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NFA : </a:t>
            </a:r>
          </a:p>
        </p:txBody>
      </p:sp>
      <p:sp>
        <p:nvSpPr>
          <p:cNvPr id="39" name="Oval 38"/>
          <p:cNvSpPr/>
          <p:nvPr/>
        </p:nvSpPr>
        <p:spPr>
          <a:xfrm>
            <a:off x="8077200" y="3581400"/>
            <a:ext cx="457200" cy="381000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828800" y="3733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9" name="Straight Arrow Connector 48"/>
          <p:cNvCxnSpPr>
            <a:endCxn id="14" idx="2"/>
          </p:cNvCxnSpPr>
          <p:nvPr/>
        </p:nvCxnSpPr>
        <p:spPr>
          <a:xfrm flipV="1">
            <a:off x="2438400" y="4000500"/>
            <a:ext cx="457200" cy="38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486400" y="2819400"/>
            <a:ext cx="300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0" y="1981200"/>
            <a:ext cx="8610600" cy="3846731"/>
            <a:chOff x="0" y="1981200"/>
            <a:chExt cx="8610600" cy="3846731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2590800"/>
              <a:ext cx="8610600" cy="2438400"/>
              <a:chOff x="152400" y="2590800"/>
              <a:chExt cx="8610600" cy="2438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62000" y="3733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152400" y="4038600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3048000" y="36576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1447800" y="4038600"/>
                <a:ext cx="533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3962400" y="2667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stCxn id="14" idx="0"/>
                <a:endCxn id="16" idx="2"/>
              </p:cNvCxnSpPr>
              <p:nvPr/>
            </p:nvCxnSpPr>
            <p:spPr>
              <a:xfrm rot="5400000" flipH="1" flipV="1">
                <a:off x="3352800" y="3048000"/>
                <a:ext cx="647700" cy="5715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4191000" y="4343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581400" y="4267200"/>
                <a:ext cx="609600" cy="419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562600" y="43434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4876800" y="4648200"/>
                <a:ext cx="685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5486400" y="25908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Arrow Connector 25"/>
              <p:cNvCxnSpPr>
                <a:endCxn id="25" idx="2"/>
              </p:cNvCxnSpPr>
              <p:nvPr/>
            </p:nvCxnSpPr>
            <p:spPr>
              <a:xfrm flipV="1">
                <a:off x="4724400" y="2933700"/>
                <a:ext cx="762000" cy="38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6705600" y="3429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6172200" y="2971800"/>
                <a:ext cx="685800" cy="457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6248400" y="4114800"/>
                <a:ext cx="609600" cy="4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8077200" y="3429000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27" idx="6"/>
                <a:endCxn id="32" idx="2"/>
              </p:cNvCxnSpPr>
              <p:nvPr/>
            </p:nvCxnSpPr>
            <p:spPr>
              <a:xfrm>
                <a:off x="7391400" y="3771900"/>
                <a:ext cx="6858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4724400" y="251460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371600" y="365760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00400" y="3048000"/>
              <a:ext cx="292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entury Schoolbook"/>
                </a:rPr>
                <a:t>ε</a:t>
              </a:r>
              <a:endParaRPr lang="en-US" dirty="0" smtClean="0"/>
            </a:p>
            <a:p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14600" y="3657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entury Schoolbook"/>
                </a:rPr>
                <a:t>ε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57600" y="4114800"/>
              <a:ext cx="292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entury Schoolbook"/>
                </a:rPr>
                <a:t>ε</a:t>
              </a:r>
              <a:endParaRPr lang="en-US" dirty="0" smtClean="0"/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76800" y="42672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324600" y="2895600"/>
              <a:ext cx="292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entury Schoolbook"/>
                </a:rPr>
                <a:t>ε</a:t>
              </a:r>
              <a:endParaRPr lang="en-US" dirty="0" smtClean="0"/>
            </a:p>
            <a:p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48400" y="4038600"/>
              <a:ext cx="292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entury Schoolbook"/>
                </a:rPr>
                <a:t>ε</a:t>
              </a:r>
              <a:endParaRPr lang="en-US" dirty="0" smtClean="0"/>
            </a:p>
            <a:p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391400" y="3352800"/>
              <a:ext cx="292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entury Schoolbook"/>
                </a:rPr>
                <a:t>ε</a:t>
              </a:r>
              <a:endParaRPr lang="en-US" dirty="0" smtClean="0"/>
            </a:p>
            <a:p>
              <a:endParaRPr lang="en-US" dirty="0"/>
            </a:p>
          </p:txBody>
        </p:sp>
        <p:cxnSp>
          <p:nvCxnSpPr>
            <p:cNvPr id="80" name="Curved Connector 79"/>
            <p:cNvCxnSpPr>
              <a:stCxn id="45" idx="4"/>
              <a:endCxn id="32" idx="4"/>
            </p:cNvCxnSpPr>
            <p:nvPr/>
          </p:nvCxnSpPr>
          <p:spPr>
            <a:xfrm rot="5400000" flipH="1" flipV="1">
              <a:off x="5067300" y="1219200"/>
              <a:ext cx="304800" cy="6096000"/>
            </a:xfrm>
            <a:prstGeom prst="curvedConnector3">
              <a:avLst>
                <a:gd name="adj1" fmla="val -37812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>
              <a:stCxn id="27" idx="7"/>
            </p:cNvCxnSpPr>
            <p:nvPr/>
          </p:nvCxnSpPr>
          <p:spPr>
            <a:xfrm rot="16200000" flipH="1" flipV="1">
              <a:off x="5067300" y="1586332"/>
              <a:ext cx="128167" cy="4014367"/>
            </a:xfrm>
            <a:prstGeom prst="curvedConnector4">
              <a:avLst>
                <a:gd name="adj1" fmla="val -1003282"/>
                <a:gd name="adj2" fmla="val 10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5029200" y="5181600"/>
              <a:ext cx="292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entury Schoolbook"/>
                </a:rPr>
                <a:t>ε</a:t>
              </a:r>
              <a:endParaRPr lang="en-US" dirty="0" smtClean="0"/>
            </a:p>
            <a:p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562600" y="1981200"/>
              <a:ext cx="292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entury Schoolbook"/>
                </a:rPr>
                <a:t>ε</a:t>
              </a:r>
              <a:endParaRPr lang="en-US" dirty="0" smtClean="0"/>
            </a:p>
            <a:p>
              <a:endParaRPr lang="en-US" dirty="0"/>
            </a:p>
          </p:txBody>
        </p:sp>
      </p:grpSp>
      <p:sp>
        <p:nvSpPr>
          <p:cNvPr id="98" name="Oval 97"/>
          <p:cNvSpPr/>
          <p:nvPr/>
        </p:nvSpPr>
        <p:spPr>
          <a:xfrm>
            <a:off x="8153400" y="3657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315"/>
          <p:cNvGrpSpPr/>
          <p:nvPr/>
        </p:nvGrpSpPr>
        <p:grpSpPr>
          <a:xfrm>
            <a:off x="0" y="1066800"/>
            <a:ext cx="6477000" cy="2667000"/>
            <a:chOff x="0" y="1981200"/>
            <a:chExt cx="8610600" cy="3846731"/>
          </a:xfrm>
        </p:grpSpPr>
        <p:sp>
          <p:nvSpPr>
            <p:cNvPr id="282" name="Oval 281"/>
            <p:cNvSpPr/>
            <p:nvPr/>
          </p:nvSpPr>
          <p:spPr>
            <a:xfrm>
              <a:off x="1828800" y="37338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83" name="Straight Arrow Connector 282"/>
            <p:cNvCxnSpPr>
              <a:endCxn id="301" idx="2"/>
            </p:cNvCxnSpPr>
            <p:nvPr/>
          </p:nvCxnSpPr>
          <p:spPr>
            <a:xfrm flipV="1">
              <a:off x="2438400" y="4000500"/>
              <a:ext cx="457200" cy="381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4" name="Group 283"/>
            <p:cNvGrpSpPr/>
            <p:nvPr/>
          </p:nvGrpSpPr>
          <p:grpSpPr>
            <a:xfrm>
              <a:off x="0" y="1981200"/>
              <a:ext cx="8610600" cy="3846731"/>
              <a:chOff x="0" y="1981200"/>
              <a:chExt cx="8610600" cy="3846731"/>
            </a:xfrm>
          </p:grpSpPr>
          <p:grpSp>
            <p:nvGrpSpPr>
              <p:cNvPr id="285" name="Group 39"/>
              <p:cNvGrpSpPr/>
              <p:nvPr/>
            </p:nvGrpSpPr>
            <p:grpSpPr>
              <a:xfrm>
                <a:off x="0" y="2590800"/>
                <a:ext cx="8610600" cy="2438400"/>
                <a:chOff x="152400" y="2590800"/>
                <a:chExt cx="8610600" cy="2438400"/>
              </a:xfrm>
            </p:grpSpPr>
            <p:sp>
              <p:nvSpPr>
                <p:cNvPr id="299" name="Oval 298"/>
                <p:cNvSpPr/>
                <p:nvPr/>
              </p:nvSpPr>
              <p:spPr>
                <a:xfrm>
                  <a:off x="762000" y="37338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0" name="Straight Arrow Connector 299"/>
                <p:cNvCxnSpPr/>
                <p:nvPr/>
              </p:nvCxnSpPr>
              <p:spPr>
                <a:xfrm>
                  <a:off x="152400" y="4038600"/>
                  <a:ext cx="6096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1" name="Oval 300"/>
                <p:cNvSpPr/>
                <p:nvPr/>
              </p:nvSpPr>
              <p:spPr>
                <a:xfrm>
                  <a:off x="3048000" y="36576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302" name="Straight Arrow Connector 301"/>
                <p:cNvCxnSpPr/>
                <p:nvPr/>
              </p:nvCxnSpPr>
              <p:spPr>
                <a:xfrm>
                  <a:off x="1447800" y="4038600"/>
                  <a:ext cx="5334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3" name="Oval 302"/>
                <p:cNvSpPr/>
                <p:nvPr/>
              </p:nvSpPr>
              <p:spPr>
                <a:xfrm>
                  <a:off x="3962400" y="26670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4" name="Straight Arrow Connector 303"/>
                <p:cNvCxnSpPr>
                  <a:stCxn id="301" idx="0"/>
                  <a:endCxn id="303" idx="2"/>
                </p:cNvCxnSpPr>
                <p:nvPr/>
              </p:nvCxnSpPr>
              <p:spPr>
                <a:xfrm rot="5400000" flipH="1" flipV="1">
                  <a:off x="3352800" y="3048000"/>
                  <a:ext cx="647700" cy="5715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Oval 304"/>
                <p:cNvSpPr/>
                <p:nvPr/>
              </p:nvSpPr>
              <p:spPr>
                <a:xfrm>
                  <a:off x="4191000" y="43434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6" name="Straight Arrow Connector 305"/>
                <p:cNvCxnSpPr/>
                <p:nvPr/>
              </p:nvCxnSpPr>
              <p:spPr>
                <a:xfrm>
                  <a:off x="3581400" y="4267200"/>
                  <a:ext cx="609600" cy="4191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Oval 306"/>
                <p:cNvSpPr/>
                <p:nvPr/>
              </p:nvSpPr>
              <p:spPr>
                <a:xfrm>
                  <a:off x="5562600" y="43434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6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8" name="Straight Arrow Connector 307"/>
                <p:cNvCxnSpPr/>
                <p:nvPr/>
              </p:nvCxnSpPr>
              <p:spPr>
                <a:xfrm>
                  <a:off x="4876800" y="4648200"/>
                  <a:ext cx="6858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Oval 308"/>
                <p:cNvSpPr/>
                <p:nvPr/>
              </p:nvSpPr>
              <p:spPr>
                <a:xfrm>
                  <a:off x="5486400" y="25908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0" name="Straight Arrow Connector 309"/>
                <p:cNvCxnSpPr>
                  <a:endCxn id="309" idx="2"/>
                </p:cNvCxnSpPr>
                <p:nvPr/>
              </p:nvCxnSpPr>
              <p:spPr>
                <a:xfrm flipV="1">
                  <a:off x="4724400" y="2933700"/>
                  <a:ext cx="762000" cy="381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1" name="Oval 310"/>
                <p:cNvSpPr/>
                <p:nvPr/>
              </p:nvSpPr>
              <p:spPr>
                <a:xfrm>
                  <a:off x="6705600" y="34290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7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2" name="Straight Arrow Connector 311"/>
                <p:cNvCxnSpPr/>
                <p:nvPr/>
              </p:nvCxnSpPr>
              <p:spPr>
                <a:xfrm>
                  <a:off x="6172200" y="2971800"/>
                  <a:ext cx="685800" cy="457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Arrow Connector 312"/>
                <p:cNvCxnSpPr/>
                <p:nvPr/>
              </p:nvCxnSpPr>
              <p:spPr>
                <a:xfrm flipV="1">
                  <a:off x="6248400" y="4114800"/>
                  <a:ext cx="609600" cy="4953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Oval 313"/>
                <p:cNvSpPr/>
                <p:nvPr/>
              </p:nvSpPr>
              <p:spPr>
                <a:xfrm>
                  <a:off x="8077200" y="34290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5" name="Straight Arrow Connector 314"/>
                <p:cNvCxnSpPr>
                  <a:stCxn id="311" idx="6"/>
                  <a:endCxn id="314" idx="2"/>
                </p:cNvCxnSpPr>
                <p:nvPr/>
              </p:nvCxnSpPr>
              <p:spPr>
                <a:xfrm>
                  <a:off x="7391400" y="3771900"/>
                  <a:ext cx="6858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6" name="TextBox 285"/>
              <p:cNvSpPr txBox="1"/>
              <p:nvPr/>
            </p:nvSpPr>
            <p:spPr>
              <a:xfrm>
                <a:off x="4724400" y="2514600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1371600" y="3657600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3200400" y="30480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514600" y="3657600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/>
                  </a:rPr>
                  <a:t>ε</a:t>
                </a:r>
                <a:endParaRPr lang="en-US" dirty="0"/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3657600" y="41148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4876800" y="42672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6324600" y="28956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6248400" y="40386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7391400" y="33528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cxnSp>
            <p:nvCxnSpPr>
              <p:cNvPr id="295" name="Curved Connector 294"/>
              <p:cNvCxnSpPr>
                <a:stCxn id="282" idx="4"/>
                <a:endCxn id="314" idx="4"/>
              </p:cNvCxnSpPr>
              <p:nvPr/>
            </p:nvCxnSpPr>
            <p:spPr>
              <a:xfrm rot="5400000" flipH="1" flipV="1">
                <a:off x="5067300" y="1219200"/>
                <a:ext cx="304800" cy="6096000"/>
              </a:xfrm>
              <a:prstGeom prst="curvedConnector3">
                <a:avLst>
                  <a:gd name="adj1" fmla="val -378125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urved Connector 84"/>
              <p:cNvCxnSpPr>
                <a:stCxn id="311" idx="7"/>
              </p:cNvCxnSpPr>
              <p:nvPr/>
            </p:nvCxnSpPr>
            <p:spPr>
              <a:xfrm rot="16200000" flipH="1" flipV="1">
                <a:off x="5067300" y="1586332"/>
                <a:ext cx="128167" cy="4014367"/>
              </a:xfrm>
              <a:prstGeom prst="curvedConnector4">
                <a:avLst>
                  <a:gd name="adj1" fmla="val -1003282"/>
                  <a:gd name="adj2" fmla="val 100000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TextBox 296"/>
              <p:cNvSpPr txBox="1"/>
              <p:nvPr/>
            </p:nvSpPr>
            <p:spPr>
              <a:xfrm>
                <a:off x="5029200" y="51816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5562600" y="19812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</p:grpSp>
      </p:grpSp>
      <p:sp>
        <p:nvSpPr>
          <p:cNvPr id="385" name="Oval 384"/>
          <p:cNvSpPr/>
          <p:nvPr/>
        </p:nvSpPr>
        <p:spPr>
          <a:xfrm>
            <a:off x="60198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152400" y="3352800"/>
            <a:ext cx="782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DFA :</a:t>
            </a:r>
            <a:endParaRPr lang="en-US" sz="2000" dirty="0"/>
          </a:p>
        </p:txBody>
      </p:sp>
      <p:grpSp>
        <p:nvGrpSpPr>
          <p:cNvPr id="439" name="Group 438"/>
          <p:cNvGrpSpPr/>
          <p:nvPr/>
        </p:nvGrpSpPr>
        <p:grpSpPr>
          <a:xfrm>
            <a:off x="304800" y="3962400"/>
            <a:ext cx="5921994" cy="2718375"/>
            <a:chOff x="304800" y="3962400"/>
            <a:chExt cx="5921994" cy="2718375"/>
          </a:xfrm>
        </p:grpSpPr>
        <p:sp>
          <p:nvSpPr>
            <p:cNvPr id="387" name="Oval 386"/>
            <p:cNvSpPr/>
            <p:nvPr/>
          </p:nvSpPr>
          <p:spPr>
            <a:xfrm>
              <a:off x="914400" y="4038600"/>
              <a:ext cx="8382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88" name="Oval 387"/>
            <p:cNvSpPr/>
            <p:nvPr/>
          </p:nvSpPr>
          <p:spPr>
            <a:xfrm>
              <a:off x="4191000" y="4038600"/>
              <a:ext cx="8382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89" name="Oval 388"/>
            <p:cNvSpPr/>
            <p:nvPr/>
          </p:nvSpPr>
          <p:spPr>
            <a:xfrm>
              <a:off x="4267200" y="5486400"/>
              <a:ext cx="8382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1905000" y="5486400"/>
              <a:ext cx="8382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1981200" y="55626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92" name="Oval 391"/>
            <p:cNvSpPr/>
            <p:nvPr/>
          </p:nvSpPr>
          <p:spPr>
            <a:xfrm>
              <a:off x="4343400" y="55626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94" name="Straight Arrow Connector 393"/>
            <p:cNvCxnSpPr>
              <a:endCxn id="387" idx="2"/>
            </p:cNvCxnSpPr>
            <p:nvPr/>
          </p:nvCxnSpPr>
          <p:spPr>
            <a:xfrm>
              <a:off x="304800" y="4419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>
              <a:stCxn id="387" idx="6"/>
              <a:endCxn id="388" idx="2"/>
            </p:cNvCxnSpPr>
            <p:nvPr/>
          </p:nvCxnSpPr>
          <p:spPr>
            <a:xfrm>
              <a:off x="1752600" y="4419600"/>
              <a:ext cx="2438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>
              <a:stCxn id="390" idx="5"/>
              <a:endCxn id="389" idx="3"/>
            </p:cNvCxnSpPr>
            <p:nvPr/>
          </p:nvCxnSpPr>
          <p:spPr>
            <a:xfrm rot="16200000" flipH="1">
              <a:off x="3505200" y="5252056"/>
              <a:ext cx="1588" cy="17695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/>
            <p:cNvCxnSpPr>
              <a:stCxn id="392" idx="2"/>
              <a:endCxn id="390" idx="6"/>
            </p:cNvCxnSpPr>
            <p:nvPr/>
          </p:nvCxnSpPr>
          <p:spPr>
            <a:xfrm rot="10800000">
              <a:off x="2743200" y="5867400"/>
              <a:ext cx="1600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>
              <a:stCxn id="388" idx="5"/>
              <a:endCxn id="389" idx="7"/>
            </p:cNvCxnSpPr>
            <p:nvPr/>
          </p:nvCxnSpPr>
          <p:spPr>
            <a:xfrm rot="16200000" flipH="1">
              <a:off x="4490056" y="5105400"/>
              <a:ext cx="908984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>
              <a:stCxn id="388" idx="3"/>
              <a:endCxn id="390" idx="0"/>
            </p:cNvCxnSpPr>
            <p:nvPr/>
          </p:nvCxnSpPr>
          <p:spPr>
            <a:xfrm rot="5400000">
              <a:off x="2920230" y="4092878"/>
              <a:ext cx="797392" cy="19896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Curved Connector 410"/>
            <p:cNvCxnSpPr>
              <a:stCxn id="389" idx="5"/>
              <a:endCxn id="389" idx="6"/>
            </p:cNvCxnSpPr>
            <p:nvPr/>
          </p:nvCxnSpPr>
          <p:spPr>
            <a:xfrm rot="5400000" flipH="1" flipV="1">
              <a:off x="4909320" y="5940728"/>
              <a:ext cx="269408" cy="122752"/>
            </a:xfrm>
            <a:prstGeom prst="curvedConnector4">
              <a:avLst>
                <a:gd name="adj1" fmla="val -126274"/>
                <a:gd name="adj2" fmla="val 77101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Curved Connector 422"/>
            <p:cNvCxnSpPr>
              <a:stCxn id="390" idx="1"/>
              <a:endCxn id="390" idx="2"/>
            </p:cNvCxnSpPr>
            <p:nvPr/>
          </p:nvCxnSpPr>
          <p:spPr>
            <a:xfrm rot="16200000" flipH="1" flipV="1">
              <a:off x="1831672" y="5671320"/>
              <a:ext cx="269408" cy="122752"/>
            </a:xfrm>
            <a:prstGeom prst="curvedConnector4">
              <a:avLst>
                <a:gd name="adj1" fmla="val -126274"/>
                <a:gd name="adj2" fmla="val 936554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TextBox 428"/>
            <p:cNvSpPr txBox="1"/>
            <p:nvPr/>
          </p:nvSpPr>
          <p:spPr>
            <a:xfrm>
              <a:off x="2514600" y="3962400"/>
              <a:ext cx="3593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5105400" y="4648200"/>
              <a:ext cx="3593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5867400" y="5638800"/>
              <a:ext cx="3593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3352800" y="6096000"/>
              <a:ext cx="3593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2667000" y="47244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3505200" y="54102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533400" y="52578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</p:grpSp>
      <p:sp>
        <p:nvSpPr>
          <p:cNvPr id="437" name="TextBox 436"/>
          <p:cNvSpPr txBox="1"/>
          <p:nvPr/>
        </p:nvSpPr>
        <p:spPr>
          <a:xfrm>
            <a:off x="5867400" y="4038600"/>
            <a:ext cx="289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: {0}</a:t>
            </a:r>
          </a:p>
          <a:p>
            <a:r>
              <a:rPr lang="en-US" sz="2800" dirty="0" smtClean="0"/>
              <a:t>B: {1,2,3,5,8}</a:t>
            </a:r>
          </a:p>
          <a:p>
            <a:r>
              <a:rPr lang="en-US" sz="2800" dirty="0" smtClean="0"/>
              <a:t>C: {4,7,2,5,8}</a:t>
            </a:r>
          </a:p>
          <a:p>
            <a:r>
              <a:rPr lang="en-US" sz="2800" dirty="0" smtClean="0"/>
              <a:t>D: {7,8,2,3,5}</a:t>
            </a:r>
            <a:endParaRPr lang="en-US" sz="2800" dirty="0"/>
          </a:p>
        </p:txBody>
      </p:sp>
      <p:sp>
        <p:nvSpPr>
          <p:cNvPr id="438" name="TextBox 437"/>
          <p:cNvSpPr txBox="1"/>
          <p:nvPr/>
        </p:nvSpPr>
        <p:spPr>
          <a:xfrm>
            <a:off x="228600" y="1295400"/>
            <a:ext cx="790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</a:t>
            </a:r>
            <a:r>
              <a:rPr lang="en-US" sz="2000" dirty="0" smtClean="0"/>
              <a:t>FA :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Empirical Method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Merge 2 states in DFA in to one state if they have the same important states.</a:t>
            </a:r>
          </a:p>
          <a:p>
            <a:pPr lvl="1"/>
            <a:r>
              <a:rPr lang="en-US" dirty="0" smtClean="0"/>
              <a:t>The important state is the state with no </a:t>
            </a:r>
            <a:r>
              <a:rPr lang="el-GR" dirty="0" smtClean="0">
                <a:latin typeface="Century Schoolbook"/>
              </a:rPr>
              <a:t>ε</a:t>
            </a:r>
            <a:r>
              <a:rPr lang="en-US" dirty="0" smtClean="0">
                <a:latin typeface="Century Schoolbook"/>
              </a:rPr>
              <a:t>-transition.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Merge 2 states if they either both include or both exclude accepting state of the NFA.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5"/>
          <p:cNvGrpSpPr/>
          <p:nvPr/>
        </p:nvGrpSpPr>
        <p:grpSpPr>
          <a:xfrm>
            <a:off x="-152400" y="228600"/>
            <a:ext cx="6477000" cy="2667000"/>
            <a:chOff x="0" y="1981200"/>
            <a:chExt cx="8610600" cy="3846731"/>
          </a:xfrm>
        </p:grpSpPr>
        <p:sp>
          <p:nvSpPr>
            <p:cNvPr id="282" name="Oval 281"/>
            <p:cNvSpPr/>
            <p:nvPr/>
          </p:nvSpPr>
          <p:spPr>
            <a:xfrm>
              <a:off x="1828800" y="37338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83" name="Straight Arrow Connector 282"/>
            <p:cNvCxnSpPr>
              <a:endCxn id="301" idx="2"/>
            </p:cNvCxnSpPr>
            <p:nvPr/>
          </p:nvCxnSpPr>
          <p:spPr>
            <a:xfrm flipV="1">
              <a:off x="2438400" y="4000500"/>
              <a:ext cx="457200" cy="381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83"/>
            <p:cNvGrpSpPr/>
            <p:nvPr/>
          </p:nvGrpSpPr>
          <p:grpSpPr>
            <a:xfrm>
              <a:off x="0" y="1981200"/>
              <a:ext cx="8610600" cy="3846731"/>
              <a:chOff x="0" y="1981200"/>
              <a:chExt cx="8610600" cy="3846731"/>
            </a:xfrm>
          </p:grpSpPr>
          <p:grpSp>
            <p:nvGrpSpPr>
              <p:cNvPr id="4" name="Group 39"/>
              <p:cNvGrpSpPr/>
              <p:nvPr/>
            </p:nvGrpSpPr>
            <p:grpSpPr>
              <a:xfrm>
                <a:off x="0" y="2590800"/>
                <a:ext cx="8610600" cy="2438400"/>
                <a:chOff x="152400" y="2590800"/>
                <a:chExt cx="8610600" cy="2438400"/>
              </a:xfrm>
            </p:grpSpPr>
            <p:sp>
              <p:nvSpPr>
                <p:cNvPr id="299" name="Oval 298"/>
                <p:cNvSpPr/>
                <p:nvPr/>
              </p:nvSpPr>
              <p:spPr>
                <a:xfrm>
                  <a:off x="762000" y="37338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0" name="Straight Arrow Connector 299"/>
                <p:cNvCxnSpPr/>
                <p:nvPr/>
              </p:nvCxnSpPr>
              <p:spPr>
                <a:xfrm>
                  <a:off x="152400" y="4038600"/>
                  <a:ext cx="6096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1" name="Oval 300"/>
                <p:cNvSpPr/>
                <p:nvPr/>
              </p:nvSpPr>
              <p:spPr>
                <a:xfrm>
                  <a:off x="3048000" y="36576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cxnSp>
              <p:nvCxnSpPr>
                <p:cNvPr id="302" name="Straight Arrow Connector 301"/>
                <p:cNvCxnSpPr/>
                <p:nvPr/>
              </p:nvCxnSpPr>
              <p:spPr>
                <a:xfrm>
                  <a:off x="1447800" y="4038600"/>
                  <a:ext cx="5334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3" name="Oval 302"/>
                <p:cNvSpPr/>
                <p:nvPr/>
              </p:nvSpPr>
              <p:spPr>
                <a:xfrm>
                  <a:off x="3962400" y="26670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4" name="Straight Arrow Connector 303"/>
                <p:cNvCxnSpPr>
                  <a:stCxn id="301" idx="0"/>
                  <a:endCxn id="303" idx="2"/>
                </p:cNvCxnSpPr>
                <p:nvPr/>
              </p:nvCxnSpPr>
              <p:spPr>
                <a:xfrm rot="5400000" flipH="1" flipV="1">
                  <a:off x="3352800" y="3048000"/>
                  <a:ext cx="647700" cy="5715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Oval 304"/>
                <p:cNvSpPr/>
                <p:nvPr/>
              </p:nvSpPr>
              <p:spPr>
                <a:xfrm>
                  <a:off x="4191000" y="43434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5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6" name="Straight Arrow Connector 305"/>
                <p:cNvCxnSpPr/>
                <p:nvPr/>
              </p:nvCxnSpPr>
              <p:spPr>
                <a:xfrm>
                  <a:off x="3581400" y="4267200"/>
                  <a:ext cx="609600" cy="4191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Oval 306"/>
                <p:cNvSpPr/>
                <p:nvPr/>
              </p:nvSpPr>
              <p:spPr>
                <a:xfrm>
                  <a:off x="5562600" y="43434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6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8" name="Straight Arrow Connector 307"/>
                <p:cNvCxnSpPr/>
                <p:nvPr/>
              </p:nvCxnSpPr>
              <p:spPr>
                <a:xfrm>
                  <a:off x="4876800" y="4648200"/>
                  <a:ext cx="6858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Oval 308"/>
                <p:cNvSpPr/>
                <p:nvPr/>
              </p:nvSpPr>
              <p:spPr>
                <a:xfrm>
                  <a:off x="5486400" y="25908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0" name="Straight Arrow Connector 309"/>
                <p:cNvCxnSpPr>
                  <a:endCxn id="309" idx="2"/>
                </p:cNvCxnSpPr>
                <p:nvPr/>
              </p:nvCxnSpPr>
              <p:spPr>
                <a:xfrm flipV="1">
                  <a:off x="4724400" y="2933700"/>
                  <a:ext cx="762000" cy="381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1" name="Oval 310"/>
                <p:cNvSpPr/>
                <p:nvPr/>
              </p:nvSpPr>
              <p:spPr>
                <a:xfrm>
                  <a:off x="6705600" y="34290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7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2" name="Straight Arrow Connector 311"/>
                <p:cNvCxnSpPr/>
                <p:nvPr/>
              </p:nvCxnSpPr>
              <p:spPr>
                <a:xfrm>
                  <a:off x="6172200" y="2971800"/>
                  <a:ext cx="685800" cy="457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Arrow Connector 312"/>
                <p:cNvCxnSpPr/>
                <p:nvPr/>
              </p:nvCxnSpPr>
              <p:spPr>
                <a:xfrm flipV="1">
                  <a:off x="6248400" y="4114800"/>
                  <a:ext cx="609600" cy="4953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Oval 313"/>
                <p:cNvSpPr/>
                <p:nvPr/>
              </p:nvSpPr>
              <p:spPr>
                <a:xfrm>
                  <a:off x="8077200" y="3429000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5" name="Straight Arrow Connector 314"/>
                <p:cNvCxnSpPr>
                  <a:stCxn id="311" idx="6"/>
                  <a:endCxn id="314" idx="2"/>
                </p:cNvCxnSpPr>
                <p:nvPr/>
              </p:nvCxnSpPr>
              <p:spPr>
                <a:xfrm>
                  <a:off x="7391400" y="3771900"/>
                  <a:ext cx="6858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6" name="TextBox 285"/>
              <p:cNvSpPr txBox="1"/>
              <p:nvPr/>
            </p:nvSpPr>
            <p:spPr>
              <a:xfrm>
                <a:off x="4724400" y="2514600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1371600" y="3657600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3200400" y="30480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514600" y="3657600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/>
                  </a:rPr>
                  <a:t>ε</a:t>
                </a:r>
                <a:endParaRPr lang="en-US" dirty="0"/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3657600" y="41148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4876800" y="42672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6324600" y="28956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6078071" y="3849612"/>
                <a:ext cx="292068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7391400" y="33528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cxnSp>
            <p:nvCxnSpPr>
              <p:cNvPr id="295" name="Curved Connector 294"/>
              <p:cNvCxnSpPr>
                <a:stCxn id="282" idx="4"/>
                <a:endCxn id="314" idx="4"/>
              </p:cNvCxnSpPr>
              <p:nvPr/>
            </p:nvCxnSpPr>
            <p:spPr>
              <a:xfrm rot="5400000" flipH="1" flipV="1">
                <a:off x="5067300" y="1219200"/>
                <a:ext cx="304800" cy="6096000"/>
              </a:xfrm>
              <a:prstGeom prst="curvedConnector3">
                <a:avLst>
                  <a:gd name="adj1" fmla="val -378125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urved Connector 84"/>
              <p:cNvCxnSpPr>
                <a:stCxn id="311" idx="7"/>
              </p:cNvCxnSpPr>
              <p:nvPr/>
            </p:nvCxnSpPr>
            <p:spPr>
              <a:xfrm rot="16200000" flipH="1" flipV="1">
                <a:off x="5067300" y="1586332"/>
                <a:ext cx="128167" cy="4014367"/>
              </a:xfrm>
              <a:prstGeom prst="curvedConnector4">
                <a:avLst>
                  <a:gd name="adj1" fmla="val -1003282"/>
                  <a:gd name="adj2" fmla="val 100000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TextBox 296"/>
              <p:cNvSpPr txBox="1"/>
              <p:nvPr/>
            </p:nvSpPr>
            <p:spPr>
              <a:xfrm>
                <a:off x="5029200" y="5181600"/>
                <a:ext cx="292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5976769" y="1981200"/>
                <a:ext cx="292068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entury Schoolbook"/>
                  </a:rPr>
                  <a:t>ε</a:t>
                </a:r>
                <a:endParaRPr lang="en-US" dirty="0" smtClean="0"/>
              </a:p>
              <a:p>
                <a:endParaRPr lang="en-US" dirty="0"/>
              </a:p>
            </p:txBody>
          </p:sp>
        </p:grpSp>
      </p:grpSp>
      <p:sp>
        <p:nvSpPr>
          <p:cNvPr id="385" name="Oval 384"/>
          <p:cNvSpPr/>
          <p:nvPr/>
        </p:nvSpPr>
        <p:spPr>
          <a:xfrm>
            <a:off x="5867400" y="1295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228600" y="2895600"/>
            <a:ext cx="782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DFA :</a:t>
            </a:r>
            <a:endParaRPr lang="en-US" sz="2000" dirty="0"/>
          </a:p>
        </p:txBody>
      </p:sp>
      <p:grpSp>
        <p:nvGrpSpPr>
          <p:cNvPr id="5" name="Group 438"/>
          <p:cNvGrpSpPr/>
          <p:nvPr/>
        </p:nvGrpSpPr>
        <p:grpSpPr>
          <a:xfrm>
            <a:off x="0" y="3352800"/>
            <a:ext cx="4953000" cy="2057401"/>
            <a:chOff x="304800" y="3857846"/>
            <a:chExt cx="5921994" cy="2822929"/>
          </a:xfrm>
        </p:grpSpPr>
        <p:sp>
          <p:nvSpPr>
            <p:cNvPr id="387" name="Oval 386"/>
            <p:cNvSpPr/>
            <p:nvPr/>
          </p:nvSpPr>
          <p:spPr>
            <a:xfrm>
              <a:off x="914400" y="4038600"/>
              <a:ext cx="8382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88" name="Oval 387"/>
            <p:cNvSpPr/>
            <p:nvPr/>
          </p:nvSpPr>
          <p:spPr>
            <a:xfrm>
              <a:off x="4191000" y="4038600"/>
              <a:ext cx="8382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89" name="Oval 388"/>
            <p:cNvSpPr/>
            <p:nvPr/>
          </p:nvSpPr>
          <p:spPr>
            <a:xfrm>
              <a:off x="4267200" y="5486400"/>
              <a:ext cx="8382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1905000" y="5486400"/>
              <a:ext cx="8382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1981200" y="55626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92" name="Oval 391"/>
            <p:cNvSpPr/>
            <p:nvPr/>
          </p:nvSpPr>
          <p:spPr>
            <a:xfrm>
              <a:off x="4343400" y="55626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94" name="Straight Arrow Connector 393"/>
            <p:cNvCxnSpPr>
              <a:endCxn id="387" idx="2"/>
            </p:cNvCxnSpPr>
            <p:nvPr/>
          </p:nvCxnSpPr>
          <p:spPr>
            <a:xfrm>
              <a:off x="304800" y="4419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>
              <a:stCxn id="387" idx="6"/>
              <a:endCxn id="388" idx="2"/>
            </p:cNvCxnSpPr>
            <p:nvPr/>
          </p:nvCxnSpPr>
          <p:spPr>
            <a:xfrm>
              <a:off x="1752600" y="4419600"/>
              <a:ext cx="2438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>
              <a:stCxn id="390" idx="5"/>
              <a:endCxn id="389" idx="3"/>
            </p:cNvCxnSpPr>
            <p:nvPr/>
          </p:nvCxnSpPr>
          <p:spPr>
            <a:xfrm rot="16200000" flipH="1">
              <a:off x="3505200" y="5252056"/>
              <a:ext cx="1588" cy="17695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/>
            <p:cNvCxnSpPr>
              <a:stCxn id="392" idx="2"/>
              <a:endCxn id="390" idx="6"/>
            </p:cNvCxnSpPr>
            <p:nvPr/>
          </p:nvCxnSpPr>
          <p:spPr>
            <a:xfrm rot="10800000">
              <a:off x="2743200" y="5867400"/>
              <a:ext cx="1600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>
              <a:stCxn id="388" idx="5"/>
              <a:endCxn id="389" idx="7"/>
            </p:cNvCxnSpPr>
            <p:nvPr/>
          </p:nvCxnSpPr>
          <p:spPr>
            <a:xfrm rot="16200000" flipH="1">
              <a:off x="4490056" y="5105400"/>
              <a:ext cx="908984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>
              <a:stCxn id="388" idx="3"/>
              <a:endCxn id="390" idx="0"/>
            </p:cNvCxnSpPr>
            <p:nvPr/>
          </p:nvCxnSpPr>
          <p:spPr>
            <a:xfrm rot="5400000">
              <a:off x="2920230" y="4092878"/>
              <a:ext cx="797392" cy="19896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Curved Connector 410"/>
            <p:cNvCxnSpPr>
              <a:stCxn id="389" idx="5"/>
              <a:endCxn id="389" idx="6"/>
            </p:cNvCxnSpPr>
            <p:nvPr/>
          </p:nvCxnSpPr>
          <p:spPr>
            <a:xfrm rot="5400000" flipH="1" flipV="1">
              <a:off x="4909320" y="5940728"/>
              <a:ext cx="269408" cy="122752"/>
            </a:xfrm>
            <a:prstGeom prst="curvedConnector4">
              <a:avLst>
                <a:gd name="adj1" fmla="val -126274"/>
                <a:gd name="adj2" fmla="val 77101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Curved Connector 422"/>
            <p:cNvCxnSpPr>
              <a:stCxn id="390" idx="1"/>
              <a:endCxn id="390" idx="2"/>
            </p:cNvCxnSpPr>
            <p:nvPr/>
          </p:nvCxnSpPr>
          <p:spPr>
            <a:xfrm rot="16200000" flipH="1" flipV="1">
              <a:off x="1831672" y="5671320"/>
              <a:ext cx="269408" cy="122752"/>
            </a:xfrm>
            <a:prstGeom prst="curvedConnector4">
              <a:avLst>
                <a:gd name="adj1" fmla="val -126274"/>
                <a:gd name="adj2" fmla="val 936554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TextBox 428"/>
            <p:cNvSpPr txBox="1"/>
            <p:nvPr/>
          </p:nvSpPr>
          <p:spPr>
            <a:xfrm>
              <a:off x="2491382" y="3857846"/>
              <a:ext cx="359394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5105400" y="4648200"/>
              <a:ext cx="3593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5867400" y="5638800"/>
              <a:ext cx="3593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3352800" y="6096000"/>
              <a:ext cx="3593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2667000" y="47244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3584674" y="5217033"/>
              <a:ext cx="389850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533400" y="52578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</p:grpSp>
      <p:sp>
        <p:nvSpPr>
          <p:cNvPr id="437" name="TextBox 436"/>
          <p:cNvSpPr txBox="1"/>
          <p:nvPr/>
        </p:nvSpPr>
        <p:spPr>
          <a:xfrm>
            <a:off x="381000" y="54864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: {0} | B: {1,2,3,5,8} |C: {4,7,2,5,8}| D: {7,8,2,3,5}</a:t>
            </a:r>
            <a:endParaRPr lang="en-US" sz="2800" dirty="0"/>
          </a:p>
        </p:txBody>
      </p:sp>
      <p:sp>
        <p:nvSpPr>
          <p:cNvPr id="438" name="TextBox 437"/>
          <p:cNvSpPr txBox="1"/>
          <p:nvPr/>
        </p:nvSpPr>
        <p:spPr>
          <a:xfrm>
            <a:off x="0" y="457200"/>
            <a:ext cx="790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</a:t>
            </a:r>
            <a:r>
              <a:rPr lang="en-US" sz="2000" dirty="0" smtClean="0"/>
              <a:t>FA :</a:t>
            </a:r>
            <a:endParaRPr lang="en-US" sz="2000" dirty="0"/>
          </a:p>
        </p:txBody>
      </p:sp>
      <p:grpSp>
        <p:nvGrpSpPr>
          <p:cNvPr id="63" name="Group 438"/>
          <p:cNvGrpSpPr/>
          <p:nvPr/>
        </p:nvGrpSpPr>
        <p:grpSpPr>
          <a:xfrm>
            <a:off x="4724401" y="2597257"/>
            <a:ext cx="4419599" cy="1894678"/>
            <a:chOff x="304800" y="3648742"/>
            <a:chExt cx="5284240" cy="2599658"/>
          </a:xfrm>
        </p:grpSpPr>
        <p:sp>
          <p:nvSpPr>
            <p:cNvPr id="64" name="Oval 63"/>
            <p:cNvSpPr/>
            <p:nvPr/>
          </p:nvSpPr>
          <p:spPr>
            <a:xfrm>
              <a:off x="914400" y="4038600"/>
              <a:ext cx="8382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3675781" y="4038600"/>
              <a:ext cx="1353418" cy="1073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1905000" y="5486400"/>
              <a:ext cx="8382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1981200" y="55626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3766889" y="4171505"/>
              <a:ext cx="1093291" cy="8364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>
              <a:endCxn id="64" idx="2"/>
            </p:cNvCxnSpPr>
            <p:nvPr/>
          </p:nvCxnSpPr>
          <p:spPr>
            <a:xfrm>
              <a:off x="304800" y="4419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4" idx="6"/>
            </p:cNvCxnSpPr>
            <p:nvPr/>
          </p:nvCxnSpPr>
          <p:spPr>
            <a:xfrm flipV="1">
              <a:off x="1752599" y="4380610"/>
              <a:ext cx="2014290" cy="389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7" idx="5"/>
            </p:cNvCxnSpPr>
            <p:nvPr/>
          </p:nvCxnSpPr>
          <p:spPr>
            <a:xfrm rot="5400000" flipH="1" flipV="1">
              <a:off x="3007103" y="4830377"/>
              <a:ext cx="919774" cy="16930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67" idx="0"/>
            </p:cNvCxnSpPr>
            <p:nvPr/>
          </p:nvCxnSpPr>
          <p:spPr>
            <a:xfrm rot="10800000" flipV="1">
              <a:off x="2324101" y="4903376"/>
              <a:ext cx="1533897" cy="5830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410"/>
            <p:cNvCxnSpPr>
              <a:stCxn id="65" idx="0"/>
              <a:endCxn id="65" idx="6"/>
            </p:cNvCxnSpPr>
            <p:nvPr/>
          </p:nvCxnSpPr>
          <p:spPr>
            <a:xfrm rot="16200000" flipH="1">
              <a:off x="4422374" y="3968715"/>
              <a:ext cx="536941" cy="676708"/>
            </a:xfrm>
            <a:prstGeom prst="curvedConnector4">
              <a:avLst>
                <a:gd name="adj1" fmla="val -58416"/>
                <a:gd name="adj2" fmla="val 140390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422"/>
            <p:cNvCxnSpPr>
              <a:stCxn id="67" idx="1"/>
              <a:endCxn id="67" idx="2"/>
            </p:cNvCxnSpPr>
            <p:nvPr/>
          </p:nvCxnSpPr>
          <p:spPr>
            <a:xfrm rot="16200000" flipH="1" flipV="1">
              <a:off x="1831672" y="5671320"/>
              <a:ext cx="269408" cy="122752"/>
            </a:xfrm>
            <a:prstGeom prst="curvedConnector4">
              <a:avLst>
                <a:gd name="adj1" fmla="val -126274"/>
                <a:gd name="adj2" fmla="val 936554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491382" y="3857846"/>
              <a:ext cx="359394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29646" y="3648742"/>
              <a:ext cx="359394" cy="802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493566" y="5530692"/>
              <a:ext cx="359394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67000" y="47244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3400" y="52578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</p:grpSp>
      <p:grpSp>
        <p:nvGrpSpPr>
          <p:cNvPr id="105" name="Group 438"/>
          <p:cNvGrpSpPr/>
          <p:nvPr/>
        </p:nvGrpSpPr>
        <p:grpSpPr>
          <a:xfrm>
            <a:off x="4724401" y="2667000"/>
            <a:ext cx="4419599" cy="1569196"/>
            <a:chOff x="304800" y="3648742"/>
            <a:chExt cx="5284240" cy="2153070"/>
          </a:xfrm>
        </p:grpSpPr>
        <p:sp>
          <p:nvSpPr>
            <p:cNvPr id="106" name="Oval 105"/>
            <p:cNvSpPr/>
            <p:nvPr/>
          </p:nvSpPr>
          <p:spPr>
            <a:xfrm>
              <a:off x="914400" y="4038600"/>
              <a:ext cx="8382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3402459" y="4038602"/>
              <a:ext cx="2004367" cy="11784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3766889" y="4066955"/>
              <a:ext cx="1548829" cy="104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BCD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Straight Arrow Connector 110"/>
            <p:cNvCxnSpPr>
              <a:endCxn id="106" idx="2"/>
            </p:cNvCxnSpPr>
            <p:nvPr/>
          </p:nvCxnSpPr>
          <p:spPr>
            <a:xfrm>
              <a:off x="304800" y="4419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06" idx="6"/>
            </p:cNvCxnSpPr>
            <p:nvPr/>
          </p:nvCxnSpPr>
          <p:spPr>
            <a:xfrm flipV="1">
              <a:off x="1752599" y="4380613"/>
              <a:ext cx="1649860" cy="38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urved Connector 410"/>
            <p:cNvCxnSpPr>
              <a:stCxn id="107" idx="0"/>
              <a:endCxn id="107" idx="6"/>
            </p:cNvCxnSpPr>
            <p:nvPr/>
          </p:nvCxnSpPr>
          <p:spPr>
            <a:xfrm rot="16200000" flipH="1">
              <a:off x="4611126" y="3832119"/>
              <a:ext cx="589217" cy="1002184"/>
            </a:xfrm>
            <a:prstGeom prst="curvedConnector4">
              <a:avLst>
                <a:gd name="adj1" fmla="val -53233"/>
                <a:gd name="adj2" fmla="val 1272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urved Connector 422"/>
            <p:cNvCxnSpPr>
              <a:stCxn id="107" idx="2"/>
              <a:endCxn id="107" idx="5"/>
            </p:cNvCxnSpPr>
            <p:nvPr/>
          </p:nvCxnSpPr>
          <p:spPr>
            <a:xfrm rot="10800000" flipH="1" flipV="1">
              <a:off x="3402457" y="4627819"/>
              <a:ext cx="1710835" cy="416639"/>
            </a:xfrm>
            <a:prstGeom prst="curvedConnector4">
              <a:avLst>
                <a:gd name="adj1" fmla="val -15976"/>
                <a:gd name="adj2" fmla="val 216705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2491382" y="3857846"/>
              <a:ext cx="359394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229646" y="3648742"/>
              <a:ext cx="359394" cy="802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82490" y="5217036"/>
              <a:ext cx="389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</p:grpSp>
      <p:sp>
        <p:nvSpPr>
          <p:cNvPr id="143" name="Oval 142"/>
          <p:cNvSpPr/>
          <p:nvPr/>
        </p:nvSpPr>
        <p:spPr>
          <a:xfrm>
            <a:off x="3276600" y="3581400"/>
            <a:ext cx="533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Formal Method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 Get final state </a:t>
            </a:r>
          </a:p>
          <a:p>
            <a:r>
              <a:rPr lang="en-US" dirty="0" smtClean="0"/>
              <a:t>2. Get non finite state </a:t>
            </a:r>
          </a:p>
          <a:p>
            <a:r>
              <a:rPr lang="en-US" dirty="0" smtClean="0"/>
              <a:t>3.Set T with both </a:t>
            </a:r>
          </a:p>
          <a:p>
            <a:r>
              <a:rPr lang="en-US" dirty="0" smtClean="0"/>
              <a:t>4.Check transition with initial partition and divide partitions this called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new</a:t>
            </a:r>
            <a:endParaRPr lang="en-US" baseline="-25000" dirty="0" smtClean="0"/>
          </a:p>
          <a:p>
            <a:r>
              <a:rPr lang="en-US" dirty="0" smtClean="0"/>
              <a:t>5. Do this until T ==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new</a:t>
            </a:r>
            <a:r>
              <a:rPr lang="en-US" baseline="-25000" dirty="0" smtClean="0"/>
              <a:t> </a:t>
            </a:r>
            <a:endParaRPr lang="en-US" dirty="0" smtClean="0"/>
          </a:p>
          <a:p>
            <a:r>
              <a:rPr lang="en-US" dirty="0" smtClean="0"/>
              <a:t>6.Draw minimize DFA diagram  </a:t>
            </a:r>
            <a:endParaRPr lang="en-US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385"/>
          <p:cNvSpPr txBox="1"/>
          <p:nvPr/>
        </p:nvSpPr>
        <p:spPr>
          <a:xfrm>
            <a:off x="304800" y="228600"/>
            <a:ext cx="782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DFA :</a:t>
            </a:r>
            <a:endParaRPr lang="en-US" sz="2000" dirty="0"/>
          </a:p>
        </p:txBody>
      </p:sp>
      <p:grpSp>
        <p:nvGrpSpPr>
          <p:cNvPr id="5" name="Group 438"/>
          <p:cNvGrpSpPr/>
          <p:nvPr/>
        </p:nvGrpSpPr>
        <p:grpSpPr>
          <a:xfrm>
            <a:off x="304800" y="533400"/>
            <a:ext cx="4953000" cy="2057401"/>
            <a:chOff x="304800" y="3857846"/>
            <a:chExt cx="5921994" cy="2822929"/>
          </a:xfrm>
        </p:grpSpPr>
        <p:sp>
          <p:nvSpPr>
            <p:cNvPr id="387" name="Oval 386"/>
            <p:cNvSpPr/>
            <p:nvPr/>
          </p:nvSpPr>
          <p:spPr>
            <a:xfrm>
              <a:off x="914400" y="4038600"/>
              <a:ext cx="8382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88" name="Oval 387"/>
            <p:cNvSpPr/>
            <p:nvPr/>
          </p:nvSpPr>
          <p:spPr>
            <a:xfrm>
              <a:off x="4191000" y="4038600"/>
              <a:ext cx="8382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89" name="Oval 388"/>
            <p:cNvSpPr/>
            <p:nvPr/>
          </p:nvSpPr>
          <p:spPr>
            <a:xfrm>
              <a:off x="4267200" y="5486400"/>
              <a:ext cx="8382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1905000" y="5486400"/>
              <a:ext cx="8382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1981200" y="55626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92" name="Oval 391"/>
            <p:cNvSpPr/>
            <p:nvPr/>
          </p:nvSpPr>
          <p:spPr>
            <a:xfrm>
              <a:off x="4343400" y="55626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94" name="Straight Arrow Connector 393"/>
            <p:cNvCxnSpPr>
              <a:endCxn id="387" idx="2"/>
            </p:cNvCxnSpPr>
            <p:nvPr/>
          </p:nvCxnSpPr>
          <p:spPr>
            <a:xfrm>
              <a:off x="304800" y="4419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>
              <a:stCxn id="387" idx="6"/>
              <a:endCxn id="388" idx="2"/>
            </p:cNvCxnSpPr>
            <p:nvPr/>
          </p:nvCxnSpPr>
          <p:spPr>
            <a:xfrm>
              <a:off x="1752600" y="4419600"/>
              <a:ext cx="2438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>
              <a:stCxn id="390" idx="5"/>
              <a:endCxn id="389" idx="3"/>
            </p:cNvCxnSpPr>
            <p:nvPr/>
          </p:nvCxnSpPr>
          <p:spPr>
            <a:xfrm rot="16200000" flipH="1">
              <a:off x="3505200" y="5252056"/>
              <a:ext cx="1588" cy="17695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/>
            <p:cNvCxnSpPr>
              <a:stCxn id="392" idx="2"/>
              <a:endCxn id="390" idx="6"/>
            </p:cNvCxnSpPr>
            <p:nvPr/>
          </p:nvCxnSpPr>
          <p:spPr>
            <a:xfrm rot="10800000">
              <a:off x="2743200" y="5867400"/>
              <a:ext cx="1600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>
              <a:stCxn id="388" idx="5"/>
              <a:endCxn id="389" idx="7"/>
            </p:cNvCxnSpPr>
            <p:nvPr/>
          </p:nvCxnSpPr>
          <p:spPr>
            <a:xfrm rot="16200000" flipH="1">
              <a:off x="4490056" y="5105400"/>
              <a:ext cx="908984" cy="76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>
              <a:stCxn id="388" idx="3"/>
              <a:endCxn id="390" idx="0"/>
            </p:cNvCxnSpPr>
            <p:nvPr/>
          </p:nvCxnSpPr>
          <p:spPr>
            <a:xfrm rot="5400000">
              <a:off x="2920230" y="4092878"/>
              <a:ext cx="797392" cy="19896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Curved Connector 410"/>
            <p:cNvCxnSpPr>
              <a:stCxn id="389" idx="5"/>
              <a:endCxn id="389" idx="6"/>
            </p:cNvCxnSpPr>
            <p:nvPr/>
          </p:nvCxnSpPr>
          <p:spPr>
            <a:xfrm rot="5400000" flipH="1" flipV="1">
              <a:off x="4909320" y="5940728"/>
              <a:ext cx="269408" cy="122752"/>
            </a:xfrm>
            <a:prstGeom prst="curvedConnector4">
              <a:avLst>
                <a:gd name="adj1" fmla="val -126274"/>
                <a:gd name="adj2" fmla="val 77101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Curved Connector 422"/>
            <p:cNvCxnSpPr>
              <a:stCxn id="390" idx="1"/>
              <a:endCxn id="390" idx="2"/>
            </p:cNvCxnSpPr>
            <p:nvPr/>
          </p:nvCxnSpPr>
          <p:spPr>
            <a:xfrm rot="16200000" flipH="1" flipV="1">
              <a:off x="1831672" y="5671320"/>
              <a:ext cx="269408" cy="122752"/>
            </a:xfrm>
            <a:prstGeom prst="curvedConnector4">
              <a:avLst>
                <a:gd name="adj1" fmla="val -126274"/>
                <a:gd name="adj2" fmla="val 936554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TextBox 428"/>
            <p:cNvSpPr txBox="1"/>
            <p:nvPr/>
          </p:nvSpPr>
          <p:spPr>
            <a:xfrm>
              <a:off x="2491382" y="3857846"/>
              <a:ext cx="359394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5105400" y="4648200"/>
              <a:ext cx="3593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5867400" y="5638800"/>
              <a:ext cx="3593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3352800" y="6096000"/>
              <a:ext cx="3593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2667000" y="47244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3584674" y="5217033"/>
              <a:ext cx="389850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533400" y="52578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</p:grpSp>
      <p:grpSp>
        <p:nvGrpSpPr>
          <p:cNvPr id="7" name="Group 438"/>
          <p:cNvGrpSpPr/>
          <p:nvPr/>
        </p:nvGrpSpPr>
        <p:grpSpPr>
          <a:xfrm>
            <a:off x="4724401" y="2438400"/>
            <a:ext cx="4419599" cy="1569196"/>
            <a:chOff x="304800" y="3648742"/>
            <a:chExt cx="5284240" cy="2153070"/>
          </a:xfrm>
        </p:grpSpPr>
        <p:sp>
          <p:nvSpPr>
            <p:cNvPr id="106" name="Oval 105"/>
            <p:cNvSpPr/>
            <p:nvPr/>
          </p:nvSpPr>
          <p:spPr>
            <a:xfrm>
              <a:off x="914400" y="4038600"/>
              <a:ext cx="8382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3402459" y="4038602"/>
              <a:ext cx="2004367" cy="11784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3766889" y="4066955"/>
              <a:ext cx="1548829" cy="1045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Straight Arrow Connector 110"/>
            <p:cNvCxnSpPr>
              <a:endCxn id="106" idx="2"/>
            </p:cNvCxnSpPr>
            <p:nvPr/>
          </p:nvCxnSpPr>
          <p:spPr>
            <a:xfrm>
              <a:off x="304800" y="4419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06" idx="6"/>
            </p:cNvCxnSpPr>
            <p:nvPr/>
          </p:nvCxnSpPr>
          <p:spPr>
            <a:xfrm flipV="1">
              <a:off x="1752599" y="4380613"/>
              <a:ext cx="1649860" cy="38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urved Connector 410"/>
            <p:cNvCxnSpPr>
              <a:stCxn id="107" idx="0"/>
              <a:endCxn id="107" idx="6"/>
            </p:cNvCxnSpPr>
            <p:nvPr/>
          </p:nvCxnSpPr>
          <p:spPr>
            <a:xfrm rot="16200000" flipH="1">
              <a:off x="4611126" y="3832119"/>
              <a:ext cx="589217" cy="1002184"/>
            </a:xfrm>
            <a:prstGeom prst="curvedConnector4">
              <a:avLst>
                <a:gd name="adj1" fmla="val -53233"/>
                <a:gd name="adj2" fmla="val 1272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urved Connector 422"/>
            <p:cNvCxnSpPr>
              <a:stCxn id="107" idx="2"/>
              <a:endCxn id="107" idx="5"/>
            </p:cNvCxnSpPr>
            <p:nvPr/>
          </p:nvCxnSpPr>
          <p:spPr>
            <a:xfrm rot="10800000" flipH="1" flipV="1">
              <a:off x="3402457" y="4627819"/>
              <a:ext cx="1710835" cy="416639"/>
            </a:xfrm>
            <a:prstGeom prst="curvedConnector4">
              <a:avLst>
                <a:gd name="adj1" fmla="val -15976"/>
                <a:gd name="adj2" fmla="val 216705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2491382" y="3857846"/>
              <a:ext cx="359394" cy="584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229646" y="3648742"/>
              <a:ext cx="359394" cy="802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</a:t>
              </a:r>
              <a:endParaRPr lang="en-US" sz="32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82490" y="5217036"/>
              <a:ext cx="38985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</p:grpSp>
      <p:sp>
        <p:nvSpPr>
          <p:cNvPr id="91" name="Oval 90"/>
          <p:cNvSpPr/>
          <p:nvPr/>
        </p:nvSpPr>
        <p:spPr>
          <a:xfrm>
            <a:off x="3657600" y="762000"/>
            <a:ext cx="533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1000" y="2971800"/>
            <a:ext cx="2914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: (B,C,D)</a:t>
            </a:r>
          </a:p>
          <a:p>
            <a:r>
              <a:rPr lang="en-US" sz="2400" dirty="0" smtClean="0"/>
              <a:t>Non-Finite state  : (A)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533400" y="4114800"/>
            <a:ext cx="184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: (B,C,D)(A)</a:t>
            </a:r>
            <a:endParaRPr lang="en-US" sz="2400" dirty="0"/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4191000" y="4191000"/>
          <a:ext cx="45720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State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381000" y="4800600"/>
            <a:ext cx="220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</a:t>
            </a:r>
            <a:r>
              <a:rPr lang="en-US" sz="2400" baseline="-25000" dirty="0" err="1" smtClean="0"/>
              <a:t>new</a:t>
            </a:r>
            <a:r>
              <a:rPr lang="en-US" sz="2400" dirty="0" smtClean="0"/>
              <a:t>: (B,C,D)(A)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457200" y="5410200"/>
            <a:ext cx="184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: (B,C,D)(A)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5" grpId="0"/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590800"/>
            <a:ext cx="7315200" cy="28194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475</TotalTime>
  <Words>339</Words>
  <Application>Microsoft Office PowerPoint</Application>
  <PresentationFormat>On-screen Show (4:3)</PresentationFormat>
  <Paragraphs>170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Slide 1</vt:lpstr>
      <vt:lpstr>Compiler Design ඉගෙනගමු… </vt:lpstr>
      <vt:lpstr>Example | උදාහරණ</vt:lpstr>
      <vt:lpstr>Slide 4</vt:lpstr>
      <vt:lpstr>Empirical Method </vt:lpstr>
      <vt:lpstr>Slide 6</vt:lpstr>
      <vt:lpstr>Formal Method 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40</cp:revision>
  <dcterms:created xsi:type="dcterms:W3CDTF">2018-08-15T09:38:23Z</dcterms:created>
  <dcterms:modified xsi:type="dcterms:W3CDTF">2018-08-16T00:00:53Z</dcterms:modified>
</cp:coreProperties>
</file>