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163585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C3B8D-5F3B-4696-9EF7-D12E2834145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171187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796836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83902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1766283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859802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1869653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2574009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389761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285442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71996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C3B8D-5F3B-4696-9EF7-D12E2834145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231844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C3B8D-5F3B-4696-9EF7-D12E28341453}"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108115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24278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239420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4C3B8D-5F3B-4696-9EF7-D12E28341453}" type="datetimeFigureOut">
              <a:rPr lang="en-US" smtClean="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10615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C3B8D-5F3B-4696-9EF7-D12E2834145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8D72-C7D9-405C-82BD-CEC9FFFCEE38}" type="slidenum">
              <a:rPr lang="en-US" smtClean="0"/>
              <a:t>‹#›</a:t>
            </a:fld>
            <a:endParaRPr lang="en-US"/>
          </a:p>
        </p:txBody>
      </p:sp>
    </p:spTree>
    <p:extLst>
      <p:ext uri="{BB962C8B-B14F-4D97-AF65-F5344CB8AC3E}">
        <p14:creationId xmlns:p14="http://schemas.microsoft.com/office/powerpoint/2010/main" val="207476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4C3B8D-5F3B-4696-9EF7-D12E28341453}" type="datetimeFigureOut">
              <a:rPr lang="en-US" smtClean="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048D72-C7D9-405C-82BD-CEC9FFFCEE38}" type="slidenum">
              <a:rPr lang="en-US" smtClean="0"/>
              <a:t>‹#›</a:t>
            </a:fld>
            <a:endParaRPr lang="en-US"/>
          </a:p>
        </p:txBody>
      </p:sp>
    </p:spTree>
    <p:extLst>
      <p:ext uri="{BB962C8B-B14F-4D97-AF65-F5344CB8AC3E}">
        <p14:creationId xmlns:p14="http://schemas.microsoft.com/office/powerpoint/2010/main" val="17951540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C16F-BF8B-CFE4-D206-2B990F96B13D}"/>
              </a:ext>
            </a:extLst>
          </p:cNvPr>
          <p:cNvSpPr>
            <a:spLocks noGrp="1"/>
          </p:cNvSpPr>
          <p:nvPr>
            <p:ph type="ctrTitle"/>
          </p:nvPr>
        </p:nvSpPr>
        <p:spPr/>
        <p:txBody>
          <a:bodyPr/>
          <a:lstStyle/>
          <a:p>
            <a:r>
              <a:rPr lang="en-US" dirty="0"/>
              <a:t>Student Management System</a:t>
            </a:r>
          </a:p>
        </p:txBody>
      </p:sp>
      <p:sp>
        <p:nvSpPr>
          <p:cNvPr id="3" name="Subtitle 2">
            <a:extLst>
              <a:ext uri="{FF2B5EF4-FFF2-40B4-BE49-F238E27FC236}">
                <a16:creationId xmlns:a16="http://schemas.microsoft.com/office/drawing/2014/main" id="{C80FB17E-E596-EFAC-2F37-583158A8A572}"/>
              </a:ext>
            </a:extLst>
          </p:cNvPr>
          <p:cNvSpPr>
            <a:spLocks noGrp="1"/>
          </p:cNvSpPr>
          <p:nvPr>
            <p:ph type="subTitle" idx="1"/>
          </p:nvPr>
        </p:nvSpPr>
        <p:spPr/>
        <p:txBody>
          <a:bodyPr>
            <a:noAutofit/>
          </a:bodyPr>
          <a:lstStyle/>
          <a:p>
            <a:r>
              <a:rPr lang="en-US" sz="1600" b="1" dirty="0"/>
              <a:t>Sadia Saeed (22-NTU-CS-1219)</a:t>
            </a:r>
            <a:br>
              <a:rPr lang="en-US" sz="1600" b="1" dirty="0"/>
            </a:br>
            <a:r>
              <a:rPr lang="en-US" sz="1600" b="1" dirty="0"/>
              <a:t>Shehar Bano (22-NTU-CS-1222)</a:t>
            </a:r>
          </a:p>
        </p:txBody>
      </p:sp>
    </p:spTree>
    <p:extLst>
      <p:ext uri="{BB962C8B-B14F-4D97-AF65-F5344CB8AC3E}">
        <p14:creationId xmlns:p14="http://schemas.microsoft.com/office/powerpoint/2010/main" val="314798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507FC-0545-AC46-84B3-60FA0648A814}"/>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2458" y="490654"/>
            <a:ext cx="9946887" cy="5988205"/>
          </a:xfrm>
          <a:prstGeom prst="rect">
            <a:avLst/>
          </a:prstGeom>
        </p:spPr>
      </p:pic>
    </p:spTree>
    <p:extLst>
      <p:ext uri="{BB962C8B-B14F-4D97-AF65-F5344CB8AC3E}">
        <p14:creationId xmlns:p14="http://schemas.microsoft.com/office/powerpoint/2010/main" val="7045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01B1D-696B-E32C-B9C8-EC4C990C3CF0}"/>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48215" y="412595"/>
            <a:ext cx="10047247" cy="5932449"/>
          </a:xfrm>
          <a:prstGeom prst="rect">
            <a:avLst/>
          </a:prstGeom>
        </p:spPr>
      </p:pic>
    </p:spTree>
    <p:extLst>
      <p:ext uri="{BB962C8B-B14F-4D97-AF65-F5344CB8AC3E}">
        <p14:creationId xmlns:p14="http://schemas.microsoft.com/office/powerpoint/2010/main" val="270840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E7B7A4-95EE-8E8C-95FC-BD7335F0C6B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2459" y="546410"/>
            <a:ext cx="9790770" cy="5642517"/>
          </a:xfrm>
          <a:prstGeom prst="rect">
            <a:avLst/>
          </a:prstGeom>
        </p:spPr>
      </p:pic>
    </p:spTree>
    <p:extLst>
      <p:ext uri="{BB962C8B-B14F-4D97-AF65-F5344CB8AC3E}">
        <p14:creationId xmlns:p14="http://schemas.microsoft.com/office/powerpoint/2010/main" val="351623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C65AD-79DC-8C13-EE34-972A14B16161}"/>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2459" y="390293"/>
            <a:ext cx="9969189" cy="6055112"/>
          </a:xfrm>
          <a:prstGeom prst="rect">
            <a:avLst/>
          </a:prstGeom>
        </p:spPr>
      </p:pic>
    </p:spTree>
    <p:extLst>
      <p:ext uri="{BB962C8B-B14F-4D97-AF65-F5344CB8AC3E}">
        <p14:creationId xmlns:p14="http://schemas.microsoft.com/office/powerpoint/2010/main" val="38245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E9B4-0B7C-AECF-DA43-9BA53D0BBC91}"/>
              </a:ext>
            </a:extLst>
          </p:cNvPr>
          <p:cNvSpPr>
            <a:spLocks noGrp="1"/>
          </p:cNvSpPr>
          <p:nvPr>
            <p:ph type="title"/>
          </p:nvPr>
        </p:nvSpPr>
        <p:spPr/>
        <p:txBody>
          <a:bodyPr/>
          <a:lstStyle/>
          <a:p>
            <a:pPr marL="0" marR="0">
              <a:lnSpc>
                <a:spcPct val="107000"/>
              </a:lnSpc>
              <a:spcBef>
                <a:spcPts val="0"/>
              </a:spcBef>
              <a:spcAft>
                <a:spcPts val="800"/>
              </a:spcAft>
            </a:pPr>
            <a:r>
              <a:rPr lang="en-US" sz="4400" b="1" u="sng" dirty="0">
                <a:solidFill>
                  <a:schemeClr val="tx1">
                    <a:lumMod val="95000"/>
                  </a:schemeClr>
                </a:solidFill>
                <a:effectLst/>
                <a:latin typeface="Times New Roman" panose="02020603050405020304" pitchFamily="18" charset="0"/>
                <a:ea typeface="Calibri" panose="020F0502020204030204" pitchFamily="34" charset="0"/>
                <a:cs typeface="Arial" panose="020B0604020202020204" pitchFamily="34" charset="0"/>
              </a:rPr>
              <a:t>Introduction:</a:t>
            </a:r>
            <a:endParaRPr lang="en-US" sz="4400" dirty="0">
              <a:solidFill>
                <a:schemeClr val="tx1">
                  <a:lumMod val="9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CEA3420-756D-4512-4FDB-891A49509E7B}"/>
              </a:ext>
            </a:extLst>
          </p:cNvPr>
          <p:cNvSpPr>
            <a:spLocks noGrp="1"/>
          </p:cNvSpPr>
          <p:nvPr>
            <p:ph idx="1"/>
          </p:nvPr>
        </p:nvSpPr>
        <p:spPr/>
        <p:txBody>
          <a:bodyPr/>
          <a:lstStyle/>
          <a:p>
            <a:pPr marL="0" marR="0" indent="0" algn="just">
              <a:lnSpc>
                <a:spcPct val="107000"/>
              </a:lnSpc>
              <a:spcBef>
                <a:spcPts val="0"/>
              </a:spcBef>
              <a:spcAft>
                <a:spcPts val="800"/>
              </a:spcAft>
              <a:buNone/>
            </a:pPr>
            <a:r>
              <a:rPr lang="en-US" b="0" i="0" dirty="0">
                <a:effectLst/>
                <a:latin typeface="Söhne"/>
              </a:rPr>
              <a:t>Our student management system is a software tool designed for educational institutions to easily handle student-related tasks. It allows schools and colleges to enroll students, view their information, add new courses, and record attendance. This system simplifies the management of student data, making it more efficient for teachers and administrators to oversee academic activities.</a:t>
            </a:r>
            <a:endParaRPr lang="en-US" dirty="0"/>
          </a:p>
        </p:txBody>
      </p:sp>
    </p:spTree>
    <p:extLst>
      <p:ext uri="{BB962C8B-B14F-4D97-AF65-F5344CB8AC3E}">
        <p14:creationId xmlns:p14="http://schemas.microsoft.com/office/powerpoint/2010/main" val="220596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DF2A-2B3D-C8D4-515F-051866168A38}"/>
              </a:ext>
            </a:extLst>
          </p:cNvPr>
          <p:cNvSpPr>
            <a:spLocks noGrp="1"/>
          </p:cNvSpPr>
          <p:nvPr>
            <p:ph type="title"/>
          </p:nvPr>
        </p:nvSpPr>
        <p:spPr>
          <a:xfrm>
            <a:off x="645130" y="492474"/>
            <a:ext cx="9404723" cy="1400530"/>
          </a:xfrm>
        </p:spPr>
        <p:txBody>
          <a:bodyPr/>
          <a:lstStyle/>
          <a:p>
            <a:r>
              <a:rPr lang="en-US" sz="4400" b="1" u="sng"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Main Features:</a:t>
            </a:r>
            <a:endParaRPr lang="en-US" dirty="0">
              <a:solidFill>
                <a:schemeClr val="tx1"/>
              </a:solidFill>
            </a:endParaRPr>
          </a:p>
        </p:txBody>
      </p:sp>
      <p:sp>
        <p:nvSpPr>
          <p:cNvPr id="3" name="Content Placeholder 2">
            <a:extLst>
              <a:ext uri="{FF2B5EF4-FFF2-40B4-BE49-F238E27FC236}">
                <a16:creationId xmlns:a16="http://schemas.microsoft.com/office/drawing/2014/main" id="{1CDE8C7A-944D-3014-35AF-ACBDC8E1E983}"/>
              </a:ext>
            </a:extLst>
          </p:cNvPr>
          <p:cNvSpPr>
            <a:spLocks noGrp="1"/>
          </p:cNvSpPr>
          <p:nvPr>
            <p:ph idx="1"/>
          </p:nvPr>
        </p:nvSpPr>
        <p:spPr>
          <a:xfrm>
            <a:off x="645130" y="1586193"/>
            <a:ext cx="10737245" cy="5090832"/>
          </a:xfrm>
        </p:spPr>
        <p:txBody>
          <a:bodyPr>
            <a:noAutofit/>
          </a:bodyPr>
          <a:lstStyle/>
          <a:p>
            <a:pPr marL="0" marR="0" indent="0" algn="just">
              <a:lnSpc>
                <a:spcPct val="107000"/>
              </a:lnSpc>
              <a:spcBef>
                <a:spcPts val="0"/>
              </a:spcBef>
              <a:spcAft>
                <a:spcPts val="800"/>
              </a:spcAft>
              <a:buNone/>
            </a:pPr>
            <a:r>
              <a:rPr lang="en-US" sz="1400" dirty="0">
                <a:solidFill>
                  <a:schemeClr val="tx1">
                    <a:lumMod val="85000"/>
                  </a:schemeClr>
                </a:solidFill>
                <a:effectLst/>
                <a:ea typeface="Calibri" panose="020F0502020204030204" pitchFamily="34" charset="0"/>
                <a:cs typeface="Times New Roman" panose="02020603050405020304" pitchFamily="18" charset="0"/>
              </a:rPr>
              <a:t>These are the main features of our student management system:</a:t>
            </a:r>
          </a:p>
          <a:p>
            <a:pPr marL="0" marR="0" indent="0" algn="just">
              <a:lnSpc>
                <a:spcPct val="107000"/>
              </a:lnSpc>
              <a:spcBef>
                <a:spcPts val="0"/>
              </a:spcBef>
              <a:spcAft>
                <a:spcPts val="800"/>
              </a:spcAft>
              <a:buNone/>
            </a:pPr>
            <a:endParaRPr lang="en-US" sz="1400" dirty="0">
              <a:solidFill>
                <a:schemeClr val="tx1">
                  <a:lumMod val="85000"/>
                </a:schemeClr>
              </a:solidFill>
              <a:effectLst/>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400" b="1" dirty="0">
                <a:solidFill>
                  <a:schemeClr val="tx1">
                    <a:lumMod val="85000"/>
                  </a:schemeClr>
                </a:solidFill>
                <a:effectLst/>
                <a:ea typeface="Calibri" panose="020F0502020204030204" pitchFamily="34" charset="0"/>
                <a:cs typeface="Times New Roman" panose="02020603050405020304" pitchFamily="18" charset="0"/>
              </a:rPr>
              <a:t>1. Student Module:</a:t>
            </a:r>
          </a:p>
          <a:p>
            <a:pPr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Enroll Students</a:t>
            </a:r>
          </a:p>
          <a:p>
            <a:pPr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Display Student Information</a:t>
            </a:r>
            <a:r>
              <a:rPr lang="en-US" sz="1400" dirty="0">
                <a:solidFill>
                  <a:schemeClr val="tx1">
                    <a:lumMod val="85000"/>
                  </a:schemeClr>
                </a:solidFill>
                <a:effectLst/>
                <a:ea typeface="Calibri" panose="020F0502020204030204" pitchFamily="34" charset="0"/>
                <a:cs typeface="Times New Roman" panose="02020603050405020304" pitchFamily="18" charset="0"/>
              </a:rPr>
              <a:t>   </a:t>
            </a:r>
          </a:p>
          <a:p>
            <a:pPr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View Registered Courses</a:t>
            </a:r>
            <a:r>
              <a:rPr lang="en-US" sz="1400" dirty="0">
                <a:solidFill>
                  <a:schemeClr val="tx1">
                    <a:lumMod val="85000"/>
                  </a:schemeClr>
                </a:solidFill>
                <a:effectLst/>
                <a:ea typeface="Calibri" panose="020F0502020204030204" pitchFamily="34" charset="0"/>
                <a:cs typeface="Times New Roman" panose="02020603050405020304" pitchFamily="18" charset="0"/>
              </a:rPr>
              <a:t>   </a:t>
            </a:r>
          </a:p>
          <a:p>
            <a:pPr marR="0"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Enroll in Courses</a:t>
            </a:r>
          </a:p>
          <a:p>
            <a:pPr marL="0" marR="0" indent="0" algn="just">
              <a:lnSpc>
                <a:spcPct val="107000"/>
              </a:lnSpc>
              <a:spcBef>
                <a:spcPts val="0"/>
              </a:spcBef>
              <a:spcAft>
                <a:spcPts val="800"/>
              </a:spcAft>
              <a:buNone/>
            </a:pPr>
            <a:endParaRPr lang="en-US" sz="1400" dirty="0">
              <a:solidFill>
                <a:schemeClr val="tx1">
                  <a:lumMod val="85000"/>
                </a:schemeClr>
              </a:solidFill>
              <a:effectLst/>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400" b="1" dirty="0">
                <a:solidFill>
                  <a:schemeClr val="tx1">
                    <a:lumMod val="85000"/>
                  </a:schemeClr>
                </a:solidFill>
                <a:effectLst/>
                <a:ea typeface="Calibri" panose="020F0502020204030204" pitchFamily="34" charset="0"/>
                <a:cs typeface="Times New Roman" panose="02020603050405020304" pitchFamily="18" charset="0"/>
              </a:rPr>
              <a:t>2. Course Module:</a:t>
            </a:r>
          </a:p>
          <a:p>
            <a:pPr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Add Courses</a:t>
            </a:r>
            <a:r>
              <a:rPr lang="en-US" sz="1400" dirty="0">
                <a:solidFill>
                  <a:schemeClr val="tx1">
                    <a:lumMod val="85000"/>
                  </a:schemeClr>
                </a:solidFill>
                <a:effectLst/>
                <a:ea typeface="Calibri" panose="020F0502020204030204" pitchFamily="34" charset="0"/>
                <a:cs typeface="Times New Roman" panose="02020603050405020304" pitchFamily="18" charset="0"/>
              </a:rPr>
              <a:t>  </a:t>
            </a:r>
          </a:p>
          <a:p>
            <a:pPr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Display All Courses</a:t>
            </a:r>
            <a:r>
              <a:rPr lang="en-US" sz="1400" dirty="0">
                <a:solidFill>
                  <a:schemeClr val="tx1">
                    <a:lumMod val="85000"/>
                  </a:schemeClr>
                </a:solidFill>
                <a:effectLst/>
                <a:ea typeface="Calibri" panose="020F0502020204030204" pitchFamily="34" charset="0"/>
                <a:cs typeface="Times New Roman" panose="02020603050405020304" pitchFamily="18" charset="0"/>
              </a:rPr>
              <a:t>  </a:t>
            </a:r>
          </a:p>
          <a:p>
            <a:pPr algn="just">
              <a:lnSpc>
                <a:spcPct val="107000"/>
              </a:lnSpc>
              <a:spcBef>
                <a:spcPts val="0"/>
              </a:spcBef>
              <a:spcAft>
                <a:spcPts val="800"/>
              </a:spcAft>
              <a:buFont typeface="Wingdings" panose="05000000000000000000" pitchFamily="2" charset="2"/>
              <a:buChar char="Ø"/>
            </a:pPr>
            <a:r>
              <a:rPr lang="en-US" sz="1400" b="1" dirty="0">
                <a:solidFill>
                  <a:schemeClr val="tx1">
                    <a:lumMod val="85000"/>
                  </a:schemeClr>
                </a:solidFill>
                <a:effectLst/>
                <a:ea typeface="Calibri" panose="020F0502020204030204" pitchFamily="34" charset="0"/>
                <a:cs typeface="Times New Roman" panose="02020603050405020304" pitchFamily="18" charset="0"/>
              </a:rPr>
              <a:t>Take Attendance</a:t>
            </a:r>
          </a:p>
          <a:p>
            <a:pPr marL="0" indent="0" algn="just">
              <a:lnSpc>
                <a:spcPct val="107000"/>
              </a:lnSpc>
              <a:spcBef>
                <a:spcPts val="0"/>
              </a:spcBef>
              <a:spcAft>
                <a:spcPts val="800"/>
              </a:spcAft>
              <a:buNone/>
            </a:pPr>
            <a:endParaRPr lang="en-US" sz="1400" dirty="0">
              <a:solidFill>
                <a:schemeClr val="tx1">
                  <a:lumMod val="85000"/>
                </a:schemeClr>
              </a:solidFill>
              <a:effectLst/>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400" dirty="0">
                <a:solidFill>
                  <a:schemeClr val="tx1">
                    <a:lumMod val="85000"/>
                  </a:schemeClr>
                </a:solidFill>
                <a:effectLst/>
                <a:ea typeface="Calibri" panose="020F0502020204030204" pitchFamily="34" charset="0"/>
                <a:cs typeface="Times New Roman" panose="02020603050405020304" pitchFamily="18" charset="0"/>
              </a:rPr>
              <a:t>These features collectively enable educational institutions to efficiently manage student data, course information, and attendance records, simplifying administrative tasks and enhancing the overall educational experience.</a:t>
            </a:r>
            <a:endParaRPr lang="en-US" sz="1400" dirty="0"/>
          </a:p>
        </p:txBody>
      </p:sp>
    </p:spTree>
    <p:extLst>
      <p:ext uri="{BB962C8B-B14F-4D97-AF65-F5344CB8AC3E}">
        <p14:creationId xmlns:p14="http://schemas.microsoft.com/office/powerpoint/2010/main" val="427913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00D5-F720-BCF0-1210-CBF95D485E70}"/>
              </a:ext>
            </a:extLst>
          </p:cNvPr>
          <p:cNvSpPr>
            <a:spLocks noGrp="1"/>
          </p:cNvSpPr>
          <p:nvPr>
            <p:ph type="title"/>
          </p:nvPr>
        </p:nvSpPr>
        <p:spPr/>
        <p:txBody>
          <a:bodyPr>
            <a:normAutofit/>
          </a:bodyPr>
          <a:lstStyle/>
          <a:p>
            <a:r>
              <a:rPr lang="en-US" sz="3600" b="1" u="sng"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Tools and Technologies Used:</a:t>
            </a:r>
            <a:endParaRPr lang="en-US" sz="3600" dirty="0">
              <a:solidFill>
                <a:schemeClr val="tx1"/>
              </a:solidFill>
            </a:endParaRPr>
          </a:p>
        </p:txBody>
      </p:sp>
      <p:sp>
        <p:nvSpPr>
          <p:cNvPr id="3" name="Content Placeholder 2">
            <a:extLst>
              <a:ext uri="{FF2B5EF4-FFF2-40B4-BE49-F238E27FC236}">
                <a16:creationId xmlns:a16="http://schemas.microsoft.com/office/drawing/2014/main" id="{F80D6081-09BE-6054-F6AB-290B869FE6B5}"/>
              </a:ext>
            </a:extLst>
          </p:cNvPr>
          <p:cNvSpPr>
            <a:spLocks noGrp="1"/>
          </p:cNvSpPr>
          <p:nvPr>
            <p:ph idx="1"/>
          </p:nvPr>
        </p:nvSpPr>
        <p:spPr/>
        <p:txBody>
          <a:bodyPr/>
          <a:lstStyle/>
          <a:p>
            <a:pPr marL="0" marR="0" algn="just">
              <a:lnSpc>
                <a:spcPct val="107000"/>
              </a:lnSpc>
              <a:spcBef>
                <a:spcPts val="0"/>
              </a:spcBef>
              <a:spcAft>
                <a:spcPts val="800"/>
              </a:spcAft>
            </a:pPr>
            <a:r>
              <a:rPr lang="en-US" sz="1800" b="1" dirty="0">
                <a:solidFill>
                  <a:srgbClr val="549E39"/>
                </a:solidFill>
                <a:effectLst/>
                <a:ea typeface="Calibri" panose="020F0502020204030204" pitchFamily="34" charset="0"/>
                <a:cs typeface="Arial" panose="020B0604020202020204" pitchFamily="34" charset="0"/>
              </a:rPr>
              <a:t>Visual Studio:</a:t>
            </a:r>
            <a:endParaRPr lang="en-US" sz="18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US" sz="1800" b="1" dirty="0">
                <a:solidFill>
                  <a:srgbClr val="549E39"/>
                </a:solidFill>
                <a:effectLst/>
                <a:ea typeface="Calibri" panose="020F0502020204030204" pitchFamily="34" charset="0"/>
                <a:cs typeface="Arial" panose="020B0604020202020204" pitchFamily="34" charset="0"/>
              </a:rPr>
              <a:t>			</a:t>
            </a:r>
            <a:r>
              <a:rPr lang="en-US" sz="1800" dirty="0">
                <a:solidFill>
                  <a:schemeClr val="tx1">
                    <a:lumMod val="85000"/>
                  </a:schemeClr>
                </a:solidFill>
                <a:effectLst/>
                <a:ea typeface="Calibri" panose="020F0502020204030204" pitchFamily="34" charset="0"/>
                <a:cs typeface="Arial" panose="020B0604020202020204" pitchFamily="34" charset="0"/>
              </a:rPr>
              <a:t>For C#.</a:t>
            </a:r>
          </a:p>
          <a:p>
            <a:pPr marL="0" marR="0" indent="0" algn="just">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Arial" panose="020B0604020202020204" pitchFamily="34" charset="0"/>
              </a:rPr>
              <a:t>			For Window Form.</a:t>
            </a:r>
          </a:p>
          <a:p>
            <a:pPr marL="0" marR="0" algn="just">
              <a:lnSpc>
                <a:spcPct val="107000"/>
              </a:lnSpc>
              <a:spcBef>
                <a:spcPts val="0"/>
              </a:spcBef>
              <a:spcAft>
                <a:spcPts val="800"/>
              </a:spcAft>
            </a:pPr>
            <a:r>
              <a:rPr lang="en-US" sz="1800" b="1" dirty="0">
                <a:solidFill>
                  <a:srgbClr val="549E39"/>
                </a:solidFill>
                <a:effectLst/>
                <a:ea typeface="Calibri" panose="020F0502020204030204" pitchFamily="34" charset="0"/>
                <a:cs typeface="Arial" panose="020B0604020202020204" pitchFamily="34" charset="0"/>
              </a:rPr>
              <a:t>Microsoft SQL Server:</a:t>
            </a:r>
            <a:endParaRPr lang="en-US" sz="18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US" sz="1800" b="1" dirty="0">
                <a:solidFill>
                  <a:srgbClr val="549E39"/>
                </a:solidFill>
                <a:effectLst/>
                <a:ea typeface="Calibri" panose="020F0502020204030204" pitchFamily="34" charset="0"/>
                <a:cs typeface="Arial" panose="020B0604020202020204" pitchFamily="34" charset="0"/>
              </a:rPr>
              <a:t>			</a:t>
            </a:r>
            <a:r>
              <a:rPr lang="en-US" sz="1800" dirty="0">
                <a:solidFill>
                  <a:schemeClr val="tx1">
                    <a:lumMod val="85000"/>
                  </a:schemeClr>
                </a:solidFill>
                <a:effectLst/>
                <a:ea typeface="Calibri" panose="020F0502020204030204" pitchFamily="34" charset="0"/>
                <a:cs typeface="Arial" panose="020B0604020202020204" pitchFamily="34" charset="0"/>
              </a:rPr>
              <a:t>For SQL. (Data Storage)</a:t>
            </a:r>
          </a:p>
          <a:p>
            <a:endParaRPr lang="en-US" dirty="0"/>
          </a:p>
        </p:txBody>
      </p:sp>
    </p:spTree>
    <p:extLst>
      <p:ext uri="{BB962C8B-B14F-4D97-AF65-F5344CB8AC3E}">
        <p14:creationId xmlns:p14="http://schemas.microsoft.com/office/powerpoint/2010/main" val="198566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5AA-DE5A-49D1-130D-A45317DF7E07}"/>
              </a:ext>
            </a:extLst>
          </p:cNvPr>
          <p:cNvSpPr>
            <a:spLocks noGrp="1"/>
          </p:cNvSpPr>
          <p:nvPr>
            <p:ph type="title"/>
          </p:nvPr>
        </p:nvSpPr>
        <p:spPr/>
        <p:txBody>
          <a:bodyPr>
            <a:normAutofit/>
          </a:bodyPr>
          <a:lstStyle/>
          <a:p>
            <a:r>
              <a:rPr lang="en-US" sz="3600" b="1" u="sng" dirty="0">
                <a:effectLst/>
                <a:latin typeface="Times New Roman" panose="02020603050405020304" pitchFamily="18" charset="0"/>
                <a:ea typeface="Calibri" panose="020F0502020204030204" pitchFamily="34" charset="0"/>
                <a:cs typeface="Arial" panose="020B0604020202020204" pitchFamily="34" charset="0"/>
              </a:rPr>
              <a:t>Entities for Student Management System:</a:t>
            </a:r>
            <a:endParaRPr lang="en-US" sz="3600" dirty="0"/>
          </a:p>
        </p:txBody>
      </p:sp>
      <p:sp>
        <p:nvSpPr>
          <p:cNvPr id="3" name="Content Placeholder 2">
            <a:extLst>
              <a:ext uri="{FF2B5EF4-FFF2-40B4-BE49-F238E27FC236}">
                <a16:creationId xmlns:a16="http://schemas.microsoft.com/office/drawing/2014/main" id="{46287E3F-3FC7-9B0A-20AA-34FA47EA7F55}"/>
              </a:ext>
            </a:extLst>
          </p:cNvPr>
          <p:cNvSpPr>
            <a:spLocks noGrp="1"/>
          </p:cNvSpPr>
          <p:nvPr>
            <p:ph idx="1"/>
          </p:nvPr>
        </p:nvSpPr>
        <p:spPr>
          <a:xfrm>
            <a:off x="645132" y="1266826"/>
            <a:ext cx="9404722" cy="4981574"/>
          </a:xfrm>
        </p:spPr>
        <p:txBody>
          <a:bodyPr>
            <a:normAutofit fontScale="92500" lnSpcReduction="20000"/>
          </a:bodyPr>
          <a:lstStyle/>
          <a:p>
            <a:pPr marL="0" marR="0" lvl="0" indent="0">
              <a:lnSpc>
                <a:spcPct val="107000"/>
              </a:lnSpc>
              <a:spcBef>
                <a:spcPts val="0"/>
              </a:spcBef>
              <a:spcAft>
                <a:spcPts val="0"/>
              </a:spcAft>
              <a:buNone/>
            </a:pPr>
            <a:r>
              <a:rPr lang="en-US" sz="2000" dirty="0">
                <a:solidFill>
                  <a:schemeClr val="tx1">
                    <a:lumMod val="85000"/>
                  </a:schemeClr>
                </a:solidFill>
                <a:effectLst/>
                <a:ea typeface="Calibri" panose="020F0502020204030204" pitchFamily="34" charset="0"/>
                <a:cs typeface="Arial" panose="020B0604020202020204" pitchFamily="34" charset="0"/>
              </a:rPr>
              <a:t>In our Student Management System, there are several entities that play a crucial role in managing student data and courses. Here are the main entities:</a:t>
            </a:r>
          </a:p>
          <a:p>
            <a:pPr marL="342900" marR="0" lvl="0" indent="-342900">
              <a:lnSpc>
                <a:spcPct val="107000"/>
              </a:lnSpc>
              <a:spcBef>
                <a:spcPts val="0"/>
              </a:spcBef>
              <a:spcAft>
                <a:spcPts val="0"/>
              </a:spcAft>
              <a:buFont typeface="Wingdings" panose="05000000000000000000" pitchFamily="2" charset="2"/>
              <a:buChar char=""/>
            </a:pPr>
            <a:endParaRPr lang="en-US" sz="2000" dirty="0">
              <a:solidFill>
                <a:schemeClr val="tx1">
                  <a:lumMod val="85000"/>
                </a:schemeClr>
              </a:solidFill>
              <a:effectLst/>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None/>
            </a:pPr>
            <a:r>
              <a:rPr lang="en-US" sz="2100" b="1" dirty="0">
                <a:solidFill>
                  <a:schemeClr val="tx1">
                    <a:lumMod val="85000"/>
                  </a:schemeClr>
                </a:solidFill>
                <a:effectLst/>
                <a:ea typeface="Calibri" panose="020F0502020204030204" pitchFamily="34" charset="0"/>
                <a:cs typeface="Arial" panose="020B0604020202020204" pitchFamily="34" charset="0"/>
              </a:rPr>
              <a:t>1. Student:</a:t>
            </a:r>
          </a:p>
          <a:p>
            <a:pPr marL="0" marR="0" lvl="0" indent="0">
              <a:lnSpc>
                <a:spcPct val="107000"/>
              </a:lnSpc>
              <a:spcBef>
                <a:spcPts val="0"/>
              </a:spcBef>
              <a:spcAft>
                <a:spcPts val="0"/>
              </a:spcAft>
              <a:buNone/>
            </a:pPr>
            <a:r>
              <a:rPr lang="en-US" sz="2000" dirty="0">
                <a:solidFill>
                  <a:schemeClr val="tx1">
                    <a:lumMod val="85000"/>
                  </a:schemeClr>
                </a:solidFill>
                <a:effectLst/>
                <a:ea typeface="Calibri" panose="020F0502020204030204" pitchFamily="34" charset="0"/>
                <a:cs typeface="Arial" panose="020B0604020202020204" pitchFamily="34" charset="0"/>
              </a:rPr>
              <a:t>   Attributes include student ID, First </a:t>
            </a:r>
            <a:r>
              <a:rPr lang="en-US" dirty="0">
                <a:solidFill>
                  <a:schemeClr val="tx1">
                    <a:lumMod val="85000"/>
                  </a:schemeClr>
                </a:solidFill>
                <a:ea typeface="Calibri" panose="020F0502020204030204" pitchFamily="34" charset="0"/>
                <a:cs typeface="Arial" panose="020B0604020202020204" pitchFamily="34" charset="0"/>
              </a:rPr>
              <a:t>N</a:t>
            </a:r>
            <a:r>
              <a:rPr lang="en-US" sz="2000" dirty="0">
                <a:solidFill>
                  <a:schemeClr val="tx1">
                    <a:lumMod val="85000"/>
                  </a:schemeClr>
                </a:solidFill>
                <a:effectLst/>
                <a:ea typeface="Calibri" panose="020F0502020204030204" pitchFamily="34" charset="0"/>
                <a:cs typeface="Arial" panose="020B0604020202020204" pitchFamily="34" charset="0"/>
              </a:rPr>
              <a:t>ame, Last Name and enrollment status.</a:t>
            </a:r>
          </a:p>
          <a:p>
            <a:pPr marL="342900" marR="0" lvl="0" indent="-342900">
              <a:lnSpc>
                <a:spcPct val="107000"/>
              </a:lnSpc>
              <a:spcBef>
                <a:spcPts val="0"/>
              </a:spcBef>
              <a:spcAft>
                <a:spcPts val="0"/>
              </a:spcAft>
              <a:buFont typeface="Wingdings" panose="05000000000000000000" pitchFamily="2" charset="2"/>
              <a:buChar char=""/>
            </a:pPr>
            <a:endParaRPr lang="en-US" sz="2000" dirty="0">
              <a:solidFill>
                <a:schemeClr val="tx1">
                  <a:lumMod val="85000"/>
                </a:schemeClr>
              </a:solidFill>
              <a:effectLst/>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None/>
            </a:pPr>
            <a:r>
              <a:rPr lang="en-US" sz="2100" b="1" dirty="0">
                <a:solidFill>
                  <a:schemeClr val="tx1">
                    <a:lumMod val="85000"/>
                  </a:schemeClr>
                </a:solidFill>
                <a:effectLst/>
                <a:ea typeface="Calibri" panose="020F0502020204030204" pitchFamily="34" charset="0"/>
                <a:cs typeface="Arial" panose="020B0604020202020204" pitchFamily="34" charset="0"/>
              </a:rPr>
              <a:t>2. Course:</a:t>
            </a:r>
          </a:p>
          <a:p>
            <a:pPr marL="0" marR="0" lvl="0" indent="0">
              <a:lnSpc>
                <a:spcPct val="107000"/>
              </a:lnSpc>
              <a:spcBef>
                <a:spcPts val="0"/>
              </a:spcBef>
              <a:spcAft>
                <a:spcPts val="0"/>
              </a:spcAft>
              <a:buNone/>
            </a:pPr>
            <a:r>
              <a:rPr lang="en-US" sz="2000" dirty="0">
                <a:solidFill>
                  <a:schemeClr val="tx1">
                    <a:lumMod val="85000"/>
                  </a:schemeClr>
                </a:solidFill>
                <a:effectLst/>
                <a:ea typeface="Calibri" panose="020F0502020204030204" pitchFamily="34" charset="0"/>
                <a:cs typeface="Arial" panose="020B0604020202020204" pitchFamily="34" charset="0"/>
              </a:rPr>
              <a:t>   Attributes include course ID, course name, and Teacher Name.</a:t>
            </a:r>
          </a:p>
          <a:p>
            <a:pPr marL="342900" marR="0" lvl="0" indent="-342900">
              <a:lnSpc>
                <a:spcPct val="107000"/>
              </a:lnSpc>
              <a:spcBef>
                <a:spcPts val="0"/>
              </a:spcBef>
              <a:spcAft>
                <a:spcPts val="0"/>
              </a:spcAft>
              <a:buFont typeface="Wingdings" panose="05000000000000000000" pitchFamily="2" charset="2"/>
              <a:buChar char=""/>
            </a:pPr>
            <a:endParaRPr lang="en-US" sz="2000" dirty="0">
              <a:solidFill>
                <a:schemeClr val="tx1">
                  <a:lumMod val="85000"/>
                </a:schemeClr>
              </a:solidFill>
              <a:effectLst/>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None/>
            </a:pPr>
            <a:r>
              <a:rPr lang="en-US" sz="2100" b="1" dirty="0">
                <a:solidFill>
                  <a:schemeClr val="tx1">
                    <a:lumMod val="85000"/>
                  </a:schemeClr>
                </a:solidFill>
                <a:effectLst/>
                <a:ea typeface="Calibri" panose="020F0502020204030204" pitchFamily="34" charset="0"/>
                <a:cs typeface="Arial" panose="020B0604020202020204" pitchFamily="34" charset="0"/>
              </a:rPr>
              <a:t>3. Enrollment:</a:t>
            </a:r>
          </a:p>
          <a:p>
            <a:pPr marL="0" marR="0" lvl="0" indent="0">
              <a:lnSpc>
                <a:spcPct val="107000"/>
              </a:lnSpc>
              <a:spcBef>
                <a:spcPts val="0"/>
              </a:spcBef>
              <a:spcAft>
                <a:spcPts val="0"/>
              </a:spcAft>
              <a:buNone/>
            </a:pPr>
            <a:r>
              <a:rPr lang="en-US" sz="2000" dirty="0">
                <a:solidFill>
                  <a:schemeClr val="tx1">
                    <a:lumMod val="85000"/>
                  </a:schemeClr>
                </a:solidFill>
                <a:effectLst/>
                <a:ea typeface="Calibri" panose="020F0502020204030204" pitchFamily="34" charset="0"/>
                <a:cs typeface="Arial" panose="020B0604020202020204" pitchFamily="34" charset="0"/>
              </a:rPr>
              <a:t>   Contains information about which students are enrolled in which courses.</a:t>
            </a:r>
          </a:p>
          <a:p>
            <a:pPr marL="342900" marR="0" lvl="0" indent="-342900">
              <a:lnSpc>
                <a:spcPct val="107000"/>
              </a:lnSpc>
              <a:spcBef>
                <a:spcPts val="0"/>
              </a:spcBef>
              <a:spcAft>
                <a:spcPts val="0"/>
              </a:spcAft>
              <a:buFont typeface="Wingdings" panose="05000000000000000000" pitchFamily="2" charset="2"/>
              <a:buChar char=""/>
            </a:pPr>
            <a:endParaRPr lang="en-US" sz="2000" dirty="0">
              <a:solidFill>
                <a:schemeClr val="tx1">
                  <a:lumMod val="85000"/>
                </a:schemeClr>
              </a:solidFill>
              <a:effectLst/>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None/>
            </a:pPr>
            <a:r>
              <a:rPr lang="en-US" sz="2100" b="1" dirty="0">
                <a:solidFill>
                  <a:schemeClr val="tx1">
                    <a:lumMod val="85000"/>
                  </a:schemeClr>
                </a:solidFill>
                <a:effectLst/>
                <a:ea typeface="Calibri" panose="020F0502020204030204" pitchFamily="34" charset="0"/>
                <a:cs typeface="Arial" panose="020B0604020202020204" pitchFamily="34" charset="0"/>
              </a:rPr>
              <a:t>4. Attendance:</a:t>
            </a:r>
          </a:p>
          <a:p>
            <a:pPr marL="0" marR="0" lvl="0" indent="0">
              <a:lnSpc>
                <a:spcPct val="107000"/>
              </a:lnSpc>
              <a:spcBef>
                <a:spcPts val="0"/>
              </a:spcBef>
              <a:spcAft>
                <a:spcPts val="0"/>
              </a:spcAft>
              <a:buNone/>
            </a:pPr>
            <a:r>
              <a:rPr lang="en-US" sz="2000" dirty="0">
                <a:solidFill>
                  <a:schemeClr val="tx1">
                    <a:lumMod val="85000"/>
                  </a:schemeClr>
                </a:solidFill>
                <a:effectLst/>
                <a:ea typeface="Calibri" panose="020F0502020204030204" pitchFamily="34" charset="0"/>
                <a:cs typeface="Arial" panose="020B0604020202020204" pitchFamily="34" charset="0"/>
              </a:rPr>
              <a:t>   Contains information about which students attended a particular class on a given date.</a:t>
            </a:r>
          </a:p>
          <a:p>
            <a:pPr marL="342900" marR="0" lvl="0" indent="-342900">
              <a:lnSpc>
                <a:spcPct val="107000"/>
              </a:lnSpc>
              <a:spcBef>
                <a:spcPts val="0"/>
              </a:spcBef>
              <a:spcAft>
                <a:spcPts val="0"/>
              </a:spcAft>
              <a:buFont typeface="Wingdings" panose="05000000000000000000" pitchFamily="2" charset="2"/>
              <a:buChar char=""/>
            </a:pPr>
            <a:endParaRPr lang="en-US" sz="2000" dirty="0">
              <a:solidFill>
                <a:schemeClr val="tx1">
                  <a:lumMod val="85000"/>
                </a:schemeClr>
              </a:solidFill>
              <a:effectLst/>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None/>
            </a:pPr>
            <a:r>
              <a:rPr lang="en-US" sz="2000" dirty="0">
                <a:solidFill>
                  <a:schemeClr val="tx1">
                    <a:lumMod val="85000"/>
                  </a:schemeClr>
                </a:solidFill>
                <a:effectLst/>
                <a:ea typeface="Calibri" panose="020F0502020204030204" pitchFamily="34" charset="0"/>
                <a:cs typeface="Arial" panose="020B0604020202020204" pitchFamily="34" charset="0"/>
              </a:rPr>
              <a:t>These entities form the core of your Student Management System, allowing you to effectively manage student data, course information, enrollment records, and attendance tracking.</a:t>
            </a:r>
            <a:endParaRPr lang="en-US" dirty="0"/>
          </a:p>
        </p:txBody>
      </p:sp>
    </p:spTree>
    <p:extLst>
      <p:ext uri="{BB962C8B-B14F-4D97-AF65-F5344CB8AC3E}">
        <p14:creationId xmlns:p14="http://schemas.microsoft.com/office/powerpoint/2010/main" val="44356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94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62F0802-885A-35BF-F1EA-2F98C87D5DE3}"/>
              </a:ext>
            </a:extLst>
          </p:cNvPr>
          <p:cNvPicPr>
            <a:picLocks noChangeAspect="1"/>
          </p:cNvPicPr>
          <p:nvPr/>
        </p:nvPicPr>
        <p:blipFill rotWithShape="1">
          <a:blip r:embed="rId3">
            <a:extLst>
              <a:ext uri="{28A0092B-C50C-407E-A947-70E740481C1C}">
                <a14:useLocalDpi xmlns:a14="http://schemas.microsoft.com/office/drawing/2010/main" val="0"/>
              </a:ext>
            </a:extLst>
          </a:blip>
          <a:srcRect t="1516" r="1" b="5176"/>
          <a:stretch/>
        </p:blipFill>
        <p:spPr>
          <a:xfrm>
            <a:off x="643467" y="643467"/>
            <a:ext cx="10905066" cy="5571066"/>
          </a:xfrm>
          <a:prstGeom prst="rect">
            <a:avLst/>
          </a:prstGeom>
        </p:spPr>
      </p:pic>
      <p:sp>
        <p:nvSpPr>
          <p:cNvPr id="12" name="Rectangle 11">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188131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ACB4F-C4AB-A8C6-1594-AD250D62FD4C}"/>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22745" y="219919"/>
            <a:ext cx="10139422" cy="6423949"/>
          </a:xfrm>
          <a:prstGeom prst="rect">
            <a:avLst/>
          </a:prstGeom>
        </p:spPr>
      </p:pic>
    </p:spTree>
    <p:extLst>
      <p:ext uri="{BB962C8B-B14F-4D97-AF65-F5344CB8AC3E}">
        <p14:creationId xmlns:p14="http://schemas.microsoft.com/office/powerpoint/2010/main" val="216296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4499D-8601-0EBC-2963-9DF7AB768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74" y="451413"/>
            <a:ext cx="9861630" cy="5937812"/>
          </a:xfrm>
          <a:prstGeom prst="rect">
            <a:avLst/>
          </a:prstGeom>
        </p:spPr>
      </p:pic>
    </p:spTree>
    <p:extLst>
      <p:ext uri="{BB962C8B-B14F-4D97-AF65-F5344CB8AC3E}">
        <p14:creationId xmlns:p14="http://schemas.microsoft.com/office/powerpoint/2010/main" val="208511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A5197-7E6D-A900-CD4A-69EBC5D7B2E3}"/>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05054" y="501805"/>
            <a:ext cx="9913433" cy="5742877"/>
          </a:xfrm>
          <a:prstGeom prst="rect">
            <a:avLst/>
          </a:prstGeom>
        </p:spPr>
      </p:pic>
    </p:spTree>
    <p:extLst>
      <p:ext uri="{BB962C8B-B14F-4D97-AF65-F5344CB8AC3E}">
        <p14:creationId xmlns:p14="http://schemas.microsoft.com/office/powerpoint/2010/main" val="770075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317</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Century Gothic</vt:lpstr>
      <vt:lpstr>Söhne</vt:lpstr>
      <vt:lpstr>Times New Roman</vt:lpstr>
      <vt:lpstr>Wingdings</vt:lpstr>
      <vt:lpstr>Wingdings 3</vt:lpstr>
      <vt:lpstr>Ion</vt:lpstr>
      <vt:lpstr>Student Management System</vt:lpstr>
      <vt:lpstr>Introduction:</vt:lpstr>
      <vt:lpstr>Main Features:</vt:lpstr>
      <vt:lpstr>Tools and Technologies Used:</vt:lpstr>
      <vt:lpstr>Entities for Student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21-NTU-CS-1371</dc:creator>
  <cp:lastModifiedBy>22-NTU-CS-1222</cp:lastModifiedBy>
  <cp:revision>5</cp:revision>
  <dcterms:created xsi:type="dcterms:W3CDTF">2023-01-17T06:35:40Z</dcterms:created>
  <dcterms:modified xsi:type="dcterms:W3CDTF">2024-01-22T14:14:39Z</dcterms:modified>
</cp:coreProperties>
</file>