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12" r:id="rId2"/>
  </p:sldMasterIdLst>
  <p:notesMasterIdLst>
    <p:notesMasterId r:id="rId21"/>
  </p:notesMasterIdLst>
  <p:handoutMasterIdLst>
    <p:handoutMasterId r:id="rId22"/>
  </p:handoutMasterIdLst>
  <p:sldIdLst>
    <p:sldId id="256" r:id="rId3"/>
    <p:sldId id="269" r:id="rId4"/>
    <p:sldId id="270" r:id="rId5"/>
    <p:sldId id="271" r:id="rId6"/>
    <p:sldId id="272" r:id="rId7"/>
    <p:sldId id="273" r:id="rId8"/>
    <p:sldId id="274" r:id="rId9"/>
    <p:sldId id="275" r:id="rId10"/>
    <p:sldId id="276" r:id="rId11"/>
    <p:sldId id="277" r:id="rId12"/>
    <p:sldId id="278" r:id="rId13"/>
    <p:sldId id="279" r:id="rId14"/>
    <p:sldId id="285" r:id="rId15"/>
    <p:sldId id="280" r:id="rId16"/>
    <p:sldId id="281" r:id="rId17"/>
    <p:sldId id="282" r:id="rId18"/>
    <p:sldId id="284" r:id="rId19"/>
    <p:sldId id="283" r:id="rId2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50" d="100"/>
          <a:sy n="50" d="100"/>
        </p:scale>
        <p:origin x="72" y="594"/>
      </p:cViewPr>
      <p:guideLst>
        <p:guide orient="horz" pos="2160"/>
        <p:guide pos="3839"/>
      </p:guideLst>
    </p:cSldViewPr>
  </p:slideViewPr>
  <p:notesTextViewPr>
    <p:cViewPr>
      <p:scale>
        <a:sx n="100" d="100"/>
        <a:sy n="100" d="100"/>
      </p:scale>
      <p:origin x="0" y="0"/>
    </p:cViewPr>
  </p:notesTextViewPr>
  <p:notesViewPr>
    <p:cSldViewPr showGuides="1">
      <p:cViewPr varScale="1">
        <p:scale>
          <a:sx n="57" d="100"/>
          <a:sy n="57" d="100"/>
        </p:scale>
        <p:origin x="198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12/18/2016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12/18/2016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a:p>
        </p:txBody>
      </p:sp>
    </p:spTree>
    <p:extLst>
      <p:ext uri="{BB962C8B-B14F-4D97-AF65-F5344CB8AC3E}">
        <p14:creationId xmlns:p14="http://schemas.microsoft.com/office/powerpoint/2010/main" val="1346145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a:t>
            </a:fld>
            <a:endParaRPr lang="en-US"/>
          </a:p>
        </p:txBody>
      </p:sp>
    </p:spTree>
    <p:extLst>
      <p:ext uri="{BB962C8B-B14F-4D97-AF65-F5344CB8AC3E}">
        <p14:creationId xmlns:p14="http://schemas.microsoft.com/office/powerpoint/2010/main" val="1979132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3</a:t>
            </a:fld>
            <a:endParaRPr lang="en-US"/>
          </a:p>
        </p:txBody>
      </p:sp>
    </p:spTree>
    <p:extLst>
      <p:ext uri="{BB962C8B-B14F-4D97-AF65-F5344CB8AC3E}">
        <p14:creationId xmlns:p14="http://schemas.microsoft.com/office/powerpoint/2010/main" val="4110024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4</a:t>
            </a:fld>
            <a:endParaRPr lang="en-US"/>
          </a:p>
        </p:txBody>
      </p:sp>
    </p:spTree>
    <p:extLst>
      <p:ext uri="{BB962C8B-B14F-4D97-AF65-F5344CB8AC3E}">
        <p14:creationId xmlns:p14="http://schemas.microsoft.com/office/powerpoint/2010/main" val="4024983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5</a:t>
            </a:fld>
            <a:endParaRPr lang="en-US"/>
          </a:p>
        </p:txBody>
      </p:sp>
    </p:spTree>
    <p:extLst>
      <p:ext uri="{BB962C8B-B14F-4D97-AF65-F5344CB8AC3E}">
        <p14:creationId xmlns:p14="http://schemas.microsoft.com/office/powerpoint/2010/main" val="3177121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6</a:t>
            </a:fld>
            <a:endParaRPr lang="en-US"/>
          </a:p>
        </p:txBody>
      </p:sp>
    </p:spTree>
    <p:extLst>
      <p:ext uri="{BB962C8B-B14F-4D97-AF65-F5344CB8AC3E}">
        <p14:creationId xmlns:p14="http://schemas.microsoft.com/office/powerpoint/2010/main" val="4140288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a:xfrm>
            <a:off x="1141413" y="1600200"/>
            <a:ext cx="9902952" cy="3276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solidFill>
              <a:schemeClr val="tx1"/>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2" name="Title 1"/>
          <p:cNvSpPr>
            <a:spLocks noGrp="1"/>
          </p:cNvSpPr>
          <p:nvPr>
            <p:ph type="ctrTitle"/>
          </p:nvPr>
        </p:nvSpPr>
        <p:spPr>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smtClean="0"/>
              <a:t>Click to edit Master title style</a:t>
            </a:r>
            <a:endParaRPr/>
          </a:p>
        </p:txBody>
      </p:sp>
      <p:sp>
        <p:nvSpPr>
          <p:cNvPr id="20" name="Date Placeholder 19"/>
          <p:cNvSpPr>
            <a:spLocks noGrp="1"/>
          </p:cNvSpPr>
          <p:nvPr>
            <p:ph type="dt" sz="half" idx="10"/>
          </p:nvPr>
        </p:nvSpPr>
        <p:spPr/>
        <p:txBody>
          <a:bodyPr/>
          <a:lstStyle/>
          <a:p>
            <a:fld id="{8E36636D-D922-432D-A958-524484B5923D}" type="datetimeFigureOut">
              <a:rPr lang="en-US"/>
              <a:pPr/>
              <a:t>12/18/2016</a:t>
            </a:fld>
            <a:endParaRPr/>
          </a:p>
        </p:txBody>
      </p:sp>
      <p:sp>
        <p:nvSpPr>
          <p:cNvPr id="21" name="Footer Placeholder 20"/>
          <p:cNvSpPr>
            <a:spLocks noGrp="1"/>
          </p:cNvSpPr>
          <p:nvPr>
            <p:ph type="ftr" sz="quarter" idx="11"/>
          </p:nvPr>
        </p:nvSpPr>
        <p:spPr/>
        <p:txBody>
          <a:bodyPr/>
          <a:lstStyle/>
          <a:p>
            <a:endParaRPr/>
          </a:p>
        </p:txBody>
      </p:sp>
      <p:sp>
        <p:nvSpPr>
          <p:cNvPr id="22" name="Slide Number Placeholder 21"/>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94935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E36636D-D922-432D-A958-524484B5923D}" type="datetimeFigureOut">
              <a:rPr lang="en-US"/>
              <a:pPr/>
              <a:t>12/18/2016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77828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E36636D-D922-432D-A958-524484B5923D}" type="datetimeFigureOut">
              <a:rPr lang="en-US"/>
              <a:pPr/>
              <a:t>12/18/2016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0403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E36636D-D922-432D-A958-524484B5923D}" type="datetimeFigureOut">
              <a:rPr lang="en-US"/>
              <a:pPr/>
              <a:t>12/18/2016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8E36636D-D922-432D-A958-524484B5923D}" type="datetimeFigureOut">
              <a:rPr lang="en-US"/>
              <a:pPr/>
              <a:t>12/18/2016</a:t>
            </a:fld>
            <a:endParaRPr/>
          </a:p>
        </p:txBody>
      </p:sp>
      <p:sp>
        <p:nvSpPr>
          <p:cNvPr id="5" name="Footer Placeholder 4"/>
          <p:cNvSpPr>
            <a:spLocks noGrp="1"/>
          </p:cNvSpPr>
          <p:nvPr>
            <p:ph type="ftr" sz="quarter" idx="11"/>
          </p:nvPr>
        </p:nvSpPr>
        <p:spPr/>
        <p:txBody>
          <a:bodyPr/>
          <a:lstStyle>
            <a:lvl1pPr>
              <a:defRPr>
                <a:solidFill>
                  <a:schemeClr val="tx1"/>
                </a:solidFill>
              </a:defRPr>
            </a:lvl1pPr>
          </a:lstStyle>
          <a:p>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5872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8E36636D-D922-432D-A958-524484B5923D}" type="datetimeFigureOut">
              <a:rPr lang="en-US"/>
              <a:pPr/>
              <a:t>12/18/2016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36067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8E36636D-D922-432D-A958-524484B5923D}" type="datetimeFigureOut">
              <a:rPr lang="en-US"/>
              <a:pPr/>
              <a:t>12/18/2016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436762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8E36636D-D922-432D-A958-524484B5923D}" type="datetimeFigureOut">
              <a:rPr lang="en-US"/>
              <a:pPr/>
              <a:t>12/18/2016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023199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solidFill>
              <a:schemeClr val="tx1"/>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Date Placeholder 1"/>
          <p:cNvSpPr>
            <a:spLocks noGrp="1"/>
          </p:cNvSpPr>
          <p:nvPr>
            <p:ph type="dt" sz="half" idx="10"/>
          </p:nvPr>
        </p:nvSpPr>
        <p:spPr/>
        <p:txBody>
          <a:bodyPr/>
          <a:lstStyle/>
          <a:p>
            <a:fld id="{8E36636D-D922-432D-A958-524484B5923D}" type="datetimeFigureOut">
              <a:rPr lang="en-US"/>
              <a:pPr/>
              <a:t>12/18/2016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709611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smtClean="0"/>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a:pPr/>
              <a:t>12/18/2016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93386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smtClean="0"/>
              <a:t>Click to edit Master title style</a:t>
            </a:r>
            <a:endParaRPr/>
          </a:p>
        </p:txBody>
      </p:sp>
      <p:sp>
        <p:nvSpPr>
          <p:cNvPr id="3" name="Picture Placeholder 2"/>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a:pPr/>
              <a:t>12/18/2016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9684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solidFill>
              <a:schemeClr val="tx1"/>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876" y="1905000"/>
            <a:ext cx="9143538"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7994363" y="6516865"/>
            <a:ext cx="1327622" cy="228600"/>
          </a:xfrm>
          <a:prstGeom prst="rect">
            <a:avLst/>
          </a:prstGeom>
        </p:spPr>
        <p:txBody>
          <a:bodyPr vert="horz" lIns="91440" tIns="45720" rIns="91440" bIns="45720" rtlCol="0" anchor="ctr"/>
          <a:lstStyle>
            <a:lvl1pPr algn="r">
              <a:defRPr sz="800">
                <a:solidFill>
                  <a:schemeClr val="bg1"/>
                </a:solidFill>
              </a:defRPr>
            </a:lvl1pPr>
          </a:lstStyle>
          <a:p>
            <a:fld id="{8E36636D-D922-432D-A958-524484B5923D}" type="datetimeFigureOut">
              <a:rPr lang="en-US"/>
              <a:pPr/>
              <a:t>12/18/2016</a:t>
            </a:fld>
            <a:endParaRPr/>
          </a:p>
        </p:txBody>
      </p:sp>
      <p:sp>
        <p:nvSpPr>
          <p:cNvPr id="5" name="Footer Placeholder 4"/>
          <p:cNvSpPr>
            <a:spLocks noGrp="1"/>
          </p:cNvSpPr>
          <p:nvPr>
            <p:ph type="ftr" sz="quarter" idx="3"/>
          </p:nvPr>
        </p:nvSpPr>
        <p:spPr>
          <a:xfrm>
            <a:off x="1507498" y="6516865"/>
            <a:ext cx="6062145" cy="228600"/>
          </a:xfrm>
          <a:prstGeom prst="rect">
            <a:avLst/>
          </a:prstGeom>
        </p:spPr>
        <p:txBody>
          <a:bodyPr vert="horz" lIns="91440" tIns="45720" rIns="91440" bIns="45720" rtlCol="0" anchor="ctr"/>
          <a:lstStyle>
            <a:lvl1pPr algn="l">
              <a:defRPr sz="800" cap="all" baseline="0">
                <a:solidFill>
                  <a:schemeClr val="bg1"/>
                </a:solidFill>
              </a:defRPr>
            </a:lvl1pPr>
          </a:lstStyle>
          <a:p>
            <a:endParaRPr/>
          </a:p>
        </p:txBody>
      </p:sp>
      <p:sp>
        <p:nvSpPr>
          <p:cNvPr id="6" name="Slide Number Placeholder 5"/>
          <p:cNvSpPr>
            <a:spLocks noGrp="1"/>
          </p:cNvSpPr>
          <p:nvPr>
            <p:ph type="sldNum" sz="quarter" idx="4"/>
          </p:nvPr>
        </p:nvSpPr>
        <p:spPr>
          <a:xfrm>
            <a:off x="9730094" y="6516865"/>
            <a:ext cx="936319" cy="228600"/>
          </a:xfrm>
          <a:prstGeom prst="rect">
            <a:avLst/>
          </a:prstGeom>
        </p:spPr>
        <p:txBody>
          <a:bodyPr vert="horz" lIns="91440" tIns="45720" rIns="91440" bIns="45720" rtlCol="0" anchor="ctr"/>
          <a:lstStyle>
            <a:lvl1pPr algn="r">
              <a:defRPr sz="800">
                <a:solidFill>
                  <a:schemeClr val="bg1"/>
                </a:solidFill>
              </a:defRPr>
            </a:lvl1pPr>
          </a:lstStyle>
          <a:p>
            <a:fld id="{DF28FB93-0A08-4E7D-8E63-9EFA29F1E093}" type="slidenum">
              <a:rPr/>
              <a:pPr/>
              <a:t>‹#›</a:t>
            </a:fld>
            <a:endParaRPr/>
          </a:p>
        </p:txBody>
      </p:sp>
    </p:spTree>
    <p:extLst>
      <p:ext uri="{BB962C8B-B14F-4D97-AF65-F5344CB8AC3E}">
        <p14:creationId xmlns:p14="http://schemas.microsoft.com/office/powerpoint/2010/main" val="2208845168"/>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100000"/>
        <a:buFont typeface="Arial"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100000"/>
        <a:buFont typeface="Arial"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Shehata Ibrahim Mohammed</a:t>
            </a:r>
            <a:endParaRPr lang="en-US" dirty="0"/>
          </a:p>
        </p:txBody>
      </p:sp>
      <p:sp>
        <p:nvSpPr>
          <p:cNvPr id="2" name="Title 1"/>
          <p:cNvSpPr>
            <a:spLocks noGrp="1"/>
          </p:cNvSpPr>
          <p:nvPr>
            <p:ph type="ctrTitle"/>
          </p:nvPr>
        </p:nvSpPr>
        <p:spPr/>
        <p:txBody>
          <a:bodyPr/>
          <a:lstStyle/>
          <a:p>
            <a:r>
              <a:rPr lang="en-US" dirty="0" smtClean="0"/>
              <a:t>Spring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Aspect Oriented </a:t>
            </a:r>
            <a:r>
              <a:rPr lang="en-US" altLang="en-US" dirty="0" smtClean="0"/>
              <a:t>Programming</a:t>
            </a:r>
            <a:endParaRPr lang="en-US" dirty="0"/>
          </a:p>
        </p:txBody>
      </p:sp>
      <p:sp>
        <p:nvSpPr>
          <p:cNvPr id="3" name="Content Placeholder 2"/>
          <p:cNvSpPr>
            <a:spLocks noGrp="1"/>
          </p:cNvSpPr>
          <p:nvPr>
            <p:ph idx="1"/>
          </p:nvPr>
        </p:nvSpPr>
        <p:spPr/>
        <p:txBody>
          <a:bodyPr>
            <a:normAutofit fontScale="92500"/>
          </a:bodyPr>
          <a:lstStyle/>
          <a:p>
            <a:pPr marL="0" indent="0">
              <a:lnSpc>
                <a:spcPct val="150000"/>
              </a:lnSpc>
              <a:buNone/>
            </a:pPr>
            <a:r>
              <a:rPr lang="en-US" dirty="0"/>
              <a:t>Aspect Oriented Programming entails breaking down program logic into distinct parts called so-called concerns. </a:t>
            </a:r>
            <a:endParaRPr lang="en-US" dirty="0" smtClean="0"/>
          </a:p>
          <a:p>
            <a:pPr marL="0" indent="0">
              <a:lnSpc>
                <a:spcPct val="150000"/>
              </a:lnSpc>
              <a:buNone/>
            </a:pPr>
            <a:r>
              <a:rPr lang="en-US" dirty="0" smtClean="0"/>
              <a:t>The </a:t>
            </a:r>
            <a:r>
              <a:rPr lang="en-US" dirty="0"/>
              <a:t>functions that span multiple points of an application are called cross-cutting concerns and these cross-cutting concerns are conceptually separate from the application's business logic. </a:t>
            </a:r>
            <a:endParaRPr lang="en-US" dirty="0" smtClean="0"/>
          </a:p>
          <a:p>
            <a:pPr marL="0" indent="0">
              <a:lnSpc>
                <a:spcPct val="150000"/>
              </a:lnSpc>
              <a:buNone/>
            </a:pPr>
            <a:r>
              <a:rPr lang="en-US" dirty="0" smtClean="0"/>
              <a:t>There </a:t>
            </a:r>
            <a:r>
              <a:rPr lang="en-US" dirty="0"/>
              <a:t>are various common good examples of aspects like logging, auditing, declarative transactions, security, and caching etc.</a:t>
            </a:r>
          </a:p>
        </p:txBody>
      </p:sp>
    </p:spTree>
    <p:extLst>
      <p:ext uri="{BB962C8B-B14F-4D97-AF65-F5344CB8AC3E}">
        <p14:creationId xmlns:p14="http://schemas.microsoft.com/office/powerpoint/2010/main" val="26110899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Portable Service Abstractions</a:t>
            </a:r>
            <a:endParaRPr lang="en-US" dirty="0"/>
          </a:p>
        </p:txBody>
      </p:sp>
      <p:sp>
        <p:nvSpPr>
          <p:cNvPr id="3" name="Content Placeholder 2"/>
          <p:cNvSpPr>
            <a:spLocks noGrp="1"/>
          </p:cNvSpPr>
          <p:nvPr>
            <p:ph idx="1"/>
          </p:nvPr>
        </p:nvSpPr>
        <p:spPr/>
        <p:txBody>
          <a:bodyPr/>
          <a:lstStyle/>
          <a:p>
            <a:pPr marL="320040" lvl="1" indent="0">
              <a:lnSpc>
                <a:spcPct val="150000"/>
              </a:lnSpc>
              <a:buNone/>
            </a:pPr>
            <a:r>
              <a:rPr lang="en-US" altLang="en-US" dirty="0"/>
              <a:t>The rest of spring</a:t>
            </a:r>
          </a:p>
          <a:p>
            <a:pPr lvl="2">
              <a:lnSpc>
                <a:spcPct val="150000"/>
              </a:lnSpc>
            </a:pPr>
            <a:r>
              <a:rPr lang="en-US" altLang="en-US" dirty="0"/>
              <a:t>ORM, DAO, Web MVC, Web, etc.</a:t>
            </a:r>
          </a:p>
          <a:p>
            <a:pPr lvl="2">
              <a:lnSpc>
                <a:spcPct val="150000"/>
              </a:lnSpc>
            </a:pPr>
            <a:r>
              <a:rPr lang="en-US" altLang="en-US" dirty="0"/>
              <a:t>Allows access to these without knowing how they actually work</a:t>
            </a:r>
            <a:endParaRPr lang="en-US" dirty="0"/>
          </a:p>
        </p:txBody>
      </p:sp>
    </p:spTree>
    <p:extLst>
      <p:ext uri="{BB962C8B-B14F-4D97-AF65-F5344CB8AC3E}">
        <p14:creationId xmlns:p14="http://schemas.microsoft.com/office/powerpoint/2010/main" val="37567818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MVC</a:t>
            </a:r>
            <a:endParaRPr lang="en-US" dirty="0"/>
          </a:p>
        </p:txBody>
      </p:sp>
      <p:sp>
        <p:nvSpPr>
          <p:cNvPr id="3" name="Content Placeholder 2"/>
          <p:cNvSpPr>
            <a:spLocks noGrp="1"/>
          </p:cNvSpPr>
          <p:nvPr>
            <p:ph idx="1"/>
          </p:nvPr>
        </p:nvSpPr>
        <p:spPr/>
        <p:txBody>
          <a:bodyPr>
            <a:normAutofit fontScale="85000" lnSpcReduction="10000"/>
          </a:bodyPr>
          <a:lstStyle/>
          <a:p>
            <a:pPr marL="0" indent="0">
              <a:lnSpc>
                <a:spcPct val="150000"/>
              </a:lnSpc>
              <a:buNone/>
            </a:pPr>
            <a:r>
              <a:rPr lang="en-US" dirty="0"/>
              <a:t>Spring MVC </a:t>
            </a:r>
            <a:r>
              <a:rPr lang="en-US" dirty="0" smtClean="0"/>
              <a:t>is </a:t>
            </a:r>
            <a:r>
              <a:rPr lang="en-US" dirty="0"/>
              <a:t>designed around a </a:t>
            </a:r>
            <a:r>
              <a:rPr lang="en-US" dirty="0" smtClean="0"/>
              <a:t>Dispatcher Servlet </a:t>
            </a:r>
            <a:r>
              <a:rPr lang="en-US" dirty="0"/>
              <a:t>that dispatches requests to handlers, with configurable handler mappings, view resolution, locale, time zone and theme resolution as well as support for uploading files</a:t>
            </a:r>
            <a:r>
              <a:rPr lang="en-US" dirty="0" smtClean="0"/>
              <a:t>.</a:t>
            </a:r>
          </a:p>
          <a:p>
            <a:pPr marL="0" indent="0">
              <a:lnSpc>
                <a:spcPct val="150000"/>
              </a:lnSpc>
              <a:buNone/>
            </a:pPr>
            <a:r>
              <a:rPr lang="en-US" dirty="0" smtClean="0"/>
              <a:t>The </a:t>
            </a:r>
            <a:r>
              <a:rPr lang="en-US" dirty="0"/>
              <a:t>default handler is based on the @Controller and @</a:t>
            </a:r>
            <a:r>
              <a:rPr lang="en-US" dirty="0" err="1"/>
              <a:t>RequestMapping</a:t>
            </a:r>
            <a:r>
              <a:rPr lang="en-US" dirty="0"/>
              <a:t> annotations, offering a wide range of flexible handling methods. With the introduction of Spring 3.0, the @Controller mechanism also allows you to create RESTful Web sites and </a:t>
            </a:r>
            <a:r>
              <a:rPr lang="en-US" dirty="0" smtClean="0"/>
              <a:t>applications.</a:t>
            </a:r>
            <a:endParaRPr lang="en-US" dirty="0"/>
          </a:p>
        </p:txBody>
      </p:sp>
    </p:spTree>
    <p:extLst>
      <p:ext uri="{BB962C8B-B14F-4D97-AF65-F5344CB8AC3E}">
        <p14:creationId xmlns:p14="http://schemas.microsoft.com/office/powerpoint/2010/main" val="5352532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a:t>
            </a:r>
            <a:r>
              <a:rPr lang="en-US" dirty="0" smtClean="0"/>
              <a:t>MVC cont.</a:t>
            </a:r>
            <a:endParaRPr lang="en-US" dirty="0"/>
          </a:p>
        </p:txBody>
      </p:sp>
      <p:sp>
        <p:nvSpPr>
          <p:cNvPr id="4" name="Rounded Rectangle 3"/>
          <p:cNvSpPr/>
          <p:nvPr/>
        </p:nvSpPr>
        <p:spPr>
          <a:xfrm rot="16200000">
            <a:off x="1546584" y="3174640"/>
            <a:ext cx="4114800" cy="1880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t>DispatcherServlet</a:t>
            </a:r>
            <a:r>
              <a:rPr lang="en-US" sz="2800" dirty="0"/>
              <a:t/>
            </a:r>
            <a:br>
              <a:rPr lang="en-US" sz="2800" dirty="0"/>
            </a:br>
            <a:r>
              <a:rPr lang="en-US" dirty="0"/>
              <a:t>(Front Controller)</a:t>
            </a:r>
          </a:p>
          <a:p>
            <a:pPr algn="ctr"/>
            <a:endParaRPr lang="en-US" dirty="0"/>
          </a:p>
        </p:txBody>
      </p:sp>
      <p:cxnSp>
        <p:nvCxnSpPr>
          <p:cNvPr id="6" name="Straight Arrow Connector 5"/>
          <p:cNvCxnSpPr/>
          <p:nvPr/>
        </p:nvCxnSpPr>
        <p:spPr>
          <a:xfrm>
            <a:off x="379412" y="4038600"/>
            <a:ext cx="2286000" cy="0"/>
          </a:xfrm>
          <a:prstGeom prst="straightConnector1">
            <a:avLst/>
          </a:prstGeom>
          <a:ln w="635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60412" y="3810000"/>
            <a:ext cx="1600200" cy="424732"/>
          </a:xfrm>
          <a:prstGeom prst="rect">
            <a:avLst/>
          </a:prstGeom>
          <a:noFill/>
        </p:spPr>
        <p:txBody>
          <a:bodyPr wrap="square" rtlCol="0">
            <a:spAutoFit/>
          </a:bodyPr>
          <a:lstStyle/>
          <a:p>
            <a:pPr>
              <a:lnSpc>
                <a:spcPct val="90000"/>
              </a:lnSpc>
            </a:pPr>
            <a:r>
              <a:rPr lang="en-US" sz="2400" dirty="0" smtClean="0"/>
              <a:t>Request</a:t>
            </a:r>
            <a:endParaRPr lang="en-US" sz="2400" dirty="0"/>
          </a:p>
        </p:txBody>
      </p:sp>
      <p:sp>
        <p:nvSpPr>
          <p:cNvPr id="10" name="Heptagon 9"/>
          <p:cNvSpPr/>
          <p:nvPr/>
        </p:nvSpPr>
        <p:spPr>
          <a:xfrm>
            <a:off x="1392694" y="3099519"/>
            <a:ext cx="457664" cy="457200"/>
          </a:xfrm>
          <a:prstGeom prst="heptagon">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2" name="Rounded Rectangle 11"/>
          <p:cNvSpPr/>
          <p:nvPr/>
        </p:nvSpPr>
        <p:spPr>
          <a:xfrm>
            <a:off x="8624886" y="1859111"/>
            <a:ext cx="28956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Handler Mapping</a:t>
            </a:r>
            <a:endParaRPr lang="en-US" dirty="0"/>
          </a:p>
        </p:txBody>
      </p:sp>
      <p:sp>
        <p:nvSpPr>
          <p:cNvPr id="13" name="Rounded Rectangle 12"/>
          <p:cNvSpPr/>
          <p:nvPr/>
        </p:nvSpPr>
        <p:spPr>
          <a:xfrm>
            <a:off x="9214642" y="3162300"/>
            <a:ext cx="2362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n-US" dirty="0"/>
          </a:p>
        </p:txBody>
      </p:sp>
      <p:sp>
        <p:nvSpPr>
          <p:cNvPr id="14" name="Rounded Rectangle 13"/>
          <p:cNvSpPr/>
          <p:nvPr/>
        </p:nvSpPr>
        <p:spPr>
          <a:xfrm>
            <a:off x="8624886" y="4427388"/>
            <a:ext cx="1905000" cy="8304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 Resolver</a:t>
            </a:r>
            <a:endParaRPr lang="en-US" dirty="0"/>
          </a:p>
        </p:txBody>
      </p:sp>
      <p:sp>
        <p:nvSpPr>
          <p:cNvPr id="15" name="Rounded Rectangle 14"/>
          <p:cNvSpPr/>
          <p:nvPr/>
        </p:nvSpPr>
        <p:spPr>
          <a:xfrm>
            <a:off x="7708898" y="5410200"/>
            <a:ext cx="1868488"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a:t>
            </a:r>
            <a:endParaRPr lang="en-US" dirty="0"/>
          </a:p>
        </p:txBody>
      </p:sp>
      <p:sp>
        <p:nvSpPr>
          <p:cNvPr id="36" name="Heptagon 35"/>
          <p:cNvSpPr/>
          <p:nvPr/>
        </p:nvSpPr>
        <p:spPr>
          <a:xfrm>
            <a:off x="7694462" y="2870918"/>
            <a:ext cx="457664" cy="457200"/>
          </a:xfrm>
          <a:prstGeom prst="heptagon">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grpSp>
        <p:nvGrpSpPr>
          <p:cNvPr id="49" name="Group 48"/>
          <p:cNvGrpSpPr/>
          <p:nvPr/>
        </p:nvGrpSpPr>
        <p:grpSpPr>
          <a:xfrm>
            <a:off x="4544144" y="1880318"/>
            <a:ext cx="4080742" cy="1015283"/>
            <a:chOff x="4544144" y="1880318"/>
            <a:chExt cx="4080742" cy="1015283"/>
          </a:xfrm>
        </p:grpSpPr>
        <p:cxnSp>
          <p:nvCxnSpPr>
            <p:cNvPr id="17" name="Straight Arrow Connector 16"/>
            <p:cNvCxnSpPr>
              <a:endCxn id="12" idx="1"/>
            </p:cNvCxnSpPr>
            <p:nvPr/>
          </p:nvCxnSpPr>
          <p:spPr>
            <a:xfrm>
              <a:off x="4544144" y="2316311"/>
              <a:ext cx="4080742" cy="0"/>
            </a:xfrm>
            <a:prstGeom prst="straightConnector1">
              <a:avLst/>
            </a:prstGeom>
            <a:ln w="635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544144" y="2667000"/>
              <a:ext cx="4080742" cy="26838"/>
            </a:xfrm>
            <a:prstGeom prst="straightConnector1">
              <a:avLst/>
            </a:prstGeom>
            <a:ln w="635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561012" y="2089868"/>
              <a:ext cx="1600200" cy="424732"/>
            </a:xfrm>
            <a:prstGeom prst="rect">
              <a:avLst/>
            </a:prstGeom>
            <a:noFill/>
          </p:spPr>
          <p:txBody>
            <a:bodyPr wrap="square" rtlCol="0">
              <a:spAutoFit/>
            </a:bodyPr>
            <a:lstStyle/>
            <a:p>
              <a:pPr>
                <a:lnSpc>
                  <a:spcPct val="90000"/>
                </a:lnSpc>
              </a:pPr>
              <a:r>
                <a:rPr lang="en-US" sz="2400" dirty="0" smtClean="0"/>
                <a:t>Request</a:t>
              </a:r>
              <a:endParaRPr lang="en-US" sz="2400" dirty="0"/>
            </a:p>
          </p:txBody>
        </p:sp>
        <p:sp>
          <p:nvSpPr>
            <p:cNvPr id="35" name="Heptagon 34"/>
            <p:cNvSpPr/>
            <p:nvPr/>
          </p:nvSpPr>
          <p:spPr>
            <a:xfrm>
              <a:off x="6957400" y="1880318"/>
              <a:ext cx="457664" cy="457200"/>
            </a:xfrm>
            <a:prstGeom prst="heptagon">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39" name="TextBox 38"/>
            <p:cNvSpPr txBox="1"/>
            <p:nvPr/>
          </p:nvSpPr>
          <p:spPr>
            <a:xfrm>
              <a:off x="5752486" y="2470869"/>
              <a:ext cx="1600200" cy="424732"/>
            </a:xfrm>
            <a:prstGeom prst="rect">
              <a:avLst/>
            </a:prstGeom>
            <a:noFill/>
          </p:spPr>
          <p:txBody>
            <a:bodyPr wrap="square" rtlCol="0">
              <a:spAutoFit/>
            </a:bodyPr>
            <a:lstStyle/>
            <a:p>
              <a:pPr>
                <a:lnSpc>
                  <a:spcPct val="90000"/>
                </a:lnSpc>
              </a:pPr>
              <a:r>
                <a:rPr lang="en-US" sz="2400" dirty="0" smtClean="0"/>
                <a:t>Controller</a:t>
              </a:r>
              <a:endParaRPr lang="en-US" sz="2400" dirty="0"/>
            </a:p>
          </p:txBody>
        </p:sp>
      </p:grpSp>
      <p:grpSp>
        <p:nvGrpSpPr>
          <p:cNvPr id="50" name="Group 49"/>
          <p:cNvGrpSpPr/>
          <p:nvPr/>
        </p:nvGrpSpPr>
        <p:grpSpPr>
          <a:xfrm>
            <a:off x="4544144" y="3080468"/>
            <a:ext cx="4670498" cy="881932"/>
            <a:chOff x="4544144" y="3080468"/>
            <a:chExt cx="4670498" cy="881932"/>
          </a:xfrm>
        </p:grpSpPr>
        <p:cxnSp>
          <p:nvCxnSpPr>
            <p:cNvPr id="21" name="Straight Arrow Connector 20"/>
            <p:cNvCxnSpPr/>
            <p:nvPr/>
          </p:nvCxnSpPr>
          <p:spPr>
            <a:xfrm>
              <a:off x="4562400" y="3352800"/>
              <a:ext cx="4652242" cy="0"/>
            </a:xfrm>
            <a:prstGeom prst="straightConnector1">
              <a:avLst/>
            </a:prstGeom>
            <a:ln w="635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4544144" y="3709118"/>
              <a:ext cx="4670498" cy="38100"/>
            </a:xfrm>
            <a:prstGeom prst="straightConnector1">
              <a:avLst/>
            </a:prstGeom>
            <a:ln w="635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713412" y="3080468"/>
              <a:ext cx="1600200" cy="424732"/>
            </a:xfrm>
            <a:prstGeom prst="rect">
              <a:avLst/>
            </a:prstGeom>
            <a:noFill/>
          </p:spPr>
          <p:txBody>
            <a:bodyPr wrap="square" rtlCol="0">
              <a:spAutoFit/>
            </a:bodyPr>
            <a:lstStyle/>
            <a:p>
              <a:pPr>
                <a:lnSpc>
                  <a:spcPct val="90000"/>
                </a:lnSpc>
              </a:pPr>
              <a:r>
                <a:rPr lang="en-US" sz="2400" dirty="0" smtClean="0"/>
                <a:t>Request</a:t>
              </a:r>
              <a:endParaRPr lang="en-US" sz="2400" dirty="0"/>
            </a:p>
          </p:txBody>
        </p:sp>
        <p:sp>
          <p:nvSpPr>
            <p:cNvPr id="41" name="TextBox 40"/>
            <p:cNvSpPr txBox="1"/>
            <p:nvPr/>
          </p:nvSpPr>
          <p:spPr>
            <a:xfrm>
              <a:off x="5713412" y="3537668"/>
              <a:ext cx="2438714" cy="424732"/>
            </a:xfrm>
            <a:prstGeom prst="rect">
              <a:avLst/>
            </a:prstGeom>
            <a:noFill/>
          </p:spPr>
          <p:txBody>
            <a:bodyPr wrap="square" rtlCol="0">
              <a:spAutoFit/>
            </a:bodyPr>
            <a:lstStyle/>
            <a:p>
              <a:pPr>
                <a:lnSpc>
                  <a:spcPct val="90000"/>
                </a:lnSpc>
              </a:pPr>
              <a:r>
                <a:rPr lang="en-US" sz="2400" dirty="0" err="1" smtClean="0"/>
                <a:t>ModelAndView</a:t>
              </a:r>
              <a:endParaRPr lang="en-US" sz="2400" dirty="0"/>
            </a:p>
          </p:txBody>
        </p:sp>
      </p:grpSp>
      <p:grpSp>
        <p:nvGrpSpPr>
          <p:cNvPr id="51" name="Group 50"/>
          <p:cNvGrpSpPr/>
          <p:nvPr/>
        </p:nvGrpSpPr>
        <p:grpSpPr>
          <a:xfrm>
            <a:off x="4562400" y="4090119"/>
            <a:ext cx="4098204" cy="1091481"/>
            <a:chOff x="4562400" y="4090119"/>
            <a:chExt cx="4098204" cy="1091481"/>
          </a:xfrm>
        </p:grpSpPr>
        <p:cxnSp>
          <p:nvCxnSpPr>
            <p:cNvPr id="25" name="Straight Arrow Connector 24"/>
            <p:cNvCxnSpPr/>
            <p:nvPr/>
          </p:nvCxnSpPr>
          <p:spPr>
            <a:xfrm flipH="1">
              <a:off x="4579862" y="5015783"/>
              <a:ext cx="4080742" cy="26838"/>
            </a:xfrm>
            <a:prstGeom prst="straightConnector1">
              <a:avLst/>
            </a:prstGeom>
            <a:ln w="635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562400" y="4547319"/>
              <a:ext cx="4080742" cy="0"/>
            </a:xfrm>
            <a:prstGeom prst="straightConnector1">
              <a:avLst/>
            </a:prstGeom>
            <a:ln w="635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Heptagon 36"/>
            <p:cNvSpPr/>
            <p:nvPr/>
          </p:nvSpPr>
          <p:spPr>
            <a:xfrm>
              <a:off x="7933876" y="4090119"/>
              <a:ext cx="457664" cy="457200"/>
            </a:xfrm>
            <a:prstGeom prst="heptagon">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42" name="TextBox 41"/>
            <p:cNvSpPr txBox="1"/>
            <p:nvPr/>
          </p:nvSpPr>
          <p:spPr>
            <a:xfrm>
              <a:off x="5713412" y="4299668"/>
              <a:ext cx="1995486" cy="424732"/>
            </a:xfrm>
            <a:prstGeom prst="rect">
              <a:avLst/>
            </a:prstGeom>
            <a:noFill/>
          </p:spPr>
          <p:txBody>
            <a:bodyPr wrap="square" rtlCol="0">
              <a:spAutoFit/>
            </a:bodyPr>
            <a:lstStyle/>
            <a:p>
              <a:pPr>
                <a:lnSpc>
                  <a:spcPct val="90000"/>
                </a:lnSpc>
              </a:pPr>
              <a:r>
                <a:rPr lang="en-US" sz="2400" dirty="0" smtClean="0"/>
                <a:t>View Name</a:t>
              </a:r>
              <a:endParaRPr lang="en-US" sz="2400" dirty="0"/>
            </a:p>
          </p:txBody>
        </p:sp>
        <p:sp>
          <p:nvSpPr>
            <p:cNvPr id="43" name="TextBox 42"/>
            <p:cNvSpPr txBox="1"/>
            <p:nvPr/>
          </p:nvSpPr>
          <p:spPr>
            <a:xfrm>
              <a:off x="5713412" y="4756868"/>
              <a:ext cx="1600200" cy="424732"/>
            </a:xfrm>
            <a:prstGeom prst="rect">
              <a:avLst/>
            </a:prstGeom>
            <a:noFill/>
          </p:spPr>
          <p:txBody>
            <a:bodyPr wrap="square" rtlCol="0">
              <a:spAutoFit/>
            </a:bodyPr>
            <a:lstStyle/>
            <a:p>
              <a:pPr>
                <a:lnSpc>
                  <a:spcPct val="90000"/>
                </a:lnSpc>
              </a:pPr>
              <a:r>
                <a:rPr lang="en-US" sz="2400" dirty="0" smtClean="0"/>
                <a:t>View</a:t>
              </a:r>
              <a:endParaRPr lang="en-US" sz="2400" dirty="0"/>
            </a:p>
          </p:txBody>
        </p:sp>
      </p:grpSp>
      <p:grpSp>
        <p:nvGrpSpPr>
          <p:cNvPr id="52" name="Group 51"/>
          <p:cNvGrpSpPr/>
          <p:nvPr/>
        </p:nvGrpSpPr>
        <p:grpSpPr>
          <a:xfrm>
            <a:off x="4544144" y="5151075"/>
            <a:ext cx="3164754" cy="988657"/>
            <a:chOff x="4544144" y="5151075"/>
            <a:chExt cx="3164754" cy="988657"/>
          </a:xfrm>
        </p:grpSpPr>
        <p:cxnSp>
          <p:nvCxnSpPr>
            <p:cNvPr id="26" name="Straight Arrow Connector 25"/>
            <p:cNvCxnSpPr/>
            <p:nvPr/>
          </p:nvCxnSpPr>
          <p:spPr>
            <a:xfrm flipH="1" flipV="1">
              <a:off x="4544144" y="5943600"/>
              <a:ext cx="3164754" cy="1"/>
            </a:xfrm>
            <a:prstGeom prst="straightConnector1">
              <a:avLst/>
            </a:prstGeom>
            <a:ln w="635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579862" y="5638800"/>
              <a:ext cx="3104864" cy="0"/>
            </a:xfrm>
            <a:prstGeom prst="straightConnector1">
              <a:avLst/>
            </a:prstGeom>
            <a:ln w="635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Heptagon 37"/>
            <p:cNvSpPr/>
            <p:nvPr/>
          </p:nvSpPr>
          <p:spPr>
            <a:xfrm>
              <a:off x="7053748" y="5151075"/>
              <a:ext cx="457664" cy="457200"/>
            </a:xfrm>
            <a:prstGeom prst="heptagon">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44" name="TextBox 43"/>
            <p:cNvSpPr txBox="1"/>
            <p:nvPr/>
          </p:nvSpPr>
          <p:spPr>
            <a:xfrm>
              <a:off x="5713412" y="5366468"/>
              <a:ext cx="1600200" cy="424732"/>
            </a:xfrm>
            <a:prstGeom prst="rect">
              <a:avLst/>
            </a:prstGeom>
            <a:noFill/>
          </p:spPr>
          <p:txBody>
            <a:bodyPr wrap="square" rtlCol="0">
              <a:spAutoFit/>
            </a:bodyPr>
            <a:lstStyle/>
            <a:p>
              <a:pPr>
                <a:lnSpc>
                  <a:spcPct val="90000"/>
                </a:lnSpc>
              </a:pPr>
              <a:r>
                <a:rPr lang="en-US" sz="2400" dirty="0" smtClean="0"/>
                <a:t>Model</a:t>
              </a:r>
              <a:endParaRPr lang="en-US" sz="2400" dirty="0"/>
            </a:p>
          </p:txBody>
        </p:sp>
        <p:sp>
          <p:nvSpPr>
            <p:cNvPr id="45" name="TextBox 44"/>
            <p:cNvSpPr txBox="1"/>
            <p:nvPr/>
          </p:nvSpPr>
          <p:spPr>
            <a:xfrm>
              <a:off x="5713412" y="5715000"/>
              <a:ext cx="1600200" cy="424732"/>
            </a:xfrm>
            <a:prstGeom prst="rect">
              <a:avLst/>
            </a:prstGeom>
            <a:noFill/>
          </p:spPr>
          <p:txBody>
            <a:bodyPr wrap="square" rtlCol="0">
              <a:spAutoFit/>
            </a:bodyPr>
            <a:lstStyle/>
            <a:p>
              <a:pPr>
                <a:lnSpc>
                  <a:spcPct val="90000"/>
                </a:lnSpc>
              </a:pPr>
              <a:r>
                <a:rPr lang="en-US" sz="2400" dirty="0" smtClean="0"/>
                <a:t>Response</a:t>
              </a:r>
              <a:endParaRPr lang="en-US" sz="2400" dirty="0"/>
            </a:p>
          </p:txBody>
        </p:sp>
      </p:grpSp>
      <p:cxnSp>
        <p:nvCxnSpPr>
          <p:cNvPr id="46" name="Straight Arrow Connector 45"/>
          <p:cNvCxnSpPr/>
          <p:nvPr/>
        </p:nvCxnSpPr>
        <p:spPr>
          <a:xfrm flipH="1" flipV="1">
            <a:off x="303212" y="4800601"/>
            <a:ext cx="2360612" cy="41993"/>
          </a:xfrm>
          <a:prstGeom prst="straightConnector1">
            <a:avLst/>
          </a:prstGeom>
          <a:ln w="635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768986" y="4604470"/>
            <a:ext cx="1600200" cy="424732"/>
          </a:xfrm>
          <a:prstGeom prst="rect">
            <a:avLst/>
          </a:prstGeom>
          <a:noFill/>
        </p:spPr>
        <p:txBody>
          <a:bodyPr wrap="square" rtlCol="0">
            <a:spAutoFit/>
          </a:bodyPr>
          <a:lstStyle/>
          <a:p>
            <a:pPr>
              <a:lnSpc>
                <a:spcPct val="90000"/>
              </a:lnSpc>
            </a:pPr>
            <a:r>
              <a:rPr lang="en-US" sz="2400" dirty="0" smtClean="0"/>
              <a:t>Response</a:t>
            </a:r>
            <a:endParaRPr lang="en-US" sz="2400" dirty="0"/>
          </a:p>
        </p:txBody>
      </p:sp>
    </p:spTree>
    <p:extLst>
      <p:ext uri="{BB962C8B-B14F-4D97-AF65-F5344CB8AC3E}">
        <p14:creationId xmlns:p14="http://schemas.microsoft.com/office/powerpoint/2010/main" val="17631952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JDBC</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11443453"/>
              </p:ext>
            </p:extLst>
          </p:nvPr>
        </p:nvGraphicFramePr>
        <p:xfrm>
          <a:off x="1522413" y="1905000"/>
          <a:ext cx="9144000" cy="4079240"/>
        </p:xfrm>
        <a:graphic>
          <a:graphicData uri="http://schemas.openxmlformats.org/drawingml/2006/table">
            <a:tbl>
              <a:tblPr firstRow="1" bandRow="1">
                <a:tableStyleId>{7DF18680-E054-41AD-8BC1-D1AEF772440D}</a:tableStyleId>
              </a:tblPr>
              <a:tblGrid>
                <a:gridCol w="6857999"/>
                <a:gridCol w="1066800"/>
                <a:gridCol w="1219201"/>
              </a:tblGrid>
              <a:tr h="370840">
                <a:tc>
                  <a:txBody>
                    <a:bodyPr/>
                    <a:lstStyle/>
                    <a:p>
                      <a:r>
                        <a:rPr lang="en-US" sz="1800" kern="1200" dirty="0" smtClean="0">
                          <a:effectLst/>
                        </a:rPr>
                        <a:t>Action</a:t>
                      </a:r>
                      <a:endParaRPr lang="en-US" dirty="0"/>
                    </a:p>
                  </a:txBody>
                  <a:tcPr/>
                </a:tc>
                <a:tc>
                  <a:txBody>
                    <a:bodyPr/>
                    <a:lstStyle/>
                    <a:p>
                      <a:r>
                        <a:rPr lang="en-US" dirty="0" smtClean="0"/>
                        <a:t>Spring</a:t>
                      </a:r>
                      <a:endParaRPr lang="en-US" dirty="0"/>
                    </a:p>
                  </a:txBody>
                  <a:tcPr/>
                </a:tc>
                <a:tc>
                  <a:txBody>
                    <a:bodyPr/>
                    <a:lstStyle/>
                    <a:p>
                      <a:r>
                        <a:rPr lang="en-US" dirty="0" smtClean="0"/>
                        <a:t>You</a:t>
                      </a:r>
                      <a:endParaRPr lang="en-US" dirty="0"/>
                    </a:p>
                  </a:txBody>
                  <a:tcPr/>
                </a:tc>
              </a:tr>
              <a:tr h="370840">
                <a:tc>
                  <a:txBody>
                    <a:bodyPr/>
                    <a:lstStyle/>
                    <a:p>
                      <a:r>
                        <a:rPr lang="en-US" sz="1800" kern="1200" dirty="0" smtClean="0">
                          <a:effectLst/>
                        </a:rPr>
                        <a:t>Define connection parameters.</a:t>
                      </a:r>
                      <a:endParaRPr lang="en-US" dirty="0"/>
                    </a:p>
                  </a:txBody>
                  <a:tcPr/>
                </a:tc>
                <a:tc>
                  <a:txBody>
                    <a:bodyPr/>
                    <a:lstStyle/>
                    <a:p>
                      <a:endParaRPr lang="en-US"/>
                    </a:p>
                  </a:txBody>
                  <a:tcPr/>
                </a:tc>
                <a:tc>
                  <a:txBody>
                    <a:bodyPr/>
                    <a:lstStyle/>
                    <a:p>
                      <a:pPr marL="285750" indent="-285750">
                        <a:buFont typeface="Wingdings" panose="05000000000000000000" pitchFamily="2" charset="2"/>
                        <a:buChar char="ü"/>
                      </a:pPr>
                      <a:r>
                        <a:rPr lang="en-US" dirty="0" smtClean="0"/>
                        <a:t> </a:t>
                      </a:r>
                      <a:endParaRPr lang="en-US" dirty="0"/>
                    </a:p>
                  </a:txBody>
                  <a:tcPr/>
                </a:tc>
              </a:tr>
              <a:tr h="370840">
                <a:tc>
                  <a:txBody>
                    <a:bodyPr/>
                    <a:lstStyle/>
                    <a:p>
                      <a:r>
                        <a:rPr lang="en-US" sz="1800" kern="1200" dirty="0" smtClean="0">
                          <a:effectLst/>
                        </a:rPr>
                        <a:t>Open the connection</a:t>
                      </a:r>
                      <a:endParaRPr lang="en-US" dirty="0"/>
                    </a:p>
                  </a:txBody>
                  <a:tcPr/>
                </a:tc>
                <a:tc>
                  <a:txBody>
                    <a:bodyPr/>
                    <a:lstStyle/>
                    <a:p>
                      <a:pPr marL="285750" indent="-285750">
                        <a:buFont typeface="Wingdings" panose="05000000000000000000" pitchFamily="2" charset="2"/>
                        <a:buChar char="ü"/>
                      </a:pPr>
                      <a:r>
                        <a:rPr lang="en-US" dirty="0" smtClean="0"/>
                        <a:t> </a:t>
                      </a:r>
                      <a:endParaRPr lang="en-US" dirty="0"/>
                    </a:p>
                  </a:txBody>
                  <a:tcPr/>
                </a:tc>
                <a:tc>
                  <a:txBody>
                    <a:bodyPr/>
                    <a:lstStyle/>
                    <a:p>
                      <a:endParaRPr lang="en-US" dirty="0"/>
                    </a:p>
                  </a:txBody>
                  <a:tcPr/>
                </a:tc>
              </a:tr>
              <a:tr h="370840">
                <a:tc>
                  <a:txBody>
                    <a:bodyPr/>
                    <a:lstStyle/>
                    <a:p>
                      <a:r>
                        <a:rPr lang="en-US" sz="1800" kern="1200" dirty="0" smtClean="0">
                          <a:effectLst/>
                        </a:rPr>
                        <a:t>Specify the SQL statement</a:t>
                      </a:r>
                      <a:endParaRPr lang="en-US" dirty="0"/>
                    </a:p>
                  </a:txBody>
                  <a:tcPr/>
                </a:tc>
                <a:tc>
                  <a:txBody>
                    <a:bodyPr/>
                    <a:lstStyle/>
                    <a:p>
                      <a:endParaRPr lang="en-US" dirty="0"/>
                    </a:p>
                  </a:txBody>
                  <a:tcPr/>
                </a:tc>
                <a:tc>
                  <a:txBody>
                    <a:bodyPr/>
                    <a:lstStyle/>
                    <a:p>
                      <a:pPr marL="285750" indent="-285750">
                        <a:buFont typeface="Wingdings" panose="05000000000000000000" pitchFamily="2" charset="2"/>
                        <a:buChar char="ü"/>
                      </a:pPr>
                      <a:r>
                        <a:rPr lang="en-US" dirty="0" smtClean="0"/>
                        <a:t> </a:t>
                      </a:r>
                      <a:endParaRPr lang="en-US" dirty="0"/>
                    </a:p>
                  </a:txBody>
                  <a:tcPr/>
                </a:tc>
              </a:tr>
              <a:tr h="370840">
                <a:tc>
                  <a:txBody>
                    <a:bodyPr/>
                    <a:lstStyle/>
                    <a:p>
                      <a:r>
                        <a:rPr lang="en-US" sz="1800" kern="1200" dirty="0" smtClean="0">
                          <a:effectLst/>
                        </a:rPr>
                        <a:t>Declare parameters and provide parameter values</a:t>
                      </a:r>
                      <a:endParaRPr lang="en-US" dirty="0"/>
                    </a:p>
                  </a:txBody>
                  <a:tcPr/>
                </a:tc>
                <a:tc>
                  <a:txBody>
                    <a:bodyPr/>
                    <a:lstStyle/>
                    <a:p>
                      <a:endParaRPr lang="en-US"/>
                    </a:p>
                  </a:txBody>
                  <a:tcPr/>
                </a:tc>
                <a:tc>
                  <a:txBody>
                    <a:bodyPr/>
                    <a:lstStyle/>
                    <a:p>
                      <a:pPr marL="285750" indent="-285750">
                        <a:buFont typeface="Wingdings" panose="05000000000000000000" pitchFamily="2" charset="2"/>
                        <a:buChar char="ü"/>
                      </a:pPr>
                      <a:r>
                        <a:rPr lang="en-US" dirty="0" smtClean="0"/>
                        <a:t> </a:t>
                      </a:r>
                      <a:endParaRPr lang="en-US" dirty="0"/>
                    </a:p>
                  </a:txBody>
                  <a:tcPr/>
                </a:tc>
              </a:tr>
              <a:tr h="370840">
                <a:tc>
                  <a:txBody>
                    <a:bodyPr/>
                    <a:lstStyle/>
                    <a:p>
                      <a:r>
                        <a:rPr lang="en-US" sz="1800" kern="1200" dirty="0" smtClean="0">
                          <a:effectLst/>
                        </a:rPr>
                        <a:t>Prepare and execute the statement</a:t>
                      </a:r>
                      <a:endParaRPr lang="en-US" dirty="0"/>
                    </a:p>
                  </a:txBody>
                  <a:tcPr/>
                </a:tc>
                <a:tc>
                  <a:txBody>
                    <a:bodyPr/>
                    <a:lstStyle/>
                    <a:p>
                      <a:pPr marL="285750" indent="-285750">
                        <a:buFont typeface="Wingdings" panose="05000000000000000000" pitchFamily="2" charset="2"/>
                        <a:buChar char="ü"/>
                      </a:pPr>
                      <a:r>
                        <a:rPr lang="en-US" dirty="0" smtClean="0"/>
                        <a:t> </a:t>
                      </a:r>
                      <a:endParaRPr lang="en-US" dirty="0"/>
                    </a:p>
                  </a:txBody>
                  <a:tcPr/>
                </a:tc>
                <a:tc>
                  <a:txBody>
                    <a:bodyPr/>
                    <a:lstStyle/>
                    <a:p>
                      <a:endParaRPr lang="en-US"/>
                    </a:p>
                  </a:txBody>
                  <a:tcPr/>
                </a:tc>
              </a:tr>
              <a:tr h="370840">
                <a:tc>
                  <a:txBody>
                    <a:bodyPr/>
                    <a:lstStyle/>
                    <a:p>
                      <a:r>
                        <a:rPr lang="en-US" sz="1800" kern="1200" dirty="0" smtClean="0">
                          <a:effectLst/>
                        </a:rPr>
                        <a:t>Set up the loop to iterate through the results (if any)</a:t>
                      </a:r>
                      <a:endParaRPr lang="en-US" dirty="0"/>
                    </a:p>
                  </a:txBody>
                  <a:tcPr/>
                </a:tc>
                <a:tc>
                  <a:txBody>
                    <a:bodyPr/>
                    <a:lstStyle/>
                    <a:p>
                      <a:pPr marL="285750" indent="-285750">
                        <a:buFont typeface="Wingdings" panose="05000000000000000000" pitchFamily="2" charset="2"/>
                        <a:buChar char="ü"/>
                      </a:pPr>
                      <a:r>
                        <a:rPr lang="en-US" dirty="0" smtClean="0"/>
                        <a:t> </a:t>
                      </a:r>
                      <a:endParaRPr lang="en-US" dirty="0"/>
                    </a:p>
                  </a:txBody>
                  <a:tcPr/>
                </a:tc>
                <a:tc>
                  <a:txBody>
                    <a:bodyPr/>
                    <a:lstStyle/>
                    <a:p>
                      <a:endParaRPr lang="en-US"/>
                    </a:p>
                  </a:txBody>
                  <a:tcPr/>
                </a:tc>
              </a:tr>
              <a:tr h="370840">
                <a:tc>
                  <a:txBody>
                    <a:bodyPr/>
                    <a:lstStyle/>
                    <a:p>
                      <a:r>
                        <a:rPr lang="en-US" sz="1800" kern="1200" dirty="0" smtClean="0">
                          <a:effectLst/>
                        </a:rPr>
                        <a:t>Do the work for each iteration</a:t>
                      </a:r>
                      <a:endParaRPr lang="en-US" dirty="0"/>
                    </a:p>
                  </a:txBody>
                  <a:tcPr/>
                </a:tc>
                <a:tc>
                  <a:txBody>
                    <a:bodyPr/>
                    <a:lstStyle/>
                    <a:p>
                      <a:endParaRPr lang="en-US"/>
                    </a:p>
                  </a:txBody>
                  <a:tcPr/>
                </a:tc>
                <a:tc>
                  <a:txBody>
                    <a:bodyPr/>
                    <a:lstStyle/>
                    <a:p>
                      <a:pPr marL="285750" indent="-285750">
                        <a:buFont typeface="Wingdings" panose="05000000000000000000" pitchFamily="2" charset="2"/>
                        <a:buChar char="ü"/>
                      </a:pPr>
                      <a:r>
                        <a:rPr lang="en-US" dirty="0" smtClean="0"/>
                        <a:t> </a:t>
                      </a:r>
                      <a:endParaRPr lang="en-US" dirty="0"/>
                    </a:p>
                  </a:txBody>
                  <a:tcPr/>
                </a:tc>
              </a:tr>
              <a:tr h="370840">
                <a:tc>
                  <a:txBody>
                    <a:bodyPr/>
                    <a:lstStyle/>
                    <a:p>
                      <a:r>
                        <a:rPr lang="en-US" sz="1800" kern="1200" dirty="0" smtClean="0">
                          <a:effectLst/>
                        </a:rPr>
                        <a:t>Process any exception</a:t>
                      </a:r>
                      <a:endParaRPr lang="en-US" dirty="0"/>
                    </a:p>
                  </a:txBody>
                  <a:tcPr/>
                </a:tc>
                <a:tc>
                  <a:txBody>
                    <a:bodyPr/>
                    <a:lstStyle/>
                    <a:p>
                      <a:pPr marL="285750" indent="-285750">
                        <a:buFont typeface="Wingdings" panose="05000000000000000000" pitchFamily="2" charset="2"/>
                        <a:buChar char="ü"/>
                      </a:pPr>
                      <a:r>
                        <a:rPr lang="en-US" dirty="0" smtClean="0"/>
                        <a:t> </a:t>
                      </a:r>
                      <a:endParaRPr lang="en-US" dirty="0"/>
                    </a:p>
                  </a:txBody>
                  <a:tcPr/>
                </a:tc>
                <a:tc>
                  <a:txBody>
                    <a:bodyPr/>
                    <a:lstStyle/>
                    <a:p>
                      <a:endParaRPr lang="en-US"/>
                    </a:p>
                  </a:txBody>
                  <a:tcPr/>
                </a:tc>
              </a:tr>
              <a:tr h="370840">
                <a:tc>
                  <a:txBody>
                    <a:bodyPr/>
                    <a:lstStyle/>
                    <a:p>
                      <a:r>
                        <a:rPr lang="en-US" sz="1800" kern="1200" dirty="0" smtClean="0">
                          <a:effectLst/>
                        </a:rPr>
                        <a:t>Handle transactions</a:t>
                      </a:r>
                      <a:endParaRPr lang="en-US" dirty="0"/>
                    </a:p>
                  </a:txBody>
                  <a:tcPr/>
                </a:tc>
                <a:tc>
                  <a:txBody>
                    <a:bodyPr/>
                    <a:lstStyle/>
                    <a:p>
                      <a:pPr marL="285750" indent="-285750">
                        <a:buFont typeface="Wingdings" panose="05000000000000000000" pitchFamily="2" charset="2"/>
                        <a:buChar char="ü"/>
                      </a:pPr>
                      <a:r>
                        <a:rPr lang="en-US" dirty="0" smtClean="0"/>
                        <a:t> </a:t>
                      </a:r>
                      <a:endParaRPr lang="en-US" dirty="0"/>
                    </a:p>
                  </a:txBody>
                  <a:tcPr/>
                </a:tc>
                <a:tc>
                  <a:txBody>
                    <a:bodyPr/>
                    <a:lstStyle/>
                    <a:p>
                      <a:endParaRPr lang="en-US"/>
                    </a:p>
                  </a:txBody>
                  <a:tcPr/>
                </a:tc>
              </a:tr>
              <a:tr h="370840">
                <a:tc>
                  <a:txBody>
                    <a:bodyPr/>
                    <a:lstStyle/>
                    <a:p>
                      <a:r>
                        <a:rPr lang="en-US" sz="1800" kern="1200" dirty="0" smtClean="0">
                          <a:effectLst/>
                        </a:rPr>
                        <a:t>Close the connection, statement and </a:t>
                      </a:r>
                      <a:r>
                        <a:rPr lang="en-US" sz="1800" kern="1200" dirty="0" err="1" smtClean="0">
                          <a:effectLst/>
                        </a:rPr>
                        <a:t>resultset</a:t>
                      </a:r>
                      <a:r>
                        <a:rPr lang="en-US" sz="1800" kern="1200" dirty="0" smtClean="0">
                          <a:effectLst/>
                        </a:rPr>
                        <a:t>.</a:t>
                      </a:r>
                      <a:endParaRPr lang="en-US" dirty="0"/>
                    </a:p>
                  </a:txBody>
                  <a:tcPr/>
                </a:tc>
                <a:tc>
                  <a:txBody>
                    <a:bodyPr/>
                    <a:lstStyle/>
                    <a:p>
                      <a:pPr marL="285750" indent="-285750">
                        <a:buFont typeface="Wingdings" panose="05000000000000000000" pitchFamily="2" charset="2"/>
                        <a:buChar char="ü"/>
                      </a:pPr>
                      <a:r>
                        <a:rPr lang="en-US" dirty="0" smtClean="0"/>
                        <a:t> </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8540507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ORM</a:t>
            </a:r>
            <a:endParaRPr lang="en-US" dirty="0"/>
          </a:p>
        </p:txBody>
      </p:sp>
      <p:sp>
        <p:nvSpPr>
          <p:cNvPr id="3" name="Content Placeholder 2"/>
          <p:cNvSpPr>
            <a:spLocks noGrp="1"/>
          </p:cNvSpPr>
          <p:nvPr>
            <p:ph idx="1"/>
          </p:nvPr>
        </p:nvSpPr>
        <p:spPr/>
        <p:txBody>
          <a:bodyPr>
            <a:normAutofit fontScale="92500"/>
          </a:bodyPr>
          <a:lstStyle/>
          <a:p>
            <a:pPr marL="0" indent="0">
              <a:lnSpc>
                <a:spcPct val="150000"/>
              </a:lnSpc>
              <a:buNone/>
            </a:pPr>
            <a:r>
              <a:rPr lang="en-US" dirty="0"/>
              <a:t>Spring adds significant enhancements to the ORM layer of your choice when you create data access applications. You can leverage as much of the integration support as you wish, and you should compare this integration effort with the cost and risk of building a similar infrastructure in-house. You can use much of the ORM support as you would a library, regardless of technology, because everything is designed as a set of reusable JavaBeans. ORM in a Spring </a:t>
            </a:r>
            <a:r>
              <a:rPr lang="en-US" dirty="0" err="1"/>
              <a:t>IoC</a:t>
            </a:r>
            <a:r>
              <a:rPr lang="en-US" dirty="0"/>
              <a:t> container facilitates configuration and deployment</a:t>
            </a:r>
            <a:endParaRPr lang="en-US" dirty="0"/>
          </a:p>
        </p:txBody>
      </p:sp>
    </p:spTree>
    <p:extLst>
      <p:ext uri="{BB962C8B-B14F-4D97-AF65-F5344CB8AC3E}">
        <p14:creationId xmlns:p14="http://schemas.microsoft.com/office/powerpoint/2010/main" val="32465886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Security</a:t>
            </a:r>
            <a:endParaRPr lang="en-US" dirty="0"/>
          </a:p>
        </p:txBody>
      </p:sp>
      <p:sp>
        <p:nvSpPr>
          <p:cNvPr id="3" name="Content Placeholder 2"/>
          <p:cNvSpPr>
            <a:spLocks noGrp="1"/>
          </p:cNvSpPr>
          <p:nvPr>
            <p:ph idx="1"/>
          </p:nvPr>
        </p:nvSpPr>
        <p:spPr/>
        <p:txBody>
          <a:bodyPr>
            <a:normAutofit fontScale="62500" lnSpcReduction="20000"/>
          </a:bodyPr>
          <a:lstStyle/>
          <a:p>
            <a:pPr>
              <a:lnSpc>
                <a:spcPct val="160000"/>
              </a:lnSpc>
            </a:pPr>
            <a:r>
              <a:rPr lang="en-US" dirty="0" smtClean="0"/>
              <a:t>History</a:t>
            </a:r>
          </a:p>
          <a:p>
            <a:pPr marL="0" indent="0">
              <a:lnSpc>
                <a:spcPct val="160000"/>
              </a:lnSpc>
              <a:buNone/>
            </a:pPr>
            <a:r>
              <a:rPr lang="en-US" dirty="0"/>
              <a:t>Spring Security began in late 2003 as “The </a:t>
            </a:r>
            <a:r>
              <a:rPr lang="en-US" dirty="0" err="1"/>
              <a:t>Acegi</a:t>
            </a:r>
            <a:r>
              <a:rPr lang="en-US" dirty="0"/>
              <a:t> Security System for Spring”. A question was posed on the Spring Developers' mailing list asking whether there had been any consideration given to a Spring-based security implementation. At the time the Spring community was relatively </a:t>
            </a:r>
            <a:r>
              <a:rPr lang="en-US" dirty="0" smtClean="0"/>
              <a:t>small, and </a:t>
            </a:r>
            <a:r>
              <a:rPr lang="en-US" dirty="0"/>
              <a:t>indeed Spring itself had only existed as a </a:t>
            </a:r>
            <a:r>
              <a:rPr lang="en-US" dirty="0" err="1"/>
              <a:t>SourceForge</a:t>
            </a:r>
            <a:r>
              <a:rPr lang="en-US" dirty="0"/>
              <a:t> project from early 2003. The response to the question was that it was a worthwhile area, although a lack of time currently prevented its exploration</a:t>
            </a:r>
            <a:r>
              <a:rPr lang="en-US" dirty="0" smtClean="0"/>
              <a:t>.</a:t>
            </a:r>
          </a:p>
          <a:p>
            <a:pPr marL="0" indent="0">
              <a:lnSpc>
                <a:spcPct val="160000"/>
              </a:lnSpc>
              <a:buNone/>
            </a:pPr>
            <a:r>
              <a:rPr lang="en-US" dirty="0"/>
              <a:t>With that in mind, a simple security implementation was built and not released. A few weeks later another member of the Spring community inquired about security, and at the time this code was offered to them.</a:t>
            </a:r>
            <a:endParaRPr lang="en-US" dirty="0"/>
          </a:p>
        </p:txBody>
      </p:sp>
    </p:spTree>
    <p:extLst>
      <p:ext uri="{BB962C8B-B14F-4D97-AF65-F5344CB8AC3E}">
        <p14:creationId xmlns:p14="http://schemas.microsoft.com/office/powerpoint/2010/main" val="4692151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a:t>
            </a:r>
            <a:r>
              <a:rPr lang="en-US" dirty="0" smtClean="0"/>
              <a:t>Security cont.</a:t>
            </a:r>
            <a:endParaRPr lang="en-US" dirty="0"/>
          </a:p>
        </p:txBody>
      </p:sp>
      <p:sp>
        <p:nvSpPr>
          <p:cNvPr id="3" name="Content Placeholder 2"/>
          <p:cNvSpPr>
            <a:spLocks noGrp="1"/>
          </p:cNvSpPr>
          <p:nvPr>
            <p:ph idx="1"/>
          </p:nvPr>
        </p:nvSpPr>
        <p:spPr/>
        <p:txBody>
          <a:bodyPr/>
          <a:lstStyle/>
          <a:p>
            <a:pPr marL="0" indent="0">
              <a:lnSpc>
                <a:spcPct val="150000"/>
              </a:lnSpc>
              <a:buNone/>
            </a:pPr>
            <a:r>
              <a:rPr lang="en-US" dirty="0"/>
              <a:t>Spring Security is a framework that </a:t>
            </a:r>
            <a:r>
              <a:rPr lang="en-US" dirty="0" smtClean="0"/>
              <a:t>provides:</a:t>
            </a:r>
          </a:p>
          <a:p>
            <a:pPr lvl="1">
              <a:lnSpc>
                <a:spcPct val="150000"/>
              </a:lnSpc>
              <a:buFont typeface="Arial" panose="020B0604020202020204" pitchFamily="34" charset="0"/>
              <a:buChar char="•"/>
            </a:pPr>
            <a:r>
              <a:rPr lang="en-US" dirty="0"/>
              <a:t>Comprehensive and extensible support for both Authentication and Authorization</a:t>
            </a:r>
          </a:p>
          <a:p>
            <a:pPr lvl="1">
              <a:lnSpc>
                <a:spcPct val="150000"/>
              </a:lnSpc>
              <a:buFont typeface="Arial" panose="020B0604020202020204" pitchFamily="34" charset="0"/>
              <a:buChar char="•"/>
            </a:pPr>
            <a:r>
              <a:rPr lang="en-US" dirty="0"/>
              <a:t>Protection against attacks like session fixation, clickjacking, cross site request forgery, </a:t>
            </a:r>
            <a:r>
              <a:rPr lang="en-US" dirty="0" err="1"/>
              <a:t>etc</a:t>
            </a:r>
            <a:endParaRPr lang="en-US" dirty="0"/>
          </a:p>
          <a:p>
            <a:pPr lvl="1">
              <a:lnSpc>
                <a:spcPct val="150000"/>
              </a:lnSpc>
              <a:buFont typeface="Arial" panose="020B0604020202020204" pitchFamily="34" charset="0"/>
              <a:buChar char="•"/>
            </a:pPr>
            <a:r>
              <a:rPr lang="en-US" dirty="0"/>
              <a:t>Servlet API integration</a:t>
            </a:r>
          </a:p>
          <a:p>
            <a:pPr lvl="1">
              <a:lnSpc>
                <a:spcPct val="150000"/>
              </a:lnSpc>
              <a:buFont typeface="Arial" panose="020B0604020202020204" pitchFamily="34" charset="0"/>
              <a:buChar char="•"/>
            </a:pPr>
            <a:r>
              <a:rPr lang="en-US" dirty="0"/>
              <a:t>Optional integration with Spring Web MVC</a:t>
            </a:r>
          </a:p>
          <a:p>
            <a:pPr lvl="1"/>
            <a:endParaRPr lang="en-US" dirty="0"/>
          </a:p>
        </p:txBody>
      </p:sp>
    </p:spTree>
    <p:extLst>
      <p:ext uri="{BB962C8B-B14F-4D97-AF65-F5344CB8AC3E}">
        <p14:creationId xmlns:p14="http://schemas.microsoft.com/office/powerpoint/2010/main" val="4448098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31980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Appendix</a:t>
            </a:r>
            <a:endParaRPr lang="en-US" dirty="0"/>
          </a:p>
        </p:txBody>
      </p:sp>
      <p:sp>
        <p:nvSpPr>
          <p:cNvPr id="14" name="Content Placeholder 13"/>
          <p:cNvSpPr>
            <a:spLocks noGrp="1"/>
          </p:cNvSpPr>
          <p:nvPr>
            <p:ph idx="1"/>
          </p:nvPr>
        </p:nvSpPr>
        <p:spPr/>
        <p:txBody>
          <a:bodyPr>
            <a:normAutofit fontScale="55000" lnSpcReduction="20000"/>
          </a:bodyPr>
          <a:lstStyle/>
          <a:p>
            <a:r>
              <a:rPr lang="en-US" dirty="0" smtClean="0"/>
              <a:t>History of Spring</a:t>
            </a:r>
            <a:endParaRPr lang="en-US" dirty="0" smtClean="0"/>
          </a:p>
          <a:p>
            <a:r>
              <a:rPr lang="en-US" dirty="0" smtClean="0"/>
              <a:t>What is Spring?</a:t>
            </a:r>
            <a:endParaRPr lang="en-US" dirty="0" smtClean="0"/>
          </a:p>
          <a:p>
            <a:r>
              <a:rPr lang="en-US" dirty="0" smtClean="0"/>
              <a:t>Spring framework runtime</a:t>
            </a:r>
          </a:p>
          <a:p>
            <a:r>
              <a:rPr lang="en-US" altLang="en-US" dirty="0" smtClean="0"/>
              <a:t>Dependency </a:t>
            </a:r>
            <a:r>
              <a:rPr lang="en-US" altLang="en-US" dirty="0"/>
              <a:t>Injection</a:t>
            </a:r>
          </a:p>
          <a:p>
            <a:r>
              <a:rPr lang="en-US" altLang="en-US" dirty="0"/>
              <a:t>Aspect </a:t>
            </a:r>
            <a:r>
              <a:rPr lang="en-US" altLang="en-US" dirty="0" smtClean="0"/>
              <a:t>Oriented Programming</a:t>
            </a:r>
          </a:p>
          <a:p>
            <a:r>
              <a:rPr lang="en-US" altLang="en-US" dirty="0"/>
              <a:t>Portable Service </a:t>
            </a:r>
            <a:r>
              <a:rPr lang="en-US" altLang="en-US" dirty="0" smtClean="0"/>
              <a:t>Abstractions</a:t>
            </a:r>
          </a:p>
          <a:p>
            <a:r>
              <a:rPr lang="en-US" dirty="0" smtClean="0"/>
              <a:t>Spring MVC</a:t>
            </a:r>
          </a:p>
          <a:p>
            <a:r>
              <a:rPr lang="en-US" dirty="0" smtClean="0"/>
              <a:t>Spring JDBC</a:t>
            </a:r>
          </a:p>
          <a:p>
            <a:r>
              <a:rPr lang="en-US" dirty="0" smtClean="0"/>
              <a:t>Spring ORM</a:t>
            </a:r>
          </a:p>
          <a:p>
            <a:r>
              <a:rPr lang="en-US" dirty="0" smtClean="0"/>
              <a:t>Spring Security</a:t>
            </a:r>
          </a:p>
          <a:p>
            <a:r>
              <a:rPr lang="en-US" dirty="0" smtClean="0"/>
              <a:t>Spring Boot</a:t>
            </a:r>
            <a:endParaRPr lang="en-US" dirty="0"/>
          </a:p>
        </p:txBody>
      </p:sp>
    </p:spTree>
    <p:extLst>
      <p:ext uri="{BB962C8B-B14F-4D97-AF65-F5344CB8AC3E}">
        <p14:creationId xmlns:p14="http://schemas.microsoft.com/office/powerpoint/2010/main" val="272306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a:t>
            </a:r>
            <a:r>
              <a:rPr lang="en-US" dirty="0" smtClean="0"/>
              <a:t>Spring</a:t>
            </a:r>
            <a:endParaRPr lang="en-US" dirty="0"/>
          </a:p>
        </p:txBody>
      </p:sp>
      <p:sp>
        <p:nvSpPr>
          <p:cNvPr id="3" name="Content Placeholder 2"/>
          <p:cNvSpPr>
            <a:spLocks noGrp="1"/>
          </p:cNvSpPr>
          <p:nvPr>
            <p:ph idx="1"/>
          </p:nvPr>
        </p:nvSpPr>
        <p:spPr/>
        <p:txBody>
          <a:bodyPr>
            <a:noAutofit/>
          </a:bodyPr>
          <a:lstStyle/>
          <a:p>
            <a:pPr>
              <a:lnSpc>
                <a:spcPct val="150000"/>
              </a:lnSpc>
            </a:pPr>
            <a:r>
              <a:rPr lang="en-US" sz="2000" dirty="0"/>
              <a:t>The first version was written by Rod </a:t>
            </a:r>
            <a:r>
              <a:rPr lang="en-US" sz="2000" dirty="0" smtClean="0"/>
              <a:t>Johnson (Father of Spring).</a:t>
            </a:r>
          </a:p>
          <a:p>
            <a:pPr>
              <a:lnSpc>
                <a:spcPct val="150000"/>
              </a:lnSpc>
            </a:pPr>
            <a:r>
              <a:rPr lang="en-US" sz="2000" dirty="0" smtClean="0"/>
              <a:t>Spring was released with </a:t>
            </a:r>
            <a:r>
              <a:rPr lang="en-US" sz="2000" dirty="0"/>
              <a:t>the publication of Rod </a:t>
            </a:r>
            <a:r>
              <a:rPr lang="en-US" sz="2000" dirty="0" smtClean="0"/>
              <a:t>Johnson’s book </a:t>
            </a:r>
            <a:r>
              <a:rPr lang="en-US" sz="2000" dirty="0"/>
              <a:t>Expert One-on-One J2EE Design and Development in October 2002</a:t>
            </a:r>
            <a:r>
              <a:rPr lang="en-US" sz="2000" dirty="0" smtClean="0"/>
              <a:t>.</a:t>
            </a:r>
          </a:p>
          <a:p>
            <a:pPr>
              <a:lnSpc>
                <a:spcPct val="150000"/>
              </a:lnSpc>
            </a:pPr>
            <a:r>
              <a:rPr lang="en-US" sz="2000" dirty="0" smtClean="0"/>
              <a:t>The </a:t>
            </a:r>
            <a:r>
              <a:rPr lang="en-US" sz="2000" dirty="0"/>
              <a:t>framework was first released under the Apache 2.0 license in June 2003</a:t>
            </a:r>
            <a:r>
              <a:rPr lang="en-US" sz="2000" dirty="0" smtClean="0"/>
              <a:t>.</a:t>
            </a:r>
            <a:endParaRPr lang="en-US" sz="2000" dirty="0"/>
          </a:p>
          <a:p>
            <a:pPr>
              <a:lnSpc>
                <a:spcPct val="150000"/>
              </a:lnSpc>
            </a:pPr>
            <a:r>
              <a:rPr lang="en-US" sz="2000" dirty="0" smtClean="0"/>
              <a:t>On 22</a:t>
            </a:r>
            <a:r>
              <a:rPr lang="en-US" sz="2000" baseline="30000" dirty="0" smtClean="0"/>
              <a:t>nd</a:t>
            </a:r>
            <a:r>
              <a:rPr lang="en-US" sz="2000" dirty="0" smtClean="0"/>
              <a:t> of November 2006 Spring downloads exceeded 1 million.</a:t>
            </a:r>
            <a:endParaRPr lang="en-US" sz="2000" dirty="0"/>
          </a:p>
        </p:txBody>
      </p:sp>
    </p:spTree>
    <p:extLst>
      <p:ext uri="{BB962C8B-B14F-4D97-AF65-F5344CB8AC3E}">
        <p14:creationId xmlns:p14="http://schemas.microsoft.com/office/powerpoint/2010/main" val="8095236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Spring?</a:t>
            </a:r>
          </a:p>
        </p:txBody>
      </p:sp>
      <p:sp>
        <p:nvSpPr>
          <p:cNvPr id="3" name="Content Placeholder 2"/>
          <p:cNvSpPr>
            <a:spLocks noGrp="1"/>
          </p:cNvSpPr>
          <p:nvPr>
            <p:ph idx="1"/>
          </p:nvPr>
        </p:nvSpPr>
        <p:spPr/>
        <p:txBody>
          <a:bodyPr>
            <a:normAutofit lnSpcReduction="10000"/>
          </a:bodyPr>
          <a:lstStyle/>
          <a:p>
            <a:r>
              <a:rPr lang="en-US" dirty="0"/>
              <a:t>The Spring Framework is a Java platform that provides comprehensive infrastructure support for developing Java applications. Spring handles the infrastructure so you can focus on your application.</a:t>
            </a:r>
          </a:p>
          <a:p>
            <a:r>
              <a:rPr lang="en-US" dirty="0"/>
              <a:t>Spring enables you to build applications from "plain old Java objects" (POJOs) and to apply enterprise services non-invasively to POJOs</a:t>
            </a:r>
            <a:r>
              <a:rPr lang="en-US" dirty="0" smtClean="0"/>
              <a:t>.</a:t>
            </a:r>
          </a:p>
          <a:p>
            <a:r>
              <a:rPr lang="en-US" dirty="0" smtClean="0"/>
              <a:t>Spring is</a:t>
            </a:r>
          </a:p>
          <a:p>
            <a:pPr lvl="1"/>
            <a:r>
              <a:rPr lang="en-US" dirty="0" smtClean="0"/>
              <a:t>Lightweight </a:t>
            </a:r>
          </a:p>
          <a:p>
            <a:pPr lvl="1"/>
            <a:r>
              <a:rPr lang="en-US" dirty="0" smtClean="0"/>
              <a:t>Easy to develop</a:t>
            </a:r>
          </a:p>
          <a:p>
            <a:pPr lvl="1"/>
            <a:r>
              <a:rPr lang="en-US" dirty="0" smtClean="0"/>
              <a:t>Easy to test</a:t>
            </a:r>
          </a:p>
          <a:p>
            <a:endParaRPr lang="en-US" dirty="0"/>
          </a:p>
        </p:txBody>
      </p:sp>
    </p:spTree>
    <p:extLst>
      <p:ext uri="{BB962C8B-B14F-4D97-AF65-F5344CB8AC3E}">
        <p14:creationId xmlns:p14="http://schemas.microsoft.com/office/powerpoint/2010/main" val="7766144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framework runtime</a:t>
            </a:r>
          </a:p>
        </p:txBody>
      </p:sp>
      <p:sp>
        <p:nvSpPr>
          <p:cNvPr id="5" name="Rounded Rectangle 4"/>
          <p:cNvSpPr/>
          <p:nvPr/>
        </p:nvSpPr>
        <p:spPr>
          <a:xfrm>
            <a:off x="1293812" y="1828800"/>
            <a:ext cx="9372602" cy="43434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1827212" y="1981200"/>
            <a:ext cx="3581400" cy="1905000"/>
            <a:chOff x="1827212" y="2286000"/>
            <a:chExt cx="3581400" cy="1905000"/>
          </a:xfrm>
        </p:grpSpPr>
        <p:sp>
          <p:nvSpPr>
            <p:cNvPr id="6" name="Rounded Rectangle 5"/>
            <p:cNvSpPr/>
            <p:nvPr/>
          </p:nvSpPr>
          <p:spPr>
            <a:xfrm>
              <a:off x="1827212" y="2286000"/>
              <a:ext cx="3581400" cy="1905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284412" y="2380768"/>
              <a:ext cx="2743200" cy="341632"/>
            </a:xfrm>
            <a:prstGeom prst="rect">
              <a:avLst/>
            </a:prstGeom>
            <a:noFill/>
          </p:spPr>
          <p:txBody>
            <a:bodyPr wrap="square" rtlCol="0">
              <a:spAutoFit/>
            </a:bodyPr>
            <a:lstStyle/>
            <a:p>
              <a:pPr>
                <a:lnSpc>
                  <a:spcPct val="90000"/>
                </a:lnSpc>
              </a:pPr>
              <a:r>
                <a:rPr lang="en-US" b="1" dirty="0" smtClean="0">
                  <a:ln w="10160">
                    <a:solidFill>
                      <a:schemeClr val="bg1"/>
                    </a:solidFill>
                    <a:prstDash val="solid"/>
                  </a:ln>
                  <a:solidFill>
                    <a:srgbClr val="FFFFFF"/>
                  </a:solidFill>
                  <a:effectLst>
                    <a:outerShdw blurRad="38100" dist="22860" dir="5400000" algn="tl" rotWithShape="0">
                      <a:srgbClr val="000000">
                        <a:alpha val="30000"/>
                      </a:srgbClr>
                    </a:outerShdw>
                  </a:effectLst>
                </a:rPr>
                <a:t>Data Access</a:t>
              </a:r>
              <a:r>
                <a:rPr lang="en-US" b="1" dirty="0" smtClean="0">
                  <a:ln w="10160">
                    <a:solidFill>
                      <a:schemeClr val="bg1"/>
                    </a:solidFill>
                    <a:prstDash val="solid"/>
                  </a:ln>
                  <a:solidFill>
                    <a:srgbClr val="FFFFFF"/>
                  </a:solidFill>
                  <a:effectLst>
                    <a:outerShdw blurRad="38100" dist="22860" dir="5400000" algn="tl" rotWithShape="0">
                      <a:srgbClr val="000000">
                        <a:alpha val="30000"/>
                      </a:srgbClr>
                    </a:outerShdw>
                  </a:effectLst>
                </a:rPr>
                <a:t>/Integration</a:t>
              </a:r>
              <a:endParaRPr lang="en-US" b="1" dirty="0">
                <a:ln w="10160">
                  <a:solidFill>
                    <a:schemeClr val="bg1"/>
                  </a:solidFill>
                  <a:prstDash val="solid"/>
                </a:ln>
                <a:solidFill>
                  <a:srgbClr val="FFFFFF"/>
                </a:solidFill>
                <a:effectLst>
                  <a:outerShdw blurRad="38100" dist="22860" dir="5400000" algn="tl" rotWithShape="0">
                    <a:srgbClr val="000000">
                      <a:alpha val="30000"/>
                    </a:srgbClr>
                  </a:outerShdw>
                </a:effectLst>
              </a:endParaRPr>
            </a:p>
          </p:txBody>
        </p:sp>
        <p:sp>
          <p:nvSpPr>
            <p:cNvPr id="9" name="Rounded Rectangle 8"/>
            <p:cNvSpPr/>
            <p:nvPr/>
          </p:nvSpPr>
          <p:spPr>
            <a:xfrm>
              <a:off x="2055812" y="2751708"/>
              <a:ext cx="1219200" cy="36209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JDBC</a:t>
              </a:r>
              <a:endParaRPr lang="en-US" dirty="0"/>
            </a:p>
          </p:txBody>
        </p:sp>
        <p:sp>
          <p:nvSpPr>
            <p:cNvPr id="12" name="Rounded Rectangle 11"/>
            <p:cNvSpPr/>
            <p:nvPr/>
          </p:nvSpPr>
          <p:spPr>
            <a:xfrm>
              <a:off x="3732212" y="2751708"/>
              <a:ext cx="1291049" cy="36209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ORM</a:t>
              </a:r>
              <a:endParaRPr lang="en-US" dirty="0"/>
            </a:p>
          </p:txBody>
        </p:sp>
        <p:sp>
          <p:nvSpPr>
            <p:cNvPr id="13" name="Rounded Rectangle 12"/>
            <p:cNvSpPr/>
            <p:nvPr/>
          </p:nvSpPr>
          <p:spPr>
            <a:xfrm>
              <a:off x="2055812" y="3219308"/>
              <a:ext cx="1248246" cy="36209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OXM</a:t>
              </a:r>
              <a:endParaRPr lang="en-US" dirty="0"/>
            </a:p>
          </p:txBody>
        </p:sp>
        <p:sp>
          <p:nvSpPr>
            <p:cNvPr id="14" name="Rounded Rectangle 13"/>
            <p:cNvSpPr/>
            <p:nvPr/>
          </p:nvSpPr>
          <p:spPr>
            <a:xfrm>
              <a:off x="3732212" y="3219308"/>
              <a:ext cx="1320095" cy="36209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JMS</a:t>
              </a:r>
              <a:endParaRPr lang="en-US" dirty="0"/>
            </a:p>
          </p:txBody>
        </p:sp>
        <p:sp>
          <p:nvSpPr>
            <p:cNvPr id="15" name="Rounded Rectangle 14"/>
            <p:cNvSpPr/>
            <p:nvPr/>
          </p:nvSpPr>
          <p:spPr>
            <a:xfrm>
              <a:off x="2055812" y="3710354"/>
              <a:ext cx="2967449" cy="36209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Transactions</a:t>
              </a:r>
              <a:endParaRPr lang="en-US" dirty="0"/>
            </a:p>
          </p:txBody>
        </p:sp>
      </p:grpSp>
      <p:grpSp>
        <p:nvGrpSpPr>
          <p:cNvPr id="11" name="Group 10"/>
          <p:cNvGrpSpPr/>
          <p:nvPr/>
        </p:nvGrpSpPr>
        <p:grpSpPr>
          <a:xfrm>
            <a:off x="6372403" y="1981200"/>
            <a:ext cx="3581400" cy="1905000"/>
            <a:chOff x="6372403" y="2286000"/>
            <a:chExt cx="3581400" cy="1905000"/>
          </a:xfrm>
        </p:grpSpPr>
        <p:sp>
          <p:nvSpPr>
            <p:cNvPr id="8" name="Rounded Rectangle 7"/>
            <p:cNvSpPr/>
            <p:nvPr/>
          </p:nvSpPr>
          <p:spPr>
            <a:xfrm>
              <a:off x="6372403" y="2286000"/>
              <a:ext cx="3581400" cy="1905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91503" y="2377251"/>
              <a:ext cx="2743200" cy="341632"/>
            </a:xfrm>
            <a:prstGeom prst="rect">
              <a:avLst/>
            </a:prstGeom>
            <a:noFill/>
          </p:spPr>
          <p:txBody>
            <a:bodyPr wrap="square" rtlCol="0">
              <a:spAutoFit/>
            </a:bodyPr>
            <a:lstStyle/>
            <a:p>
              <a:pPr algn="ctr">
                <a:lnSpc>
                  <a:spcPct val="90000"/>
                </a:lnSpc>
              </a:pPr>
              <a:r>
                <a:rPr lang="en-US" b="1" dirty="0" smtClean="0">
                  <a:ln w="10160">
                    <a:solidFill>
                      <a:schemeClr val="bg1"/>
                    </a:solidFill>
                    <a:prstDash val="solid"/>
                  </a:ln>
                  <a:solidFill>
                    <a:srgbClr val="FFFFFF"/>
                  </a:solidFill>
                  <a:effectLst>
                    <a:outerShdw blurRad="38100" dist="22860" dir="5400000" algn="tl" rotWithShape="0">
                      <a:srgbClr val="000000">
                        <a:alpha val="30000"/>
                      </a:srgbClr>
                    </a:outerShdw>
                  </a:effectLst>
                </a:rPr>
                <a:t>Web</a:t>
              </a:r>
              <a:endParaRPr lang="en-US" b="1" dirty="0">
                <a:ln w="10160">
                  <a:solidFill>
                    <a:schemeClr val="bg1"/>
                  </a:solidFill>
                  <a:prstDash val="solid"/>
                </a:ln>
                <a:solidFill>
                  <a:srgbClr val="FFFFFF"/>
                </a:solidFill>
                <a:effectLst>
                  <a:outerShdw blurRad="38100" dist="22860" dir="5400000" algn="tl" rotWithShape="0">
                    <a:srgbClr val="000000">
                      <a:alpha val="30000"/>
                    </a:srgbClr>
                  </a:outerShdw>
                </a:effectLst>
              </a:endParaRPr>
            </a:p>
          </p:txBody>
        </p:sp>
        <p:sp>
          <p:nvSpPr>
            <p:cNvPr id="16" name="Rounded Rectangle 15"/>
            <p:cNvSpPr/>
            <p:nvPr/>
          </p:nvSpPr>
          <p:spPr>
            <a:xfrm>
              <a:off x="6557913" y="2809000"/>
              <a:ext cx="1483717" cy="4572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Websockets</a:t>
              </a:r>
              <a:endParaRPr lang="en-US" dirty="0"/>
            </a:p>
          </p:txBody>
        </p:sp>
        <p:sp>
          <p:nvSpPr>
            <p:cNvPr id="17" name="Rounded Rectangle 16"/>
            <p:cNvSpPr/>
            <p:nvPr/>
          </p:nvSpPr>
          <p:spPr>
            <a:xfrm>
              <a:off x="8218726" y="2809000"/>
              <a:ext cx="1571154" cy="4572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Servlets</a:t>
              </a:r>
              <a:endParaRPr lang="en-US" dirty="0"/>
            </a:p>
          </p:txBody>
        </p:sp>
        <p:sp>
          <p:nvSpPr>
            <p:cNvPr id="18" name="Rounded Rectangle 17"/>
            <p:cNvSpPr/>
            <p:nvPr/>
          </p:nvSpPr>
          <p:spPr>
            <a:xfrm>
              <a:off x="6551612" y="3581400"/>
              <a:ext cx="1519064" cy="4572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Web</a:t>
              </a:r>
              <a:endParaRPr lang="en-US" dirty="0"/>
            </a:p>
          </p:txBody>
        </p:sp>
        <p:sp>
          <p:nvSpPr>
            <p:cNvPr id="19" name="Rounded Rectangle 18"/>
            <p:cNvSpPr/>
            <p:nvPr/>
          </p:nvSpPr>
          <p:spPr>
            <a:xfrm>
              <a:off x="8212424" y="3581400"/>
              <a:ext cx="1606502" cy="4572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Portlet</a:t>
              </a:r>
              <a:endParaRPr lang="en-US" dirty="0"/>
            </a:p>
          </p:txBody>
        </p:sp>
      </p:grpSp>
      <p:sp>
        <p:nvSpPr>
          <p:cNvPr id="22" name="Rounded Rectangle 21"/>
          <p:cNvSpPr/>
          <p:nvPr/>
        </p:nvSpPr>
        <p:spPr>
          <a:xfrm>
            <a:off x="1827212" y="3962400"/>
            <a:ext cx="1920240" cy="457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AOP</a:t>
            </a:r>
            <a:endParaRPr lang="en-US" dirty="0"/>
          </a:p>
        </p:txBody>
      </p:sp>
      <p:sp>
        <p:nvSpPr>
          <p:cNvPr id="23" name="Rounded Rectangle 22"/>
          <p:cNvSpPr/>
          <p:nvPr/>
        </p:nvSpPr>
        <p:spPr>
          <a:xfrm>
            <a:off x="3889548" y="3981006"/>
            <a:ext cx="1920240" cy="457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Aspects</a:t>
            </a:r>
            <a:endParaRPr lang="en-US" dirty="0"/>
          </a:p>
        </p:txBody>
      </p:sp>
      <p:sp>
        <p:nvSpPr>
          <p:cNvPr id="24" name="Rounded Rectangle 23"/>
          <p:cNvSpPr/>
          <p:nvPr/>
        </p:nvSpPr>
        <p:spPr>
          <a:xfrm>
            <a:off x="6002972" y="3981006"/>
            <a:ext cx="1920240" cy="457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Instrumentation</a:t>
            </a:r>
            <a:endParaRPr lang="en-US" dirty="0"/>
          </a:p>
        </p:txBody>
      </p:sp>
      <p:sp>
        <p:nvSpPr>
          <p:cNvPr id="25" name="Rounded Rectangle 24"/>
          <p:cNvSpPr/>
          <p:nvPr/>
        </p:nvSpPr>
        <p:spPr>
          <a:xfrm>
            <a:off x="8060372" y="3981006"/>
            <a:ext cx="1920240" cy="457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a:t>
            </a:r>
            <a:endParaRPr lang="en-US" dirty="0"/>
          </a:p>
        </p:txBody>
      </p:sp>
      <p:sp>
        <p:nvSpPr>
          <p:cNvPr id="27" name="Rounded Rectangle 26"/>
          <p:cNvSpPr/>
          <p:nvPr/>
        </p:nvSpPr>
        <p:spPr>
          <a:xfrm>
            <a:off x="1783838" y="5594103"/>
            <a:ext cx="8155727" cy="457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a:t>
            </a:r>
            <a:endParaRPr lang="en-US" dirty="0"/>
          </a:p>
        </p:txBody>
      </p:sp>
      <p:grpSp>
        <p:nvGrpSpPr>
          <p:cNvPr id="21" name="Group 20"/>
          <p:cNvGrpSpPr/>
          <p:nvPr/>
        </p:nvGrpSpPr>
        <p:grpSpPr>
          <a:xfrm>
            <a:off x="1798075" y="4533011"/>
            <a:ext cx="8155727" cy="908691"/>
            <a:chOff x="1798075" y="4533011"/>
            <a:chExt cx="8155727" cy="908691"/>
          </a:xfrm>
        </p:grpSpPr>
        <p:sp>
          <p:nvSpPr>
            <p:cNvPr id="26" name="Rounded Rectangle 25"/>
            <p:cNvSpPr/>
            <p:nvPr/>
          </p:nvSpPr>
          <p:spPr>
            <a:xfrm>
              <a:off x="1798075" y="4533011"/>
              <a:ext cx="8155727" cy="90869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4317988" y="4535168"/>
              <a:ext cx="2743200" cy="341632"/>
            </a:xfrm>
            <a:prstGeom prst="rect">
              <a:avLst/>
            </a:prstGeom>
            <a:noFill/>
          </p:spPr>
          <p:txBody>
            <a:bodyPr wrap="square" rtlCol="0">
              <a:spAutoFit/>
            </a:bodyPr>
            <a:lstStyle/>
            <a:p>
              <a:pPr algn="ctr">
                <a:lnSpc>
                  <a:spcPct val="90000"/>
                </a:lnSpc>
              </a:pPr>
              <a:r>
                <a:rPr lang="en-US" b="1" dirty="0" smtClean="0">
                  <a:ln w="10160">
                    <a:solidFill>
                      <a:schemeClr val="bg1"/>
                    </a:solidFill>
                    <a:prstDash val="solid"/>
                  </a:ln>
                  <a:solidFill>
                    <a:srgbClr val="FFFFFF"/>
                  </a:solidFill>
                  <a:effectLst>
                    <a:outerShdw blurRad="38100" dist="22860" dir="5400000" algn="tl" rotWithShape="0">
                      <a:srgbClr val="000000">
                        <a:alpha val="30000"/>
                      </a:srgbClr>
                    </a:outerShdw>
                  </a:effectLst>
                </a:rPr>
                <a:t>Core Container</a:t>
              </a:r>
              <a:endParaRPr lang="en-US" b="1" dirty="0">
                <a:ln w="10160">
                  <a:solidFill>
                    <a:schemeClr val="bg1"/>
                  </a:solidFill>
                  <a:prstDash val="solid"/>
                </a:ln>
                <a:solidFill>
                  <a:srgbClr val="FFFFFF"/>
                </a:solidFill>
                <a:effectLst>
                  <a:outerShdw blurRad="38100" dist="22860" dir="5400000" algn="tl" rotWithShape="0">
                    <a:srgbClr val="000000">
                      <a:alpha val="30000"/>
                    </a:srgbClr>
                  </a:outerShdw>
                </a:effectLst>
              </a:endParaRPr>
            </a:p>
          </p:txBody>
        </p:sp>
        <p:sp>
          <p:nvSpPr>
            <p:cNvPr id="30" name="Rounded Rectangle 29"/>
            <p:cNvSpPr/>
            <p:nvPr/>
          </p:nvSpPr>
          <p:spPr>
            <a:xfrm>
              <a:off x="1979612" y="4874154"/>
              <a:ext cx="1875863" cy="4572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Beans</a:t>
              </a:r>
              <a:endParaRPr lang="en-US" dirty="0"/>
            </a:p>
          </p:txBody>
        </p:sp>
        <p:sp>
          <p:nvSpPr>
            <p:cNvPr id="31" name="Rounded Rectangle 30"/>
            <p:cNvSpPr/>
            <p:nvPr/>
          </p:nvSpPr>
          <p:spPr>
            <a:xfrm>
              <a:off x="3989949" y="4874154"/>
              <a:ext cx="1875863" cy="4572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Core</a:t>
              </a:r>
              <a:endParaRPr lang="en-US" dirty="0"/>
            </a:p>
          </p:txBody>
        </p:sp>
        <p:sp>
          <p:nvSpPr>
            <p:cNvPr id="32" name="Rounded Rectangle 31"/>
            <p:cNvSpPr/>
            <p:nvPr/>
          </p:nvSpPr>
          <p:spPr>
            <a:xfrm>
              <a:off x="5971149" y="4874154"/>
              <a:ext cx="1875863" cy="4572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Context</a:t>
              </a:r>
              <a:endParaRPr lang="en-US" dirty="0"/>
            </a:p>
          </p:txBody>
        </p:sp>
        <p:sp>
          <p:nvSpPr>
            <p:cNvPr id="33" name="Rounded Rectangle 32"/>
            <p:cNvSpPr/>
            <p:nvPr/>
          </p:nvSpPr>
          <p:spPr>
            <a:xfrm>
              <a:off x="7952349" y="4874154"/>
              <a:ext cx="1875863" cy="4572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smtClean="0"/>
                <a:t>SpEL</a:t>
              </a:r>
              <a:endParaRPr lang="en-US" dirty="0"/>
            </a:p>
          </p:txBody>
        </p:sp>
      </p:grpSp>
    </p:spTree>
    <p:extLst>
      <p:ext uri="{BB962C8B-B14F-4D97-AF65-F5344CB8AC3E}">
        <p14:creationId xmlns:p14="http://schemas.microsoft.com/office/powerpoint/2010/main" val="26328542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framework </a:t>
            </a:r>
            <a:r>
              <a:rPr lang="en-US" dirty="0" smtClean="0"/>
              <a:t>runtime cont.</a:t>
            </a:r>
            <a:endParaRPr lang="en-US" dirty="0"/>
          </a:p>
        </p:txBody>
      </p:sp>
      <p:sp>
        <p:nvSpPr>
          <p:cNvPr id="3" name="Content Placeholder 2"/>
          <p:cNvSpPr>
            <a:spLocks noGrp="1"/>
          </p:cNvSpPr>
          <p:nvPr>
            <p:ph idx="1"/>
          </p:nvPr>
        </p:nvSpPr>
        <p:spPr/>
        <p:txBody>
          <a:bodyPr>
            <a:normAutofit fontScale="92500" lnSpcReduction="20000"/>
          </a:bodyPr>
          <a:lstStyle/>
          <a:p>
            <a:pPr>
              <a:lnSpc>
                <a:spcPct val="150000"/>
              </a:lnSpc>
            </a:pPr>
            <a:r>
              <a:rPr lang="en-US" dirty="0" smtClean="0"/>
              <a:t>Data Access/Integration</a:t>
            </a:r>
          </a:p>
          <a:p>
            <a:pPr lvl="1">
              <a:lnSpc>
                <a:spcPct val="150000"/>
              </a:lnSpc>
              <a:buFont typeface="Arial" panose="020B0604020202020204" pitchFamily="34" charset="0"/>
              <a:buChar char="•"/>
            </a:pPr>
            <a:r>
              <a:rPr lang="en-US" b="1" dirty="0" smtClean="0"/>
              <a:t>JDBC </a:t>
            </a:r>
            <a:r>
              <a:rPr lang="en-US" dirty="0" smtClean="0"/>
              <a:t>: </a:t>
            </a:r>
            <a:r>
              <a:rPr lang="en-US" sz="1800" dirty="0"/>
              <a:t>JDBC support package, including </a:t>
            </a:r>
            <a:r>
              <a:rPr lang="en-US" sz="1800" dirty="0" err="1"/>
              <a:t>DataSource</a:t>
            </a:r>
            <a:r>
              <a:rPr lang="en-US" sz="1800" dirty="0"/>
              <a:t> setup and JDBC access support</a:t>
            </a:r>
            <a:endParaRPr lang="en-US" sz="1800" dirty="0" smtClean="0"/>
          </a:p>
          <a:p>
            <a:pPr lvl="1">
              <a:lnSpc>
                <a:spcPct val="150000"/>
              </a:lnSpc>
              <a:buFont typeface="Arial" panose="020B0604020202020204" pitchFamily="34" charset="0"/>
              <a:buChar char="•"/>
            </a:pPr>
            <a:r>
              <a:rPr lang="en-US" b="1" dirty="0" smtClean="0"/>
              <a:t>ORM : </a:t>
            </a:r>
            <a:r>
              <a:rPr lang="en-US" sz="1800" dirty="0"/>
              <a:t>Object/Relational Mapping, including JPA and Hibernate </a:t>
            </a:r>
            <a:r>
              <a:rPr lang="en-US" sz="1800" dirty="0" smtClean="0"/>
              <a:t>support.</a:t>
            </a:r>
          </a:p>
          <a:p>
            <a:pPr lvl="1">
              <a:lnSpc>
                <a:spcPct val="150000"/>
              </a:lnSpc>
              <a:buFont typeface="Arial" panose="020B0604020202020204" pitchFamily="34" charset="0"/>
              <a:buChar char="•"/>
            </a:pPr>
            <a:r>
              <a:rPr lang="en-US" b="1" dirty="0" smtClean="0"/>
              <a:t>OXM : </a:t>
            </a:r>
            <a:r>
              <a:rPr lang="en-US" sz="1800" dirty="0"/>
              <a:t>Object/XML Mapping</a:t>
            </a:r>
            <a:endParaRPr lang="en-US" sz="1800" dirty="0" smtClean="0"/>
          </a:p>
          <a:p>
            <a:pPr lvl="1">
              <a:lnSpc>
                <a:spcPct val="150000"/>
              </a:lnSpc>
              <a:buFont typeface="Arial" panose="020B0604020202020204" pitchFamily="34" charset="0"/>
              <a:buChar char="•"/>
            </a:pPr>
            <a:r>
              <a:rPr lang="en-US" b="1" dirty="0" smtClean="0"/>
              <a:t>JMS : </a:t>
            </a:r>
            <a:r>
              <a:rPr lang="en-US" sz="1800" dirty="0"/>
              <a:t>JMS support package, including helper classes to send and receive JMS </a:t>
            </a:r>
            <a:r>
              <a:rPr lang="en-US" sz="1800" dirty="0" smtClean="0"/>
              <a:t>messages.</a:t>
            </a:r>
          </a:p>
          <a:p>
            <a:pPr lvl="1">
              <a:lnSpc>
                <a:spcPct val="150000"/>
              </a:lnSpc>
              <a:buFont typeface="Arial" panose="020B0604020202020204" pitchFamily="34" charset="0"/>
              <a:buChar char="•"/>
            </a:pPr>
            <a:r>
              <a:rPr lang="en-US" b="1" dirty="0" smtClean="0"/>
              <a:t>Transactions : </a:t>
            </a:r>
            <a:r>
              <a:rPr lang="en-US" sz="1800" dirty="0"/>
              <a:t>Transaction infrastructure, including DAO support and JCA integration</a:t>
            </a:r>
            <a:r>
              <a:rPr lang="en-US" sz="1800" dirty="0" smtClean="0"/>
              <a:t>.</a:t>
            </a:r>
            <a:endParaRPr lang="en-US" sz="1800" dirty="0"/>
          </a:p>
        </p:txBody>
      </p:sp>
    </p:spTree>
    <p:extLst>
      <p:ext uri="{BB962C8B-B14F-4D97-AF65-F5344CB8AC3E}">
        <p14:creationId xmlns:p14="http://schemas.microsoft.com/office/powerpoint/2010/main" val="3265139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framework runtime cont.</a:t>
            </a:r>
          </a:p>
        </p:txBody>
      </p:sp>
      <p:sp>
        <p:nvSpPr>
          <p:cNvPr id="3" name="Content Placeholder 2"/>
          <p:cNvSpPr>
            <a:spLocks noGrp="1"/>
          </p:cNvSpPr>
          <p:nvPr>
            <p:ph idx="1"/>
          </p:nvPr>
        </p:nvSpPr>
        <p:spPr/>
        <p:txBody>
          <a:bodyPr/>
          <a:lstStyle/>
          <a:p>
            <a:r>
              <a:rPr lang="en-US" dirty="0" smtClean="0"/>
              <a:t>Web</a:t>
            </a:r>
          </a:p>
          <a:p>
            <a:pPr lvl="1">
              <a:lnSpc>
                <a:spcPct val="150000"/>
              </a:lnSpc>
              <a:buFont typeface="Arial" panose="020B0604020202020204" pitchFamily="34" charset="0"/>
              <a:buChar char="•"/>
            </a:pPr>
            <a:r>
              <a:rPr lang="en-US" b="1" dirty="0" smtClean="0"/>
              <a:t>Web </a:t>
            </a:r>
            <a:r>
              <a:rPr lang="en-US" dirty="0" smtClean="0"/>
              <a:t>: </a:t>
            </a:r>
            <a:r>
              <a:rPr lang="en-US" dirty="0"/>
              <a:t>Web support packages, including client and web </a:t>
            </a:r>
            <a:r>
              <a:rPr lang="en-US" dirty="0" smtClean="0"/>
              <a:t>remoting.</a:t>
            </a:r>
          </a:p>
          <a:p>
            <a:pPr lvl="1">
              <a:lnSpc>
                <a:spcPct val="150000"/>
              </a:lnSpc>
              <a:buFont typeface="Arial" panose="020B0604020202020204" pitchFamily="34" charset="0"/>
              <a:buChar char="•"/>
            </a:pPr>
            <a:r>
              <a:rPr lang="en-US" b="1" dirty="0" smtClean="0"/>
              <a:t>Servlet </a:t>
            </a:r>
            <a:r>
              <a:rPr lang="en-US" dirty="0" smtClean="0"/>
              <a:t>: </a:t>
            </a:r>
            <a:r>
              <a:rPr lang="en-US" dirty="0"/>
              <a:t>REST Web Services and model-view-controller implementation for web applications</a:t>
            </a:r>
            <a:r>
              <a:rPr lang="en-US" dirty="0" smtClean="0"/>
              <a:t>.</a:t>
            </a:r>
          </a:p>
          <a:p>
            <a:pPr lvl="1">
              <a:lnSpc>
                <a:spcPct val="150000"/>
              </a:lnSpc>
              <a:buFont typeface="Arial" panose="020B0604020202020204" pitchFamily="34" charset="0"/>
              <a:buChar char="•"/>
            </a:pPr>
            <a:r>
              <a:rPr lang="en-US" b="1" dirty="0" smtClean="0"/>
              <a:t>Websockets </a:t>
            </a:r>
            <a:r>
              <a:rPr lang="en-US" dirty="0" smtClean="0"/>
              <a:t>: </a:t>
            </a:r>
            <a:r>
              <a:rPr lang="en-US" dirty="0" err="1"/>
              <a:t>WebSocket</a:t>
            </a:r>
            <a:r>
              <a:rPr lang="en-US" dirty="0"/>
              <a:t> and </a:t>
            </a:r>
            <a:r>
              <a:rPr lang="en-US" dirty="0" err="1"/>
              <a:t>SockJS</a:t>
            </a:r>
            <a:r>
              <a:rPr lang="en-US" dirty="0"/>
              <a:t> implementations, including STOMP support</a:t>
            </a:r>
          </a:p>
          <a:p>
            <a:pPr lvl="1">
              <a:lnSpc>
                <a:spcPct val="150000"/>
              </a:lnSpc>
              <a:buFont typeface="Arial" panose="020B0604020202020204" pitchFamily="34" charset="0"/>
              <a:buChar char="•"/>
            </a:pPr>
            <a:r>
              <a:rPr lang="en-US" b="1" dirty="0" smtClean="0"/>
              <a:t>Portlet </a:t>
            </a:r>
            <a:r>
              <a:rPr lang="en-US" dirty="0" smtClean="0"/>
              <a:t>: </a:t>
            </a:r>
            <a:r>
              <a:rPr lang="en-US" dirty="0"/>
              <a:t>MVC implementation to be used in a Portlet environment</a:t>
            </a:r>
          </a:p>
          <a:p>
            <a:pPr lvl="1">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37450117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framework runtime cont.</a:t>
            </a:r>
          </a:p>
        </p:txBody>
      </p:sp>
      <p:sp>
        <p:nvSpPr>
          <p:cNvPr id="3" name="Content Placeholder 2"/>
          <p:cNvSpPr>
            <a:spLocks noGrp="1"/>
          </p:cNvSpPr>
          <p:nvPr>
            <p:ph idx="1"/>
          </p:nvPr>
        </p:nvSpPr>
        <p:spPr/>
        <p:txBody>
          <a:bodyPr vert="horz" lIns="91440" tIns="45720" rIns="91440" bIns="45720" rtlCol="0">
            <a:normAutofit/>
          </a:bodyPr>
          <a:lstStyle/>
          <a:p>
            <a:r>
              <a:rPr lang="en-US" dirty="0"/>
              <a:t>Core Container</a:t>
            </a:r>
          </a:p>
          <a:p>
            <a:pPr lvl="1">
              <a:lnSpc>
                <a:spcPct val="150000"/>
              </a:lnSpc>
              <a:buChar char="•"/>
            </a:pPr>
            <a:r>
              <a:rPr lang="en-US" b="1" dirty="0" smtClean="0"/>
              <a:t>Core : </a:t>
            </a:r>
            <a:r>
              <a:rPr lang="en-US" dirty="0"/>
              <a:t>Core utilities, used by many other Spring </a:t>
            </a:r>
            <a:r>
              <a:rPr lang="en-US" dirty="0" smtClean="0"/>
              <a:t>modules.</a:t>
            </a:r>
            <a:endParaRPr lang="en-US" b="1" dirty="0"/>
          </a:p>
          <a:p>
            <a:pPr lvl="1">
              <a:lnSpc>
                <a:spcPct val="150000"/>
              </a:lnSpc>
              <a:buChar char="•"/>
            </a:pPr>
            <a:r>
              <a:rPr lang="en-US" b="1" dirty="0" smtClean="0"/>
              <a:t>Beans : </a:t>
            </a:r>
            <a:r>
              <a:rPr lang="en-US" dirty="0"/>
              <a:t>Beans support, including Groovy</a:t>
            </a:r>
            <a:endParaRPr lang="en-US" b="1" dirty="0"/>
          </a:p>
          <a:p>
            <a:pPr lvl="1">
              <a:lnSpc>
                <a:spcPct val="150000"/>
              </a:lnSpc>
              <a:buChar char="•"/>
            </a:pPr>
            <a:r>
              <a:rPr lang="en-US" b="1" dirty="0" smtClean="0"/>
              <a:t>Context : </a:t>
            </a:r>
            <a:r>
              <a:rPr lang="en-US" dirty="0"/>
              <a:t>Application context runtime, including scheduling and remoting abstractions</a:t>
            </a:r>
            <a:endParaRPr lang="en-US" b="1" dirty="0"/>
          </a:p>
          <a:p>
            <a:pPr lvl="1">
              <a:lnSpc>
                <a:spcPct val="150000"/>
              </a:lnSpc>
              <a:buChar char="•"/>
            </a:pPr>
            <a:r>
              <a:rPr lang="en-US" b="1" dirty="0" err="1" smtClean="0"/>
              <a:t>SpEL</a:t>
            </a:r>
            <a:r>
              <a:rPr lang="en-US" b="1" dirty="0" smtClean="0"/>
              <a:t> </a:t>
            </a:r>
            <a:r>
              <a:rPr lang="en-US" b="1" dirty="0"/>
              <a:t>: </a:t>
            </a:r>
            <a:r>
              <a:rPr lang="en-US" dirty="0"/>
              <a:t>Spring Expression Language </a:t>
            </a:r>
          </a:p>
        </p:txBody>
      </p:sp>
    </p:spTree>
    <p:extLst>
      <p:ext uri="{BB962C8B-B14F-4D97-AF65-F5344CB8AC3E}">
        <p14:creationId xmlns:p14="http://schemas.microsoft.com/office/powerpoint/2010/main" val="8644234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Dependency Injection</a:t>
            </a:r>
            <a:endParaRPr lang="en-US" dirty="0"/>
          </a:p>
        </p:txBody>
      </p:sp>
      <p:sp>
        <p:nvSpPr>
          <p:cNvPr id="3" name="Content Placeholder 2"/>
          <p:cNvSpPr>
            <a:spLocks noGrp="1"/>
          </p:cNvSpPr>
          <p:nvPr>
            <p:ph idx="1"/>
          </p:nvPr>
        </p:nvSpPr>
        <p:spPr/>
        <p:txBody>
          <a:bodyPr>
            <a:normAutofit fontScale="92500" lnSpcReduction="10000"/>
          </a:bodyPr>
          <a:lstStyle/>
          <a:p>
            <a:pPr marL="0" indent="0">
              <a:lnSpc>
                <a:spcPct val="150000"/>
              </a:lnSpc>
              <a:buNone/>
            </a:pPr>
            <a:r>
              <a:rPr lang="en-US" dirty="0"/>
              <a:t>Dependency Injection (DI) is a design pattern that removes the dependency from the programming code so that it can be easy to manage and test the application. Dependency Injection makes our programming code loosely </a:t>
            </a:r>
            <a:r>
              <a:rPr lang="en-US" dirty="0" smtClean="0"/>
              <a:t>coupled.</a:t>
            </a:r>
          </a:p>
          <a:p>
            <a:pPr marL="0" indent="0">
              <a:lnSpc>
                <a:spcPct val="150000"/>
              </a:lnSpc>
              <a:buNone/>
            </a:pPr>
            <a:r>
              <a:rPr lang="en-US" b="1" dirty="0" smtClean="0"/>
              <a:t>Spring DI : </a:t>
            </a:r>
            <a:r>
              <a:rPr lang="en-US" dirty="0" smtClean="0"/>
              <a:t>Based on two main components :</a:t>
            </a:r>
          </a:p>
          <a:p>
            <a:pPr>
              <a:lnSpc>
                <a:spcPct val="150000"/>
              </a:lnSpc>
            </a:pPr>
            <a:r>
              <a:rPr lang="en-US" dirty="0" err="1" smtClean="0"/>
              <a:t>BeanFactory</a:t>
            </a:r>
            <a:endParaRPr lang="en-US" dirty="0" smtClean="0"/>
          </a:p>
          <a:p>
            <a:pPr>
              <a:lnSpc>
                <a:spcPct val="150000"/>
              </a:lnSpc>
            </a:pPr>
            <a:r>
              <a:rPr lang="en-US" dirty="0" err="1" smtClean="0"/>
              <a:t>ApplicationContext</a:t>
            </a:r>
            <a:endParaRPr lang="en-US" dirty="0"/>
          </a:p>
        </p:txBody>
      </p:sp>
    </p:spTree>
    <p:extLst>
      <p:ext uri="{BB962C8B-B14F-4D97-AF65-F5344CB8AC3E}">
        <p14:creationId xmlns:p14="http://schemas.microsoft.com/office/powerpoint/2010/main" val="15772655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triped Border 16x9">
  <a:themeElements>
    <a:clrScheme name="StripedBorder_16x9">
      <a:dk1>
        <a:srgbClr val="404040"/>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StripedBorder_16x9">
      <a:dk1>
        <a:srgbClr val="404040"/>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StripedBorder_16x9">
      <a:dk1>
        <a:srgbClr val="404040"/>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1C9EA2-3281-42E8-8199-7076EBA492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Striped black border presentation (widescreen)</Template>
  <TotalTime>0</TotalTime>
  <Words>823</Words>
  <Application>Microsoft Office PowerPoint</Application>
  <PresentationFormat>Custom</PresentationFormat>
  <Paragraphs>147</Paragraphs>
  <Slides>18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Euphemia</vt:lpstr>
      <vt:lpstr>Wingdings</vt:lpstr>
      <vt:lpstr>Striped Border 16x9</vt:lpstr>
      <vt:lpstr>Spring</vt:lpstr>
      <vt:lpstr>Appendix</vt:lpstr>
      <vt:lpstr>History of Spring</vt:lpstr>
      <vt:lpstr>What is Spring?</vt:lpstr>
      <vt:lpstr>Spring framework runtime</vt:lpstr>
      <vt:lpstr>Spring framework runtime cont.</vt:lpstr>
      <vt:lpstr>Spring framework runtime cont.</vt:lpstr>
      <vt:lpstr>Spring framework runtime cont.</vt:lpstr>
      <vt:lpstr>Dependency Injection</vt:lpstr>
      <vt:lpstr>Aspect Oriented Programming</vt:lpstr>
      <vt:lpstr>Portable Service Abstractions</vt:lpstr>
      <vt:lpstr>Spring MVC</vt:lpstr>
      <vt:lpstr>Spring MVC cont.</vt:lpstr>
      <vt:lpstr>Spring JDBC</vt:lpstr>
      <vt:lpstr>Spring ORM</vt:lpstr>
      <vt:lpstr>Spring Security</vt:lpstr>
      <vt:lpstr>Spring Security cont.</vt:lpstr>
      <vt:lpstr>Spring Boot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2016-12-18T11:20:28Z</dcterms:created>
  <dcterms:modified xsi:type="dcterms:W3CDTF">2016-12-18T15:01:17Z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TC028010989991</vt:lpwstr>
  </property>
</Properties>
</file>