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Poppins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4VtpxXSUcC2/6mo9n5cvP2r9f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994FFB-7DBD-4686-AA38-F3D1617B69B1}">
  <a:tblStyle styleId="{2E994FFB-7DBD-4686-AA38-F3D1617B69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20573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79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510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6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27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2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16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177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d681407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d681407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2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7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44773" y="494437"/>
            <a:ext cx="9440054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Java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is a high-level, object-oriented programming language that is widely used for building applications across various platforms.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versatility, robustness, and security features make it a popular choice among developers.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was developed in 1991 by Sun Microsystems.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founders of JAVA was James Gosling.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JAVA program is basically made up of two things: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It is a grouped code which will do something for you.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It can be called as many times as you want.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Calling a plumber to repair pipelines in your home.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It is a combination of functions.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e.g House Hold Repair is a class.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 which there are many categories: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a) A plumber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b) A carpenter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c) A painter and many other household repairs.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49997"/>
              </p:ext>
            </p:extLst>
          </p:nvPr>
        </p:nvGraphicFramePr>
        <p:xfrm>
          <a:off x="732889" y="1015518"/>
          <a:ext cx="8835514" cy="5153270"/>
        </p:xfrm>
        <a:graphic>
          <a:graphicData uri="http://schemas.openxmlformats.org/drawingml/2006/table">
            <a:tbl>
              <a:tblPr/>
              <a:tblGrid>
                <a:gridCol w="1523997"/>
                <a:gridCol w="5245827"/>
                <a:gridCol w="2065690"/>
              </a:tblGrid>
              <a:tr h="161013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&amp;&amp; (logical and)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Returns true if both operands are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x&lt;y &amp;&amp; x!=y --&gt; 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60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|| (logical or)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Returns true if any of the operand is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x&lt;y &amp;&amp; x==y --&gt; 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5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! (logical not)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Returns true if the result of the expression is false and vice-versa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!(x&lt;y &amp;&amp; x==y) --&gt; 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45827" y="220180"/>
            <a:ext cx="91225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5707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panose="020B0604020202020204" charset="0"/>
              </a:rPr>
              <a:t>Logical Operators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</a:rPr>
              <a:t>These operators determine the logic in an expression containing two or more values or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</a:rPr>
              <a:t>Let x = 8 and y =2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Poppi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974361" y="614597"/>
            <a:ext cx="10538100" cy="6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and Objects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 is a template from which many objects are made.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a form is a template in which name, address, age, phone number are written.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fill that form, you create an entity so it is an object of the class form.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 {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 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trings[]  args)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System.out.println(“Hello World”);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is a class over here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main is a function over here.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means all public can access it. Everybody can use this method.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Conventions: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is always defined in terms of capital letters, it is called PascalConvention.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 AddTwoNumbers.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functions we use camelCase Convention (first letter is small).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 addTwoNumbers.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363682" y="451714"/>
            <a:ext cx="11464635" cy="556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3300" tIns="133300" rIns="0" bIns="1079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Variables and Data Types in Java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Just like we have some rules that we follow to speak English (the grammar), we have some rules 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follow while writing a Java program. This set of these rules is called syntax. It’s like Vocabulary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Grammar of Java.</a:t>
            </a:r>
            <a:endParaRPr sz="18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Variables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variable is a container that stores a value.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value can be changed during the execution of the program.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 int number = 8; (Here, int is a data type, the number is the variable name, 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8 is the value it contains/stores).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Rules for declaring a variable name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can choose a name while declaring a Java variable if the following rules are followed: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Must not begin with a digit. (E.g., 1</a:t>
            </a: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num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is an invalid variable)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Name is case sensitive. (</a:t>
            </a: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Num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num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are different)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Should not be a keyword (like Void,If).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White space is not allowed. (int </a:t>
            </a: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number one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is invalid)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Can contain alphabets, $character, _character, and digits(num</a:t>
            </a: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1, num2)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if the other conditions are met.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4"/>
          <p:cNvGraphicFramePr/>
          <p:nvPr/>
        </p:nvGraphicFramePr>
        <p:xfrm>
          <a:off x="1038088" y="24759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{2E994FFB-7DBD-4686-AA38-F3D1617B69B1}</a:tableStyleId>
              </a:tblPr>
              <a:tblGrid>
                <a:gridCol w="194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01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2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Data Type</a:t>
                      </a:r>
                      <a:endParaRPr sz="1800" u="none" strike="noStrike" cap="none"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Size</a:t>
                      </a:r>
                      <a:endParaRPr sz="1800" u="none" strike="noStrike" cap="none"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Value Range</a:t>
                      </a:r>
                      <a:endParaRPr sz="1800" u="none" strike="noStrike" cap="none"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2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 Byte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 byte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-128 to 127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2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short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byte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-32,768 to 32,767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2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int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 byte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-2,147,483,648 to 2,147,483,647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 float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 byte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3.40282347 x 10</a:t>
                      </a:r>
                      <a:r>
                        <a:rPr lang="en-US" sz="1800" baseline="30000"/>
                        <a:t>38 </a:t>
                      </a:r>
                      <a:r>
                        <a:rPr lang="en-US" sz="1800"/>
                        <a:t>to 1.40239846 x 10</a:t>
                      </a:r>
                      <a:r>
                        <a:rPr lang="en-US" sz="1800" baseline="30000"/>
                        <a:t>-45</a:t>
                      </a:r>
                      <a:endParaRPr sz="1800"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 long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 byte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-9,223,372,036,854,775,808 to 9,223,372,036,854,775,807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 double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 byte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1.7976931348623157 x 10</a:t>
                      </a:r>
                      <a:r>
                        <a:rPr lang="en-US" sz="1800" baseline="30000"/>
                        <a:t>308</a:t>
                      </a:r>
                      <a:r>
                        <a:rPr lang="en-US" sz="1800"/>
                        <a:t>, 4.9406564584124654 x 10</a:t>
                      </a:r>
                      <a:r>
                        <a:rPr lang="en-US" sz="1800" baseline="30000"/>
                        <a:t>-324</a:t>
                      </a:r>
                      <a:endParaRPr sz="1800"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2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 char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 byte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to 65,535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 boolean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Depends on JVM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 or False</a:t>
                      </a:r>
                      <a:endParaRPr/>
                    </a:p>
                  </a:txBody>
                  <a:tcPr marL="90650" marR="90650" marT="45325" marB="45325" anchor="ctr">
                    <a:lnL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E5E7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00" name="Google Shape;100;p4"/>
          <p:cNvSpPr txBox="1"/>
          <p:nvPr/>
        </p:nvSpPr>
        <p:spPr>
          <a:xfrm>
            <a:off x="1038088" y="149901"/>
            <a:ext cx="755815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Types: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types in Java fall under the following categories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AutoNum type="arabicPeriod"/>
            </a:pPr>
            <a:r>
              <a:rPr lang="en-US" sz="1800" b="0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Primitive Data Types (Intrinsic)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AutoNum type="arabicPeriod"/>
            </a:pPr>
            <a:r>
              <a:rPr lang="en-US" sz="1800" b="0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Non-Primitive Data Types (Derived)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Primitive Data Types: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Java is statically typed, i.e., variables must be declared before use. Java supports 8 primitive data types: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t="30463"/>
          <a:stretch/>
        </p:blipFill>
        <p:spPr>
          <a:xfrm>
            <a:off x="224853" y="569626"/>
            <a:ext cx="11557416" cy="584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/>
          <p:nvPr/>
        </p:nvSpPr>
        <p:spPr>
          <a:xfrm>
            <a:off x="554636" y="772398"/>
            <a:ext cx="10834669" cy="38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133300" rIns="0" bIns="1079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Java Tutorial: Literals in Java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Literals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constant value that can be assigned to the variable is called a literal.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101 – Integer literal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10.1f – float literal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10.1 – double literal (default type for decimals)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‘A’ – character literal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true – Boolean literal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“Harry” – String literal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Keywords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Words that are reserved and used by the Java compiler. They cannot be used as an Identifier.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/>
          <p:nvPr/>
        </p:nvSpPr>
        <p:spPr>
          <a:xfrm>
            <a:off x="954373" y="206213"/>
            <a:ext cx="10283253" cy="4961564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spcFirstLastPara="1" wrap="square" lIns="0" tIns="79350" rIns="0" bIns="793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 strike="noStrike" cap="non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CWH_04_literals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cap="non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	{ </a:t>
            </a:r>
            <a:r>
              <a:rPr lang="en-US" sz="1800" b="0" i="0" u="none" strike="noStrike" cap="non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age = </a:t>
            </a:r>
            <a:r>
              <a:rPr lang="en-US" sz="1800" b="0" i="0" u="none" strike="noStrike" cap="non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34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800" b="0" i="0" u="none" strike="noStrike" cap="non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age2 = </a:t>
            </a:r>
            <a:r>
              <a:rPr lang="en-US" sz="1800" b="0" i="0" u="none" strike="noStrike" cap="non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56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b="0" i="0" u="none" strike="noStrike" cap="non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age3 = </a:t>
            </a:r>
            <a:r>
              <a:rPr lang="en-US" sz="1800" b="0" i="0" u="none" strike="noStrike" cap="non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87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	  long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ageDino = </a:t>
            </a:r>
            <a:r>
              <a:rPr lang="en-US" sz="1800" b="0" i="0" u="none" strike="noStrike" cap="non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5666666666666L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b="0" i="0" u="none" strike="noStrike" cap="non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ch = </a:t>
            </a:r>
            <a:r>
              <a:rPr lang="en-US" sz="1800" b="0" i="0" u="none" strike="noStrike" cap="none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'A’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b="0" i="0" u="none" strike="noStrike" cap="non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f1 = </a:t>
            </a:r>
            <a:r>
              <a:rPr lang="en-US" sz="1800" b="0" i="0" u="none" strike="noStrike" cap="non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5.6f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b="0" i="0" u="none" strike="noStrike" cap="non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d1 = </a:t>
            </a:r>
            <a:r>
              <a:rPr lang="en-US" sz="1800" b="0" i="0" u="none" strike="noStrike" cap="non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4.66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D9EF"/>
                </a:solidFill>
                <a:latin typeface="Consolas"/>
                <a:ea typeface="Consolas"/>
                <a:cs typeface="Consolas"/>
                <a:sym typeface="Consolas"/>
              </a:rPr>
              <a:t>	  boolean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lang="en-US" sz="1800" b="0" i="0" u="none" strike="noStrike" cap="none">
                <a:solidFill>
                  <a:srgbClr val="AE81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b="0" i="0" u="none" strike="noStrike" cap="non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.out.</a:t>
            </a:r>
            <a:r>
              <a:rPr lang="en-US" sz="1800" b="0" i="0" u="none" strike="noStrike" cap="non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(age);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b="0" i="0" u="none" strike="noStrike" cap="non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str = </a:t>
            </a:r>
            <a:r>
              <a:rPr lang="en-US" sz="1800" b="0" i="0" u="none" strike="noStrike" cap="none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“Sumbul"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b="0" i="0" u="none" strike="noStrike" cap="non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.out.</a:t>
            </a:r>
            <a:r>
              <a:rPr lang="en-US" sz="1800" b="0" i="0" u="none" strike="noStrike" cap="none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(str);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1254176" y="5459192"/>
            <a:ext cx="96836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is a class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and print are functions and methods.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44302"/>
              </p:ext>
            </p:extLst>
          </p:nvPr>
        </p:nvGraphicFramePr>
        <p:xfrm>
          <a:off x="525967" y="3352800"/>
          <a:ext cx="9337404" cy="3505200"/>
        </p:xfrm>
        <a:graphic>
          <a:graphicData uri="http://schemas.openxmlformats.org/drawingml/2006/table">
            <a:tbl>
              <a:tblPr/>
              <a:tblGrid>
                <a:gridCol w="3112468">
                  <a:extLst>
                    <a:ext uri="{9D8B030D-6E8A-4147-A177-3AD203B41FA5}">
                      <a16:colId xmlns:a16="http://schemas.microsoft.com/office/drawing/2014/main" xmlns="" val="918728477"/>
                    </a:ext>
                  </a:extLst>
                </a:gridCol>
                <a:gridCol w="3112468">
                  <a:extLst>
                    <a:ext uri="{9D8B030D-6E8A-4147-A177-3AD203B41FA5}">
                      <a16:colId xmlns:a16="http://schemas.microsoft.com/office/drawing/2014/main" xmlns="" val="2259164900"/>
                    </a:ext>
                  </a:extLst>
                </a:gridCol>
                <a:gridCol w="3112468">
                  <a:extLst>
                    <a:ext uri="{9D8B030D-6E8A-4147-A177-3AD203B41FA5}">
                      <a16:colId xmlns:a16="http://schemas.microsoft.com/office/drawing/2014/main" xmlns="" val="160677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Example</a:t>
                      </a:r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1925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 (Addition)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Used to add two numbers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+ y = 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8289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 (Subtraction)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Used to subtract the right-hand side value from the left-hand side value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 = 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371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* (Multiplication)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Used to multiply two values.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 = 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0785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 (Division)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Used to divide left-hand Value by right-hand value.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 = 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5952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% (Modulus)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Used to print the remainder after dividing the left-hand side value from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the right-hand side value.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 = 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0352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++ (Increment)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Increases the value of operand by 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x++ </a:t>
                      </a:r>
                      <a:r>
                        <a:rPr lang="en-US">
                          <a:effectLst/>
                        </a:rPr>
                        <a:t>= </a:t>
                      </a:r>
                      <a:r>
                        <a:rPr lang="en-US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8416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-- (Decrement)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Decreases the value of operand by 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y-- =  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024269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5967" y="484187"/>
            <a:ext cx="1082597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b="1" dirty="0" smtClean="0">
                <a:solidFill>
                  <a:schemeClr val="tx1"/>
                </a:solidFill>
                <a:latin typeface="Poppins" panose="020B0604020202020204" charset="0"/>
              </a:rPr>
              <a:t>  </a:t>
            </a:r>
            <a:r>
              <a:rPr lang="en-US" altLang="en-US" sz="1600" b="1" dirty="0" smtClean="0">
                <a:solidFill>
                  <a:schemeClr val="tx1"/>
                </a:solidFill>
                <a:latin typeface="Poppins" panose="020B0604020202020204" charset="0"/>
              </a:rPr>
              <a:t>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panose="020B0604020202020204" charset="0"/>
              </a:rPr>
              <a:t>ypes of operators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Poppins" panose="020B0604020202020204" charset="0"/>
              <a:cs typeface="Poppi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Arithmetic Operators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Arithmetic operators are used to perform mathematical operations such as addition, division,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etc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 on expressions.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Arithmetic operators cannot work with Booleans.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% operator can work on floats and doubles.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Let x=7 and y=2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Poppins" panose="020B0604020202020204" charset="0"/>
              <a:cs typeface="Poppi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Poppins" panose="020B0604020202020204" charset="0"/>
              <a:cs typeface="Poppi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  <a:cs typeface="Poppins" panose="020B0604020202020204" charset="0"/>
              </a:rPr>
              <a:t>Comparison Operators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85908"/>
              </p:ext>
            </p:extLst>
          </p:nvPr>
        </p:nvGraphicFramePr>
        <p:xfrm>
          <a:off x="1037231" y="1176033"/>
          <a:ext cx="7874757" cy="5303128"/>
        </p:xfrm>
        <a:graphic>
          <a:graphicData uri="http://schemas.openxmlformats.org/drawingml/2006/table">
            <a:tbl>
              <a:tblPr/>
              <a:tblGrid>
                <a:gridCol w="1334579"/>
                <a:gridCol w="3344439"/>
                <a:gridCol w="3195739"/>
              </a:tblGrid>
              <a:tr h="27230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Operator</a:t>
                      </a:r>
                      <a:endParaRPr lang="en-US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Example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99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== (Equal to)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Checks if two operands are equal. Returns a </a:t>
                      </a:r>
                      <a:r>
                        <a:rPr lang="en-US" sz="1400" dirty="0" err="1">
                          <a:effectLst/>
                        </a:rPr>
                        <a:t>boolean</a:t>
                      </a:r>
                      <a:r>
                        <a:rPr lang="en-US" sz="1400" dirty="0">
                          <a:effectLst/>
                        </a:rPr>
                        <a:t> value.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 == y --&gt; False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99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!= (Not equal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Checks if two operands are not equal. Returns a </a:t>
                      </a:r>
                      <a:r>
                        <a:rPr lang="en-US" sz="1400" dirty="0" err="1">
                          <a:effectLst/>
                        </a:rPr>
                        <a:t>boolean</a:t>
                      </a:r>
                      <a:r>
                        <a:rPr lang="en-US" sz="1400" dirty="0">
                          <a:effectLst/>
                        </a:rPr>
                        <a:t> value.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 != y --&gt; True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6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&gt; (Greater than)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Checks if the left-hand side value is greater than the right-hand side value. Returns a boolean value.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 &gt; y --&gt; True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6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&lt; (Less than)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Checks if the left-hand side value is smaller than the right-hand side value. Returns a boolean value.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 &lt; y --&gt; False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6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&gt;=(Greater than or equal to)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Checks if the left-hand side value is greater than or equal to the right-hand side value. Returns a boolean value.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 &gt;= y --&gt; True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6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&lt;= (Less than or equal to)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Checks if the left-hand side value is less than or equal to the right-hand side value. Returns a boolean value.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x &lt;= y --&gt;False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7853" y="42315"/>
            <a:ext cx="653734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707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panose="020B0604020202020204" charset="0"/>
              </a:rPr>
              <a:t>Comparison Operators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</a:rPr>
              <a:t>As the name suggests, these operators are used to compare two operands.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 panose="020B0604020202020204" charset="0"/>
              </a:rPr>
              <a:t>Let x=7 and y=2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1090</Words>
  <Application>Microsoft Office PowerPoint</Application>
  <PresentationFormat>Widescreen</PresentationFormat>
  <Paragraphs>192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Poppins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HomePC</dc:creator>
  <cp:lastModifiedBy>User</cp:lastModifiedBy>
  <cp:revision>3</cp:revision>
  <dcterms:created xsi:type="dcterms:W3CDTF">2024-10-21T13:16:33Z</dcterms:created>
  <dcterms:modified xsi:type="dcterms:W3CDTF">2024-10-24T07:57:35Z</dcterms:modified>
</cp:coreProperties>
</file>