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34FE6A-4236-40DC-93F9-B65566BB4911}">
  <a:tblStyle styleId="{A134FE6A-4236-40DC-93F9-B65566BB49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What is explainability? </a:t>
            </a:r>
            <a:endParaRPr/>
          </a:p>
          <a:p>
            <a:pPr indent="-298450" lvl="0" marL="457200" rtl="0" algn="l">
              <a:spcBef>
                <a:spcPts val="0"/>
              </a:spcBef>
              <a:spcAft>
                <a:spcPts val="0"/>
              </a:spcAft>
              <a:buSzPts val="1100"/>
              <a:buChar char="-"/>
            </a:pPr>
            <a:r>
              <a:rPr lang="en"/>
              <a:t>One example is prediction-based explainability – pin the reason for an output on a single features/point</a:t>
            </a:r>
            <a:endParaRPr/>
          </a:p>
          <a:p>
            <a:pPr indent="-298450" lvl="0" marL="457200" rtl="0" algn="l">
              <a:spcBef>
                <a:spcPts val="0"/>
              </a:spcBef>
              <a:spcAft>
                <a:spcPts val="0"/>
              </a:spcAft>
              <a:buSzPts val="1100"/>
              <a:buChar char="-"/>
            </a:pPr>
            <a:r>
              <a:rPr lang="en"/>
              <a:t>This is too simple to be accurate/useful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52edb612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52edb612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New </a:t>
            </a:r>
            <a:r>
              <a:rPr i="1" lang="en" sz="1400">
                <a:solidFill>
                  <a:schemeClr val="dk1"/>
                </a:solidFill>
              </a:rPr>
              <a:t>logvar</a:t>
            </a:r>
            <a:r>
              <a:rPr lang="en" sz="1400">
                <a:solidFill>
                  <a:schemeClr val="dk1"/>
                </a:solidFill>
              </a:rPr>
              <a:t>s are generated using the normalized Euclidean distance from logvar_i</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Decoder takes the 5000 new logvars and generates similar data points to the input data around the test instance </a:t>
            </a:r>
            <a:endParaRPr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52edb612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52edb612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New </a:t>
            </a:r>
            <a:r>
              <a:rPr i="1" lang="en" sz="1400">
                <a:solidFill>
                  <a:schemeClr val="dk1"/>
                </a:solidFill>
              </a:rPr>
              <a:t>logvar</a:t>
            </a:r>
            <a:r>
              <a:rPr lang="en" sz="1400">
                <a:solidFill>
                  <a:schemeClr val="dk1"/>
                </a:solidFill>
              </a:rPr>
              <a:t>s are generated using the normalized Euclidean distance from logvar_i</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Decoder takes the 5000 new logvars and generates similar data points to the input data around the test instance </a:t>
            </a:r>
            <a:endParaRPr sz="14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52edb612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52edb612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52edb6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52edb6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52edb612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52edb612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52edb612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52edb61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829a45f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829a45f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52edb612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52edb61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829a45f6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829a45f6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widely in the criminal justice system</a:t>
            </a:r>
            <a:endParaRPr/>
          </a:p>
          <a:p>
            <a:pPr indent="0" lvl="0" marL="0" rtl="0" algn="l">
              <a:spcBef>
                <a:spcPts val="0"/>
              </a:spcBef>
              <a:spcAft>
                <a:spcPts val="0"/>
              </a:spcAft>
              <a:buNone/>
            </a:pPr>
            <a:r>
              <a:rPr lang="en"/>
              <a:t>- lacks explainability </a:t>
            </a:r>
            <a:endParaRPr/>
          </a:p>
          <a:p>
            <a:pPr indent="0" lvl="0" marL="0" rtl="0" algn="l">
              <a:spcBef>
                <a:spcPts val="0"/>
              </a:spcBef>
              <a:spcAft>
                <a:spcPts val="0"/>
              </a:spcAft>
              <a:buNone/>
            </a:pPr>
            <a:r>
              <a:rPr lang="en"/>
              <a:t>- in this study, assesses the performance of various classifiers on predicting the risk of recidivism by testing these classifiers on four different datasets and </a:t>
            </a:r>
            <a:r>
              <a:rPr lang="en"/>
              <a:t>assessing</a:t>
            </a:r>
            <a:r>
              <a:rPr lang="en"/>
              <a:t> their performance.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52edb61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52edb61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829a45f6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829a45f6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52edb612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52edb612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52edb612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52edb612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52edb612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52edb612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52edb6127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52edb6127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829a45f6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829a45f6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SHAP and LIME evolved to provide explanations on multiple points. </a:t>
            </a:r>
            <a:endParaRPr/>
          </a:p>
          <a:p>
            <a:pPr indent="-298450" lvl="0" marL="457200" rtl="0" algn="l">
              <a:spcBef>
                <a:spcPts val="0"/>
              </a:spcBef>
              <a:spcAft>
                <a:spcPts val="0"/>
              </a:spcAft>
              <a:buSzPts val="1100"/>
              <a:buChar char="-"/>
            </a:pPr>
            <a:r>
              <a:rPr lang="en"/>
              <a:t>Perturbation-based methods.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829a45f6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829a45f6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Flaw: are these methods robust?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829a45f6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829a45f6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52edb612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52edb612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52edb61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52edb61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New </a:t>
            </a:r>
            <a:r>
              <a:rPr i="1" lang="en" sz="1400">
                <a:solidFill>
                  <a:schemeClr val="dk1"/>
                </a:solidFill>
              </a:rPr>
              <a:t>logvar</a:t>
            </a:r>
            <a:r>
              <a:rPr lang="en" sz="1400">
                <a:solidFill>
                  <a:schemeClr val="dk1"/>
                </a:solidFill>
              </a:rPr>
              <a:t>s are generated using the normalized Euclidean distance from logvar_i</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Decoder takes the 5000 new logvars and generates similar data points to the input data around the test instance </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52edb612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52edb612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New </a:t>
            </a:r>
            <a:r>
              <a:rPr i="1" lang="en" sz="1400">
                <a:solidFill>
                  <a:schemeClr val="dk1"/>
                </a:solidFill>
              </a:rPr>
              <a:t>logvar</a:t>
            </a:r>
            <a:r>
              <a:rPr lang="en" sz="1400">
                <a:solidFill>
                  <a:schemeClr val="dk1"/>
                </a:solidFill>
              </a:rPr>
              <a:t>s are generated using the normalized Euclidean distance from logvar_i</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Decoder takes the 5000 new logvars and generates similar data points to the input data around the test instance </a:t>
            </a:r>
            <a:endParaRPr sz="14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52edb612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52edb612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New </a:t>
            </a:r>
            <a:r>
              <a:rPr i="1" lang="en" sz="1400">
                <a:solidFill>
                  <a:schemeClr val="dk1"/>
                </a:solidFill>
              </a:rPr>
              <a:t>logvar</a:t>
            </a:r>
            <a:r>
              <a:rPr lang="en" sz="1400">
                <a:solidFill>
                  <a:schemeClr val="dk1"/>
                </a:solidFill>
              </a:rPr>
              <a:t>s are generated using the normalized Euclidean distance from logvar_i</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Decoder takes the 5000 new logvars and generates similar data points to the input data around the test instance </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6600"/>
            <a:ext cx="8520600" cy="152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Generative Local Model-Agnostic Explanations</a:t>
            </a:r>
            <a:endParaRPr sz="4500"/>
          </a:p>
        </p:txBody>
      </p:sp>
      <p:sp>
        <p:nvSpPr>
          <p:cNvPr id="55" name="Google Shape;55;p13"/>
          <p:cNvSpPr txBox="1"/>
          <p:nvPr>
            <p:ph idx="1" type="subTitle"/>
          </p:nvPr>
        </p:nvSpPr>
        <p:spPr>
          <a:xfrm>
            <a:off x="311700" y="1779150"/>
            <a:ext cx="8520600" cy="792600"/>
          </a:xfrm>
          <a:prstGeom prst="rect">
            <a:avLst/>
          </a:prstGeom>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Clr>
                <a:schemeClr val="dk1"/>
              </a:buClr>
              <a:buSzPts val="1100"/>
              <a:buFont typeface="Arial"/>
              <a:buNone/>
            </a:pPr>
            <a:r>
              <a:rPr lang="en" sz="1500">
                <a:solidFill>
                  <a:schemeClr val="dk1"/>
                </a:solidFill>
              </a:rPr>
              <a:t>Mohammad Nagahisarchoghaei, Mirhossein Mousavi Karimi,</a:t>
            </a:r>
            <a:endParaRPr sz="1500">
              <a:solidFill>
                <a:schemeClr val="dk1"/>
              </a:solidFill>
            </a:endParaRPr>
          </a:p>
          <a:p>
            <a:pPr indent="0" lvl="0" marL="0" rtl="0" algn="ctr">
              <a:lnSpc>
                <a:spcPct val="115000"/>
              </a:lnSpc>
              <a:spcBef>
                <a:spcPts val="0"/>
              </a:spcBef>
              <a:spcAft>
                <a:spcPts val="0"/>
              </a:spcAft>
              <a:buNone/>
            </a:pPr>
            <a:r>
              <a:rPr lang="en" sz="1500">
                <a:solidFill>
                  <a:schemeClr val="dk1"/>
                </a:solidFill>
              </a:rPr>
              <a:t>Shahram Rahimi, Logan Cummins, Ghodsieh Ghanbari</a:t>
            </a:r>
            <a:endParaRPr sz="5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Pre-Trained Variational AutoEncoder (VAE)</a:t>
            </a:r>
            <a:endParaRPr/>
          </a:p>
        </p:txBody>
      </p:sp>
      <p:sp>
        <p:nvSpPr>
          <p:cNvPr id="129" name="Google Shape;129;p22"/>
          <p:cNvSpPr/>
          <p:nvPr/>
        </p:nvSpPr>
        <p:spPr>
          <a:xfrm>
            <a:off x="311700" y="917925"/>
            <a:ext cx="1578000" cy="15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Test instance </a:t>
            </a:r>
            <a:r>
              <a:rPr i="1" lang="en" sz="2000"/>
              <a:t>i</a:t>
            </a:r>
            <a:r>
              <a:rPr lang="en" sz="2000"/>
              <a:t> from dataset</a:t>
            </a:r>
            <a:endParaRPr sz="2000"/>
          </a:p>
        </p:txBody>
      </p:sp>
      <p:sp>
        <p:nvSpPr>
          <p:cNvPr id="130" name="Google Shape;130;p22"/>
          <p:cNvSpPr/>
          <p:nvPr/>
        </p:nvSpPr>
        <p:spPr>
          <a:xfrm>
            <a:off x="4571875" y="927975"/>
            <a:ext cx="980700" cy="10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2000"/>
              <a:t>logvar</a:t>
            </a:r>
            <a:r>
              <a:rPr baseline="-25000" lang="en" sz="2000"/>
              <a:t>i</a:t>
            </a:r>
            <a:endParaRPr baseline="-25000" sz="2000"/>
          </a:p>
        </p:txBody>
      </p:sp>
      <p:cxnSp>
        <p:nvCxnSpPr>
          <p:cNvPr id="131" name="Google Shape;131;p22"/>
          <p:cNvCxnSpPr>
            <a:stCxn id="129" idx="3"/>
            <a:endCxn id="130" idx="1"/>
          </p:cNvCxnSpPr>
          <p:nvPr/>
        </p:nvCxnSpPr>
        <p:spPr>
          <a:xfrm flipH="1" rot="10800000">
            <a:off x="1889700" y="1432125"/>
            <a:ext cx="2682300" cy="274800"/>
          </a:xfrm>
          <a:prstGeom prst="straightConnector1">
            <a:avLst/>
          </a:prstGeom>
          <a:noFill/>
          <a:ln cap="flat" cmpd="sng" w="38100">
            <a:solidFill>
              <a:schemeClr val="dk2"/>
            </a:solidFill>
            <a:prstDash val="solid"/>
            <a:round/>
            <a:headEnd len="med" w="med" type="none"/>
            <a:tailEnd len="med" w="med" type="triangle"/>
          </a:ln>
        </p:spPr>
      </p:cxnSp>
      <p:sp>
        <p:nvSpPr>
          <p:cNvPr id="132" name="Google Shape;132;p22"/>
          <p:cNvSpPr/>
          <p:nvPr/>
        </p:nvSpPr>
        <p:spPr>
          <a:xfrm>
            <a:off x="2206325" y="785625"/>
            <a:ext cx="1578000" cy="15780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lt1"/>
                </a:solidFill>
              </a:rPr>
              <a:t>Encoder</a:t>
            </a:r>
            <a:endParaRPr sz="1900">
              <a:solidFill>
                <a:schemeClr val="lt1"/>
              </a:solidFill>
            </a:endParaRPr>
          </a:p>
        </p:txBody>
      </p:sp>
      <p:sp>
        <p:nvSpPr>
          <p:cNvPr id="133" name="Google Shape;133;p22"/>
          <p:cNvSpPr/>
          <p:nvPr/>
        </p:nvSpPr>
        <p:spPr>
          <a:xfrm>
            <a:off x="4571875" y="2373525"/>
            <a:ext cx="469200" cy="10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μ</a:t>
            </a:r>
            <a:r>
              <a:rPr baseline="-25000" lang="en" sz="2000"/>
              <a:t>i</a:t>
            </a:r>
            <a:endParaRPr baseline="-25000" sz="2000"/>
          </a:p>
        </p:txBody>
      </p:sp>
      <p:cxnSp>
        <p:nvCxnSpPr>
          <p:cNvPr id="134" name="Google Shape;134;p22"/>
          <p:cNvCxnSpPr/>
          <p:nvPr/>
        </p:nvCxnSpPr>
        <p:spPr>
          <a:xfrm>
            <a:off x="3784325" y="1442175"/>
            <a:ext cx="787500" cy="1293300"/>
          </a:xfrm>
          <a:prstGeom prst="straightConnector1">
            <a:avLst/>
          </a:prstGeom>
          <a:noFill/>
          <a:ln cap="flat" cmpd="sng" w="38100">
            <a:solidFill>
              <a:schemeClr val="dk2"/>
            </a:solidFill>
            <a:prstDash val="solid"/>
            <a:round/>
            <a:headEnd len="med" w="med" type="none"/>
            <a:tailEnd len="med" w="med" type="triangle"/>
          </a:ln>
        </p:spPr>
      </p:cxnSp>
      <p:sp>
        <p:nvSpPr>
          <p:cNvPr id="135" name="Google Shape;135;p22"/>
          <p:cNvSpPr/>
          <p:nvPr/>
        </p:nvSpPr>
        <p:spPr>
          <a:xfrm>
            <a:off x="6627425" y="1187575"/>
            <a:ext cx="1402800" cy="14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5000 new </a:t>
            </a:r>
            <a:r>
              <a:rPr i="1" lang="en" sz="2000"/>
              <a:t>logvar</a:t>
            </a:r>
            <a:r>
              <a:rPr lang="en" sz="2000"/>
              <a:t>s</a:t>
            </a:r>
            <a:endParaRPr sz="2000"/>
          </a:p>
        </p:txBody>
      </p:sp>
      <p:cxnSp>
        <p:nvCxnSpPr>
          <p:cNvPr id="136" name="Google Shape;136;p22"/>
          <p:cNvCxnSpPr>
            <a:stCxn id="130" idx="3"/>
            <a:endCxn id="135" idx="1"/>
          </p:cNvCxnSpPr>
          <p:nvPr/>
        </p:nvCxnSpPr>
        <p:spPr>
          <a:xfrm>
            <a:off x="5552575" y="1432125"/>
            <a:ext cx="1074900" cy="456900"/>
          </a:xfrm>
          <a:prstGeom prst="straightConnector1">
            <a:avLst/>
          </a:prstGeom>
          <a:noFill/>
          <a:ln cap="flat" cmpd="sng" w="38100">
            <a:solidFill>
              <a:schemeClr val="dk2"/>
            </a:solidFill>
            <a:prstDash val="solid"/>
            <a:round/>
            <a:headEnd len="med" w="med" type="none"/>
            <a:tailEnd len="med" w="med" type="triangle"/>
          </a:ln>
        </p:spPr>
      </p:cxnSp>
      <p:cxnSp>
        <p:nvCxnSpPr>
          <p:cNvPr id="137" name="Google Shape;137;p22"/>
          <p:cNvCxnSpPr>
            <a:stCxn id="133" idx="3"/>
            <a:endCxn id="135" idx="1"/>
          </p:cNvCxnSpPr>
          <p:nvPr/>
        </p:nvCxnSpPr>
        <p:spPr>
          <a:xfrm flipH="1" rot="10800000">
            <a:off x="5041075" y="1888875"/>
            <a:ext cx="1586400" cy="988800"/>
          </a:xfrm>
          <a:prstGeom prst="straightConnector1">
            <a:avLst/>
          </a:prstGeom>
          <a:noFill/>
          <a:ln cap="flat" cmpd="sng" w="38100">
            <a:solidFill>
              <a:schemeClr val="dk2"/>
            </a:solidFill>
            <a:prstDash val="solid"/>
            <a:round/>
            <a:headEnd len="med" w="med" type="none"/>
            <a:tailEnd len="med" w="med" type="triangle"/>
          </a:ln>
        </p:spPr>
      </p:cxnSp>
      <p:sp>
        <p:nvSpPr>
          <p:cNvPr id="138" name="Google Shape;138;p22"/>
          <p:cNvSpPr txBox="1"/>
          <p:nvPr/>
        </p:nvSpPr>
        <p:spPr>
          <a:xfrm>
            <a:off x="311700" y="3746775"/>
            <a:ext cx="56418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New </a:t>
            </a:r>
            <a:r>
              <a:rPr i="1" lang="en" sz="2000"/>
              <a:t>logvar</a:t>
            </a:r>
            <a:r>
              <a:rPr lang="en" sz="2000"/>
              <a:t>s are generated using the normalized Euclidean distance from </a:t>
            </a:r>
            <a:r>
              <a:rPr i="1" lang="en" sz="2000">
                <a:solidFill>
                  <a:schemeClr val="dk1"/>
                </a:solidFill>
              </a:rPr>
              <a:t>logvar</a:t>
            </a:r>
            <a:r>
              <a:rPr baseline="-25000" lang="en" sz="2000">
                <a:solidFill>
                  <a:schemeClr val="dk1"/>
                </a:solidFill>
              </a:rPr>
              <a:t>i</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Pre-Trained Variational AutoEncoder (VAE)</a:t>
            </a:r>
            <a:endParaRPr/>
          </a:p>
        </p:txBody>
      </p:sp>
      <p:sp>
        <p:nvSpPr>
          <p:cNvPr id="144" name="Google Shape;144;p23"/>
          <p:cNvSpPr/>
          <p:nvPr/>
        </p:nvSpPr>
        <p:spPr>
          <a:xfrm>
            <a:off x="311700" y="917925"/>
            <a:ext cx="1578000" cy="15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Test instance </a:t>
            </a:r>
            <a:r>
              <a:rPr i="1" lang="en" sz="2000"/>
              <a:t>i</a:t>
            </a:r>
            <a:r>
              <a:rPr lang="en" sz="2000"/>
              <a:t> from dataset</a:t>
            </a:r>
            <a:endParaRPr sz="2000"/>
          </a:p>
        </p:txBody>
      </p:sp>
      <p:sp>
        <p:nvSpPr>
          <p:cNvPr id="145" name="Google Shape;145;p23"/>
          <p:cNvSpPr/>
          <p:nvPr/>
        </p:nvSpPr>
        <p:spPr>
          <a:xfrm>
            <a:off x="4571875" y="927975"/>
            <a:ext cx="980700" cy="10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2000"/>
              <a:t>logvar</a:t>
            </a:r>
            <a:r>
              <a:rPr baseline="-25000" lang="en" sz="2000"/>
              <a:t>i</a:t>
            </a:r>
            <a:endParaRPr baseline="-25000" sz="2000"/>
          </a:p>
        </p:txBody>
      </p:sp>
      <p:cxnSp>
        <p:nvCxnSpPr>
          <p:cNvPr id="146" name="Google Shape;146;p23"/>
          <p:cNvCxnSpPr>
            <a:stCxn id="144" idx="3"/>
            <a:endCxn id="145" idx="1"/>
          </p:cNvCxnSpPr>
          <p:nvPr/>
        </p:nvCxnSpPr>
        <p:spPr>
          <a:xfrm flipH="1" rot="10800000">
            <a:off x="1889700" y="1432125"/>
            <a:ext cx="2682300" cy="274800"/>
          </a:xfrm>
          <a:prstGeom prst="straightConnector1">
            <a:avLst/>
          </a:prstGeom>
          <a:noFill/>
          <a:ln cap="flat" cmpd="sng" w="38100">
            <a:solidFill>
              <a:schemeClr val="dk2"/>
            </a:solidFill>
            <a:prstDash val="solid"/>
            <a:round/>
            <a:headEnd len="med" w="med" type="none"/>
            <a:tailEnd len="med" w="med" type="triangle"/>
          </a:ln>
        </p:spPr>
      </p:cxnSp>
      <p:sp>
        <p:nvSpPr>
          <p:cNvPr id="147" name="Google Shape;147;p23"/>
          <p:cNvSpPr/>
          <p:nvPr/>
        </p:nvSpPr>
        <p:spPr>
          <a:xfrm>
            <a:off x="2206325" y="785625"/>
            <a:ext cx="1578000" cy="15780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lt1"/>
                </a:solidFill>
              </a:rPr>
              <a:t>Encoder</a:t>
            </a:r>
            <a:endParaRPr sz="1900">
              <a:solidFill>
                <a:schemeClr val="lt1"/>
              </a:solidFill>
            </a:endParaRPr>
          </a:p>
        </p:txBody>
      </p:sp>
      <p:sp>
        <p:nvSpPr>
          <p:cNvPr id="148" name="Google Shape;148;p23"/>
          <p:cNvSpPr/>
          <p:nvPr/>
        </p:nvSpPr>
        <p:spPr>
          <a:xfrm>
            <a:off x="4571875" y="2373525"/>
            <a:ext cx="469200" cy="10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μ</a:t>
            </a:r>
            <a:r>
              <a:rPr baseline="-25000" lang="en" sz="2000"/>
              <a:t>i</a:t>
            </a:r>
            <a:endParaRPr baseline="-25000" sz="2000"/>
          </a:p>
        </p:txBody>
      </p:sp>
      <p:cxnSp>
        <p:nvCxnSpPr>
          <p:cNvPr id="149" name="Google Shape;149;p23"/>
          <p:cNvCxnSpPr/>
          <p:nvPr/>
        </p:nvCxnSpPr>
        <p:spPr>
          <a:xfrm>
            <a:off x="3784325" y="1442175"/>
            <a:ext cx="787500" cy="1293300"/>
          </a:xfrm>
          <a:prstGeom prst="straightConnector1">
            <a:avLst/>
          </a:prstGeom>
          <a:noFill/>
          <a:ln cap="flat" cmpd="sng" w="38100">
            <a:solidFill>
              <a:schemeClr val="dk2"/>
            </a:solidFill>
            <a:prstDash val="solid"/>
            <a:round/>
            <a:headEnd len="med" w="med" type="none"/>
            <a:tailEnd len="med" w="med" type="triangle"/>
          </a:ln>
        </p:spPr>
      </p:cxnSp>
      <p:sp>
        <p:nvSpPr>
          <p:cNvPr id="150" name="Google Shape;150;p23"/>
          <p:cNvSpPr/>
          <p:nvPr/>
        </p:nvSpPr>
        <p:spPr>
          <a:xfrm>
            <a:off x="6627425" y="1187575"/>
            <a:ext cx="1402800" cy="14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5000 new </a:t>
            </a:r>
            <a:r>
              <a:rPr i="1" lang="en" sz="2000"/>
              <a:t>logvar</a:t>
            </a:r>
            <a:r>
              <a:rPr lang="en" sz="2000"/>
              <a:t>s</a:t>
            </a:r>
            <a:endParaRPr sz="2000"/>
          </a:p>
        </p:txBody>
      </p:sp>
      <p:cxnSp>
        <p:nvCxnSpPr>
          <p:cNvPr id="151" name="Google Shape;151;p23"/>
          <p:cNvCxnSpPr>
            <a:stCxn id="145" idx="3"/>
            <a:endCxn id="150" idx="1"/>
          </p:cNvCxnSpPr>
          <p:nvPr/>
        </p:nvCxnSpPr>
        <p:spPr>
          <a:xfrm>
            <a:off x="5552575" y="1432125"/>
            <a:ext cx="1074900" cy="456900"/>
          </a:xfrm>
          <a:prstGeom prst="straightConnector1">
            <a:avLst/>
          </a:prstGeom>
          <a:noFill/>
          <a:ln cap="flat" cmpd="sng" w="38100">
            <a:solidFill>
              <a:schemeClr val="dk2"/>
            </a:solidFill>
            <a:prstDash val="solid"/>
            <a:round/>
            <a:headEnd len="med" w="med" type="none"/>
            <a:tailEnd len="med" w="med" type="triangle"/>
          </a:ln>
        </p:spPr>
      </p:cxnSp>
      <p:cxnSp>
        <p:nvCxnSpPr>
          <p:cNvPr id="152" name="Google Shape;152;p23"/>
          <p:cNvCxnSpPr>
            <a:stCxn id="148" idx="3"/>
            <a:endCxn id="150" idx="1"/>
          </p:cNvCxnSpPr>
          <p:nvPr/>
        </p:nvCxnSpPr>
        <p:spPr>
          <a:xfrm flipH="1" rot="10800000">
            <a:off x="5041075" y="1888875"/>
            <a:ext cx="1586400" cy="988800"/>
          </a:xfrm>
          <a:prstGeom prst="straightConnector1">
            <a:avLst/>
          </a:prstGeom>
          <a:noFill/>
          <a:ln cap="flat" cmpd="sng" w="38100">
            <a:solidFill>
              <a:schemeClr val="dk2"/>
            </a:solidFill>
            <a:prstDash val="solid"/>
            <a:round/>
            <a:headEnd len="med" w="med" type="none"/>
            <a:tailEnd len="med" w="med" type="triangle"/>
          </a:ln>
        </p:spPr>
      </p:cxnSp>
      <p:sp>
        <p:nvSpPr>
          <p:cNvPr id="153" name="Google Shape;153;p23"/>
          <p:cNvSpPr txBox="1"/>
          <p:nvPr/>
        </p:nvSpPr>
        <p:spPr>
          <a:xfrm>
            <a:off x="311700" y="3746775"/>
            <a:ext cx="56418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New </a:t>
            </a:r>
            <a:r>
              <a:rPr i="1" lang="en" sz="2000"/>
              <a:t>logvar</a:t>
            </a:r>
            <a:r>
              <a:rPr lang="en" sz="2000"/>
              <a:t>s are generated using the normalized Euclidean distance from </a:t>
            </a:r>
            <a:r>
              <a:rPr i="1" lang="en" sz="2000">
                <a:solidFill>
                  <a:schemeClr val="dk1"/>
                </a:solidFill>
              </a:rPr>
              <a:t>logvar</a:t>
            </a:r>
            <a:r>
              <a:rPr baseline="-25000" lang="en" sz="2000">
                <a:solidFill>
                  <a:schemeClr val="dk1"/>
                </a:solidFill>
              </a:rPr>
              <a:t>i</a:t>
            </a:r>
            <a:endParaRPr sz="2000"/>
          </a:p>
        </p:txBody>
      </p:sp>
      <p:sp>
        <p:nvSpPr>
          <p:cNvPr id="154" name="Google Shape;154;p23"/>
          <p:cNvSpPr/>
          <p:nvPr/>
        </p:nvSpPr>
        <p:spPr>
          <a:xfrm>
            <a:off x="6510575" y="3419325"/>
            <a:ext cx="1636500" cy="16365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rPr>
              <a:t>Decoder</a:t>
            </a:r>
            <a:endParaRPr sz="2000">
              <a:solidFill>
                <a:schemeClr val="lt1"/>
              </a:solidFill>
            </a:endParaRPr>
          </a:p>
        </p:txBody>
      </p:sp>
      <p:cxnSp>
        <p:nvCxnSpPr>
          <p:cNvPr id="155" name="Google Shape;155;p23"/>
          <p:cNvCxnSpPr>
            <a:stCxn id="150" idx="2"/>
            <a:endCxn id="154" idx="0"/>
          </p:cNvCxnSpPr>
          <p:nvPr/>
        </p:nvCxnSpPr>
        <p:spPr>
          <a:xfrm>
            <a:off x="7328825" y="2590375"/>
            <a:ext cx="0" cy="828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4"/>
          <p:cNvPicPr preferRelativeResize="0"/>
          <p:nvPr/>
        </p:nvPicPr>
        <p:blipFill>
          <a:blip r:embed="rId3">
            <a:alphaModFix/>
          </a:blip>
          <a:stretch>
            <a:fillRect/>
          </a:stretch>
        </p:blipFill>
        <p:spPr>
          <a:xfrm>
            <a:off x="381438" y="445026"/>
            <a:ext cx="8234476" cy="4004674"/>
          </a:xfrm>
          <a:prstGeom prst="rect">
            <a:avLst/>
          </a:prstGeom>
          <a:noFill/>
          <a:ln>
            <a:noFill/>
          </a:ln>
        </p:spPr>
      </p:pic>
      <p:sp>
        <p:nvSpPr>
          <p:cNvPr id="163" name="Google Shape;163;p24"/>
          <p:cNvSpPr/>
          <p:nvPr/>
        </p:nvSpPr>
        <p:spPr>
          <a:xfrm>
            <a:off x="2630199" y="2295800"/>
            <a:ext cx="4821900" cy="2273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txBox="1"/>
          <p:nvPr/>
        </p:nvSpPr>
        <p:spPr>
          <a:xfrm>
            <a:off x="5787525" y="4728000"/>
            <a:ext cx="480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Adapted from </a:t>
            </a:r>
            <a:r>
              <a:rPr lang="en" sz="1500">
                <a:solidFill>
                  <a:schemeClr val="dk1"/>
                </a:solidFill>
              </a:rPr>
              <a:t>Nagahisarchoghaei </a:t>
            </a:r>
            <a:r>
              <a:rPr i="1" lang="en" sz="1500">
                <a:solidFill>
                  <a:schemeClr val="dk1"/>
                </a:solidFill>
              </a:rPr>
              <a:t>et al. </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rotWithShape="1">
          <a:blip r:embed="rId3">
            <a:alphaModFix/>
          </a:blip>
          <a:srcRect b="3993" l="61911" r="15375" t="49460"/>
          <a:stretch/>
        </p:blipFill>
        <p:spPr>
          <a:xfrm>
            <a:off x="2541700" y="548438"/>
            <a:ext cx="4060600" cy="4046626"/>
          </a:xfrm>
          <a:prstGeom prst="rect">
            <a:avLst/>
          </a:prstGeom>
          <a:noFill/>
          <a:ln>
            <a:noFill/>
          </a:ln>
        </p:spPr>
      </p:pic>
      <p:sp>
        <p:nvSpPr>
          <p:cNvPr id="170" name="Google Shape;170;p25"/>
          <p:cNvSpPr/>
          <p:nvPr/>
        </p:nvSpPr>
        <p:spPr>
          <a:xfrm>
            <a:off x="2615575" y="642925"/>
            <a:ext cx="3986700" cy="1592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175350" y="774450"/>
            <a:ext cx="2118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Determines the model’s sensitivity to feature </a:t>
            </a:r>
            <a:r>
              <a:rPr i="1" lang="en" sz="2200"/>
              <a:t>i</a:t>
            </a:r>
            <a:endParaRPr i="1" sz="2200"/>
          </a:p>
        </p:txBody>
      </p:sp>
      <p:sp>
        <p:nvSpPr>
          <p:cNvPr id="172" name="Google Shape;172;p25"/>
          <p:cNvSpPr txBox="1"/>
          <p:nvPr/>
        </p:nvSpPr>
        <p:spPr>
          <a:xfrm>
            <a:off x="5787525" y="4728000"/>
            <a:ext cx="480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Adapted from </a:t>
            </a:r>
            <a:r>
              <a:rPr lang="en" sz="1500">
                <a:solidFill>
                  <a:schemeClr val="dk1"/>
                </a:solidFill>
              </a:rPr>
              <a:t>Nagahisarchoghaei </a:t>
            </a:r>
            <a:r>
              <a:rPr i="1" lang="en" sz="1500">
                <a:solidFill>
                  <a:schemeClr val="dk1"/>
                </a:solidFill>
              </a:rPr>
              <a:t>et al.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6"/>
          <p:cNvPicPr preferRelativeResize="0"/>
          <p:nvPr/>
        </p:nvPicPr>
        <p:blipFill rotWithShape="1">
          <a:blip r:embed="rId3">
            <a:alphaModFix/>
          </a:blip>
          <a:srcRect b="3993" l="61911" r="15375" t="49460"/>
          <a:stretch/>
        </p:blipFill>
        <p:spPr>
          <a:xfrm>
            <a:off x="2541700" y="548438"/>
            <a:ext cx="4060600" cy="4046626"/>
          </a:xfrm>
          <a:prstGeom prst="rect">
            <a:avLst/>
          </a:prstGeom>
          <a:noFill/>
          <a:ln>
            <a:noFill/>
          </a:ln>
        </p:spPr>
      </p:pic>
      <p:sp>
        <p:nvSpPr>
          <p:cNvPr id="178" name="Google Shape;178;p26"/>
          <p:cNvSpPr/>
          <p:nvPr/>
        </p:nvSpPr>
        <p:spPr>
          <a:xfrm>
            <a:off x="2578650" y="2264900"/>
            <a:ext cx="3986700" cy="2191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nvSpPr>
        <p:spPr>
          <a:xfrm>
            <a:off x="146125" y="2469475"/>
            <a:ext cx="2118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Determines the level of importance of feature </a:t>
            </a:r>
            <a:r>
              <a:rPr i="1" lang="en" sz="2200"/>
              <a:t>i</a:t>
            </a:r>
            <a:r>
              <a:rPr lang="en" sz="2200"/>
              <a:t>.  </a:t>
            </a:r>
            <a:endParaRPr i="1" sz="2200"/>
          </a:p>
        </p:txBody>
      </p:sp>
      <p:sp>
        <p:nvSpPr>
          <p:cNvPr id="180" name="Google Shape;180;p26"/>
          <p:cNvSpPr txBox="1"/>
          <p:nvPr/>
        </p:nvSpPr>
        <p:spPr>
          <a:xfrm>
            <a:off x="5787525" y="4728000"/>
            <a:ext cx="480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Adapted from </a:t>
            </a:r>
            <a:r>
              <a:rPr lang="en" sz="1500">
                <a:solidFill>
                  <a:schemeClr val="dk1"/>
                </a:solidFill>
              </a:rPr>
              <a:t>Nagahisarchoghaei </a:t>
            </a:r>
            <a:r>
              <a:rPr i="1" lang="en" sz="1500">
                <a:solidFill>
                  <a:schemeClr val="dk1"/>
                </a:solidFill>
              </a:rPr>
              <a:t>et al. </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to SHAP and LIME</a:t>
            </a:r>
            <a:endParaRPr/>
          </a:p>
        </p:txBody>
      </p:sp>
      <p:sp>
        <p:nvSpPr>
          <p:cNvPr id="186" name="Google Shape;18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SHAP, LIME, and the proposed method on Boston Housing Dataset to predict the median housing prices given certain features. </a:t>
            </a:r>
            <a:endParaRPr/>
          </a:p>
          <a:p>
            <a:pPr indent="-342900" lvl="0" marL="457200" rtl="0" algn="l">
              <a:spcBef>
                <a:spcPts val="0"/>
              </a:spcBef>
              <a:spcAft>
                <a:spcPts val="0"/>
              </a:spcAft>
              <a:buSzPts val="1800"/>
              <a:buChar char="●"/>
            </a:pPr>
            <a:r>
              <a:rPr lang="en"/>
              <a:t>Based on a random datapoint, compared three aspects: </a:t>
            </a:r>
            <a:endParaRPr/>
          </a:p>
          <a:p>
            <a:pPr indent="-342900" lvl="1" marL="914400" rtl="0" algn="l">
              <a:spcBef>
                <a:spcPts val="0"/>
              </a:spcBef>
              <a:spcAft>
                <a:spcPts val="0"/>
              </a:spcAft>
              <a:buSzPts val="1800"/>
              <a:buChar char="○"/>
            </a:pPr>
            <a:r>
              <a:rPr lang="en" sz="1800"/>
              <a:t>The visualizations and explanations provided by each method</a:t>
            </a:r>
            <a:endParaRPr sz="1800"/>
          </a:p>
          <a:p>
            <a:pPr indent="-342900" lvl="1" marL="914400" rtl="0" algn="l">
              <a:spcBef>
                <a:spcPts val="0"/>
              </a:spcBef>
              <a:spcAft>
                <a:spcPts val="0"/>
              </a:spcAft>
              <a:buSzPts val="1800"/>
              <a:buChar char="○"/>
            </a:pPr>
            <a:r>
              <a:rPr lang="en" sz="1800"/>
              <a:t>Which </a:t>
            </a:r>
            <a:r>
              <a:rPr lang="en" sz="1800"/>
              <a:t>relationships</a:t>
            </a:r>
            <a:r>
              <a:rPr lang="en" sz="1800"/>
              <a:t> between features were identified</a:t>
            </a:r>
            <a:endParaRPr sz="1800"/>
          </a:p>
          <a:p>
            <a:pPr indent="-342900" lvl="1" marL="914400" rtl="0" algn="l">
              <a:spcBef>
                <a:spcPts val="0"/>
              </a:spcBef>
              <a:spcAft>
                <a:spcPts val="0"/>
              </a:spcAft>
              <a:buSzPts val="1800"/>
              <a:buChar char="○"/>
            </a:pPr>
            <a:r>
              <a:rPr lang="en" sz="1800"/>
              <a:t>The rankings of these features in importance </a:t>
            </a:r>
            <a:endParaRPr sz="1800"/>
          </a:p>
          <a:p>
            <a:pPr indent="-342900" lvl="0" marL="457200" rtl="0" algn="l">
              <a:spcBef>
                <a:spcPts val="0"/>
              </a:spcBef>
              <a:spcAft>
                <a:spcPts val="0"/>
              </a:spcAft>
              <a:buSzPts val="1800"/>
              <a:buChar char="●"/>
            </a:pPr>
            <a:r>
              <a:rPr b="1" lang="en"/>
              <a:t>Conclusion</a:t>
            </a:r>
            <a:r>
              <a:rPr lang="en"/>
              <a:t>: The proposed method can be effective in giving priority to the feature with higher predictive power around a given datapoint.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ctrTitle"/>
          </p:nvPr>
        </p:nvSpPr>
        <p:spPr>
          <a:xfrm>
            <a:off x="311700" y="146600"/>
            <a:ext cx="8520600" cy="2162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500"/>
              <a:t>Enhancing Accuracy and Explainability of Recidivism Prediction Models</a:t>
            </a:r>
            <a:endParaRPr sz="4500"/>
          </a:p>
        </p:txBody>
      </p:sp>
      <p:sp>
        <p:nvSpPr>
          <p:cNvPr id="192" name="Google Shape;192;p28"/>
          <p:cNvSpPr txBox="1"/>
          <p:nvPr>
            <p:ph idx="1" type="subTitle"/>
          </p:nvPr>
        </p:nvSpPr>
        <p:spPr>
          <a:xfrm>
            <a:off x="311700" y="2300725"/>
            <a:ext cx="8520600" cy="452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500">
                <a:solidFill>
                  <a:schemeClr val="dk1"/>
                </a:solidFill>
              </a:rPr>
              <a:t>Tammy Babad, Soon Ae Chun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ctrTitle"/>
          </p:nvPr>
        </p:nvSpPr>
        <p:spPr>
          <a:xfrm>
            <a:off x="311700" y="146600"/>
            <a:ext cx="8520600" cy="2162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500"/>
              <a:t>Enhancing Accuracy and Explainability of Recidivism Prediction Models</a:t>
            </a:r>
            <a:endParaRPr sz="4500"/>
          </a:p>
        </p:txBody>
      </p:sp>
      <p:sp>
        <p:nvSpPr>
          <p:cNvPr id="198" name="Google Shape;198;p29"/>
          <p:cNvSpPr txBox="1"/>
          <p:nvPr>
            <p:ph idx="1" type="subTitle"/>
          </p:nvPr>
        </p:nvSpPr>
        <p:spPr>
          <a:xfrm>
            <a:off x="311700" y="2300725"/>
            <a:ext cx="8520600" cy="452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500">
                <a:solidFill>
                  <a:schemeClr val="dk1"/>
                </a:solidFill>
              </a:rPr>
              <a:t>Tammy Babad, Soon Ae Chun</a:t>
            </a:r>
            <a:endParaRPr/>
          </a:p>
        </p:txBody>
      </p:sp>
      <p:sp>
        <p:nvSpPr>
          <p:cNvPr id="199" name="Google Shape;199;p29"/>
          <p:cNvSpPr/>
          <p:nvPr/>
        </p:nvSpPr>
        <p:spPr>
          <a:xfrm>
            <a:off x="1847400" y="3005475"/>
            <a:ext cx="5449200" cy="117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Recidivism: the tendency of a convicted criminal to reoffend </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Assessment by Algorithm</a:t>
            </a:r>
            <a:endParaRPr/>
          </a:p>
        </p:txBody>
      </p:sp>
      <p:sp>
        <p:nvSpPr>
          <p:cNvPr id="205" name="Google Shape;205;p30"/>
          <p:cNvSpPr txBox="1"/>
          <p:nvPr>
            <p:ph idx="1" type="body"/>
          </p:nvPr>
        </p:nvSpPr>
        <p:spPr>
          <a:xfrm>
            <a:off x="311700" y="1152475"/>
            <a:ext cx="5002800" cy="390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Utilized widely in many criminal justice systems </a:t>
            </a:r>
            <a:endParaRPr sz="2000"/>
          </a:p>
          <a:p>
            <a:pPr indent="-355600" lvl="0" marL="457200" rtl="0" algn="l">
              <a:spcBef>
                <a:spcPts val="0"/>
              </a:spcBef>
              <a:spcAft>
                <a:spcPts val="0"/>
              </a:spcAft>
              <a:buSzPts val="2000"/>
              <a:buChar char="●"/>
            </a:pPr>
            <a:r>
              <a:rPr lang="en" sz="2000"/>
              <a:t>Issues:</a:t>
            </a:r>
            <a:endParaRPr sz="2000"/>
          </a:p>
          <a:p>
            <a:pPr indent="-355600" lvl="1" marL="914400" rtl="0" algn="l">
              <a:spcBef>
                <a:spcPts val="0"/>
              </a:spcBef>
              <a:spcAft>
                <a:spcPts val="0"/>
              </a:spcAft>
              <a:buSzPts val="2000"/>
              <a:buChar char="○"/>
            </a:pPr>
            <a:r>
              <a:rPr lang="en" sz="2000"/>
              <a:t>Lack explainability </a:t>
            </a:r>
            <a:endParaRPr sz="2000"/>
          </a:p>
          <a:p>
            <a:pPr indent="-355600" lvl="1" marL="914400" rtl="0" algn="l">
              <a:spcBef>
                <a:spcPts val="0"/>
              </a:spcBef>
              <a:spcAft>
                <a:spcPts val="0"/>
              </a:spcAft>
              <a:buSzPts val="2000"/>
              <a:buChar char="○"/>
            </a:pPr>
            <a:r>
              <a:rPr lang="en" sz="2000"/>
              <a:t>Inherent biases </a:t>
            </a:r>
            <a:endParaRPr sz="2000">
              <a:solidFill>
                <a:srgbClr val="FF0000"/>
              </a:solidFill>
            </a:endParaRPr>
          </a:p>
          <a:p>
            <a:pPr indent="-355600" lvl="0" marL="457200" rtl="0" algn="l">
              <a:spcBef>
                <a:spcPts val="0"/>
              </a:spcBef>
              <a:spcAft>
                <a:spcPts val="0"/>
              </a:spcAft>
              <a:buClr>
                <a:srgbClr val="FF0000"/>
              </a:buClr>
              <a:buSzPts val="2000"/>
              <a:buChar char="●"/>
            </a:pPr>
            <a:r>
              <a:rPr lang="en" sz="2500">
                <a:solidFill>
                  <a:srgbClr val="FF0000"/>
                </a:solidFill>
              </a:rPr>
              <a:t>How can we make these risk assessment algorithms explainable?</a:t>
            </a:r>
            <a:endParaRPr sz="2500">
              <a:solidFill>
                <a:srgbClr val="FF0000"/>
              </a:solidFill>
            </a:endParaRPr>
          </a:p>
        </p:txBody>
      </p:sp>
      <p:pic>
        <p:nvPicPr>
          <p:cNvPr id="206" name="Google Shape;206;p30"/>
          <p:cNvPicPr preferRelativeResize="0"/>
          <p:nvPr/>
        </p:nvPicPr>
        <p:blipFill>
          <a:blip r:embed="rId3">
            <a:alphaModFix/>
          </a:blip>
          <a:stretch>
            <a:fillRect/>
          </a:stretch>
        </p:blipFill>
        <p:spPr>
          <a:xfrm>
            <a:off x="5314500" y="1728400"/>
            <a:ext cx="3829500" cy="2553000"/>
          </a:xfrm>
          <a:prstGeom prst="rect">
            <a:avLst/>
          </a:prstGeom>
          <a:noFill/>
          <a:ln>
            <a:noFill/>
          </a:ln>
        </p:spPr>
      </p:pic>
      <p:sp>
        <p:nvSpPr>
          <p:cNvPr id="207" name="Google Shape;207;p30"/>
          <p:cNvSpPr txBox="1"/>
          <p:nvPr/>
        </p:nvSpPr>
        <p:spPr>
          <a:xfrm>
            <a:off x="7730950" y="4743300"/>
            <a:ext cx="19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istockphoto.com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for various experiments </a:t>
            </a:r>
            <a:r>
              <a:rPr lang="en" sz="2022"/>
              <a:t>(adapted from Babad and Chun)</a:t>
            </a:r>
            <a:endParaRPr sz="2022"/>
          </a:p>
        </p:txBody>
      </p:sp>
      <p:sp>
        <p:nvSpPr>
          <p:cNvPr id="213" name="Google Shape;21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14" name="Google Shape;214;p31"/>
          <p:cNvGraphicFramePr/>
          <p:nvPr/>
        </p:nvGraphicFramePr>
        <p:xfrm>
          <a:off x="104700" y="1228675"/>
          <a:ext cx="3000000" cy="3000000"/>
        </p:xfrm>
        <a:graphic>
          <a:graphicData uri="http://schemas.openxmlformats.org/drawingml/2006/table">
            <a:tbl>
              <a:tblPr>
                <a:noFill/>
                <a:tableStyleId>{A134FE6A-4236-40DC-93F9-B65566BB4911}</a:tableStyleId>
              </a:tblPr>
              <a:tblGrid>
                <a:gridCol w="975950"/>
                <a:gridCol w="4981825"/>
                <a:gridCol w="1415325"/>
                <a:gridCol w="1561500"/>
              </a:tblGrid>
              <a:tr h="3962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Features</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Sources</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Number Records</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Dataset 1</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Age, gender, # of prior offenses</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ProPublica</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13,419</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t>Dataset 2</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Age, gender, # of prior offenses, # of years in prison</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ProPublica</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13,419</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1249650">
                <a:tc>
                  <a:txBody>
                    <a:bodyPr/>
                    <a:lstStyle/>
                    <a:p>
                      <a:pPr indent="0" lvl="0" marL="0" rtl="0" algn="l">
                        <a:spcBef>
                          <a:spcPts val="0"/>
                        </a:spcBef>
                        <a:spcAft>
                          <a:spcPts val="0"/>
                        </a:spcAft>
                        <a:buNone/>
                      </a:pPr>
                      <a:r>
                        <a:rPr lang="en"/>
                        <a:t>Dataset 3</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Age, gender, education level, # of dependents, # of years in prison, delinquency report, # of residency changes, 13 kinds of priors</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NIJ</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25, 835</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Dataset 4</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Age, priors, </a:t>
                      </a:r>
                      <a:r>
                        <a:rPr lang="en"/>
                        <a:t>gender</a:t>
                      </a:r>
                      <a:r>
                        <a:rPr lang="en"/>
                        <a:t>, time spent in jail, # of priors</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ProPublica and NIJ</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39,254</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46600"/>
            <a:ext cx="8520600" cy="152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Generative Local Model-Agnostic Explanations</a:t>
            </a:r>
            <a:endParaRPr sz="4500"/>
          </a:p>
        </p:txBody>
      </p:sp>
      <p:sp>
        <p:nvSpPr>
          <p:cNvPr id="61" name="Google Shape;61;p14"/>
          <p:cNvSpPr txBox="1"/>
          <p:nvPr>
            <p:ph idx="1" type="subTitle"/>
          </p:nvPr>
        </p:nvSpPr>
        <p:spPr>
          <a:xfrm>
            <a:off x="311700" y="1626750"/>
            <a:ext cx="8520600" cy="792600"/>
          </a:xfrm>
          <a:prstGeom prst="rect">
            <a:avLst/>
          </a:prstGeom>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None/>
            </a:pPr>
            <a:r>
              <a:rPr lang="en" sz="1500">
                <a:solidFill>
                  <a:schemeClr val="dk1"/>
                </a:solidFill>
              </a:rPr>
              <a:t>Mohammad Nagahisarchoghaei, Mirhossein Mousavi Karimi,</a:t>
            </a:r>
            <a:endParaRPr sz="1500">
              <a:solidFill>
                <a:schemeClr val="dk1"/>
              </a:solidFill>
            </a:endParaRPr>
          </a:p>
          <a:p>
            <a:pPr indent="0" lvl="0" marL="0" rtl="0" algn="ctr">
              <a:lnSpc>
                <a:spcPct val="115000"/>
              </a:lnSpc>
              <a:spcBef>
                <a:spcPts val="0"/>
              </a:spcBef>
              <a:spcAft>
                <a:spcPts val="0"/>
              </a:spcAft>
              <a:buNone/>
            </a:pPr>
            <a:r>
              <a:rPr lang="en" sz="1500">
                <a:solidFill>
                  <a:schemeClr val="dk1"/>
                </a:solidFill>
              </a:rPr>
              <a:t>Shahram Rahimi, Logan Cummins, Ghodsieh Ghanbari</a:t>
            </a:r>
            <a:endParaRPr sz="5200">
              <a:solidFill>
                <a:schemeClr val="dk1"/>
              </a:solidFill>
            </a:endParaRPr>
          </a:p>
        </p:txBody>
      </p:sp>
      <p:pic>
        <p:nvPicPr>
          <p:cNvPr id="62" name="Google Shape;62;p14"/>
          <p:cNvPicPr preferRelativeResize="0"/>
          <p:nvPr/>
        </p:nvPicPr>
        <p:blipFill>
          <a:blip r:embed="rId3">
            <a:alphaModFix/>
          </a:blip>
          <a:stretch>
            <a:fillRect/>
          </a:stretch>
        </p:blipFill>
        <p:spPr>
          <a:xfrm>
            <a:off x="152400" y="2343150"/>
            <a:ext cx="4661225" cy="176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Tested Classifiers</a:t>
            </a:r>
            <a:endParaRPr/>
          </a:p>
        </p:txBody>
      </p:sp>
      <p:sp>
        <p:nvSpPr>
          <p:cNvPr id="220" name="Google Shape;22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a:t>
            </a:r>
            <a:endParaRPr/>
          </a:p>
          <a:p>
            <a:pPr indent="-342900" lvl="1" marL="914400" rtl="0" algn="l">
              <a:spcBef>
                <a:spcPts val="0"/>
              </a:spcBef>
              <a:spcAft>
                <a:spcPts val="0"/>
              </a:spcAft>
              <a:buSzPts val="1800"/>
              <a:buChar char="○"/>
            </a:pPr>
            <a:r>
              <a:rPr lang="en" sz="1800"/>
              <a:t>Can trace a path in the tree, providing explanations </a:t>
            </a:r>
            <a:endParaRPr sz="1800"/>
          </a:p>
          <a:p>
            <a:pPr indent="-342900" lvl="0" marL="457200" rtl="0" algn="l">
              <a:spcBef>
                <a:spcPts val="0"/>
              </a:spcBef>
              <a:spcAft>
                <a:spcPts val="0"/>
              </a:spcAft>
              <a:buSzPts val="1800"/>
              <a:buChar char="●"/>
            </a:pPr>
            <a:r>
              <a:rPr lang="en"/>
              <a:t>Random Forest </a:t>
            </a:r>
            <a:endParaRPr/>
          </a:p>
          <a:p>
            <a:pPr indent="-342900" lvl="1" marL="914400" rtl="0" algn="l">
              <a:spcBef>
                <a:spcPts val="0"/>
              </a:spcBef>
              <a:spcAft>
                <a:spcPts val="0"/>
              </a:spcAft>
              <a:buSzPts val="1800"/>
              <a:buChar char="○"/>
            </a:pPr>
            <a:r>
              <a:rPr lang="en" sz="1800"/>
              <a:t>Ranks features, which provides explanations </a:t>
            </a:r>
            <a:endParaRPr sz="1800"/>
          </a:p>
          <a:p>
            <a:pPr indent="-342900" lvl="0" marL="457200" rtl="0" algn="l">
              <a:spcBef>
                <a:spcPts val="0"/>
              </a:spcBef>
              <a:spcAft>
                <a:spcPts val="0"/>
              </a:spcAft>
              <a:buSzPts val="1800"/>
              <a:buChar char="●"/>
            </a:pPr>
            <a:r>
              <a:rPr lang="en"/>
              <a:t>Logistic Regression</a:t>
            </a:r>
            <a:endParaRPr/>
          </a:p>
          <a:p>
            <a:pPr indent="-342900" lvl="1" marL="914400" rtl="0" algn="l">
              <a:spcBef>
                <a:spcPts val="0"/>
              </a:spcBef>
              <a:spcAft>
                <a:spcPts val="0"/>
              </a:spcAft>
              <a:buSzPts val="1800"/>
              <a:buChar char="○"/>
            </a:pPr>
            <a:r>
              <a:rPr lang="en" sz="1800"/>
              <a:t>Commonly used in literature </a:t>
            </a:r>
            <a:endParaRPr sz="1800"/>
          </a:p>
          <a:p>
            <a:pPr indent="-342900" lvl="0" marL="457200" rtl="0" algn="l">
              <a:spcBef>
                <a:spcPts val="0"/>
              </a:spcBef>
              <a:spcAft>
                <a:spcPts val="0"/>
              </a:spcAft>
              <a:buSzPts val="1800"/>
              <a:buChar char="●"/>
            </a:pPr>
            <a:r>
              <a:rPr lang="en"/>
              <a:t>Linear Support Vector Machine</a:t>
            </a:r>
            <a:endParaRPr/>
          </a:p>
          <a:p>
            <a:pPr indent="-342900" lvl="1" marL="914400" rtl="0" algn="l">
              <a:spcBef>
                <a:spcPts val="0"/>
              </a:spcBef>
              <a:spcAft>
                <a:spcPts val="0"/>
              </a:spcAft>
              <a:buSzPts val="1800"/>
              <a:buChar char="○"/>
            </a:pPr>
            <a:r>
              <a:rPr lang="en" sz="1800"/>
              <a:t>Commonly used in </a:t>
            </a:r>
            <a:r>
              <a:rPr lang="en" sz="1800"/>
              <a:t>literature</a:t>
            </a:r>
            <a:r>
              <a:rPr lang="en" sz="1800"/>
              <a:t> </a:t>
            </a:r>
            <a:endParaRPr sz="1800"/>
          </a:p>
          <a:p>
            <a:pPr indent="-342900" lvl="0" marL="457200" rtl="0" algn="l">
              <a:spcBef>
                <a:spcPts val="0"/>
              </a:spcBef>
              <a:spcAft>
                <a:spcPts val="0"/>
              </a:spcAft>
              <a:buSzPts val="1800"/>
              <a:buChar char="●"/>
            </a:pPr>
            <a:r>
              <a:rPr lang="en"/>
              <a:t>Shallow Neural Network</a:t>
            </a:r>
            <a:endParaRPr/>
          </a:p>
          <a:p>
            <a:pPr indent="-342900" lvl="1" marL="914400" rtl="0" algn="l">
              <a:spcBef>
                <a:spcPts val="0"/>
              </a:spcBef>
              <a:spcAft>
                <a:spcPts val="0"/>
              </a:spcAft>
              <a:buSzPts val="1800"/>
              <a:buChar char="○"/>
            </a:pPr>
            <a:r>
              <a:rPr lang="en" sz="1800"/>
              <a:t>Is shown to outperform many other machine learning </a:t>
            </a:r>
            <a:r>
              <a:rPr lang="en" sz="1800"/>
              <a:t>systems</a:t>
            </a:r>
            <a:r>
              <a:rPr lang="en" sz="1800"/>
              <a:t>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a:t>
            </a:r>
            <a:endParaRPr/>
          </a:p>
        </p:txBody>
      </p:sp>
      <p:sp>
        <p:nvSpPr>
          <p:cNvPr id="226" name="Google Shape;226;p33"/>
          <p:cNvSpPr txBox="1"/>
          <p:nvPr>
            <p:ph idx="1" type="body"/>
          </p:nvPr>
        </p:nvSpPr>
        <p:spPr>
          <a:xfrm>
            <a:off x="311700" y="1152475"/>
            <a:ext cx="8520600" cy="3830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addition of # of years in prison:</a:t>
            </a:r>
            <a:endParaRPr sz="1700"/>
          </a:p>
          <a:p>
            <a:pPr indent="-336550" lvl="1" marL="914400" rtl="0" algn="l">
              <a:spcBef>
                <a:spcPts val="0"/>
              </a:spcBef>
              <a:spcAft>
                <a:spcPts val="0"/>
              </a:spcAft>
              <a:buSzPts val="1700"/>
              <a:buChar char="○"/>
            </a:pPr>
            <a:r>
              <a:rPr lang="en" sz="1700"/>
              <a:t>Between Experiment 1 and 2, the neural network and random forest increased in accuracy, however all other classifiers decreased in accuracy.</a:t>
            </a:r>
            <a:endParaRPr sz="1700"/>
          </a:p>
          <a:p>
            <a:pPr indent="-336550" lvl="0" marL="457200" rtl="0" algn="l">
              <a:spcBef>
                <a:spcPts val="0"/>
              </a:spcBef>
              <a:spcAft>
                <a:spcPts val="0"/>
              </a:spcAft>
              <a:buSzPts val="1700"/>
              <a:buChar char="●"/>
            </a:pPr>
            <a:r>
              <a:rPr lang="en" sz="1700"/>
              <a:t>Comparing AUC</a:t>
            </a:r>
            <a:endParaRPr sz="1700"/>
          </a:p>
          <a:p>
            <a:pPr indent="-336550" lvl="1" marL="914400" rtl="0" algn="l">
              <a:spcBef>
                <a:spcPts val="0"/>
              </a:spcBef>
              <a:spcAft>
                <a:spcPts val="0"/>
              </a:spcAft>
              <a:buSzPts val="1700"/>
              <a:buChar char="○"/>
            </a:pPr>
            <a:r>
              <a:rPr lang="en" sz="1700"/>
              <a:t>For </a:t>
            </a:r>
            <a:r>
              <a:rPr lang="en" sz="1700"/>
              <a:t>experiment</a:t>
            </a:r>
            <a:r>
              <a:rPr lang="en" sz="1700"/>
              <a:t> 1, AUC was maximized with random forest. </a:t>
            </a:r>
            <a:endParaRPr sz="1700"/>
          </a:p>
          <a:p>
            <a:pPr indent="-336550" lvl="1" marL="914400" rtl="0" algn="l">
              <a:spcBef>
                <a:spcPts val="0"/>
              </a:spcBef>
              <a:spcAft>
                <a:spcPts val="0"/>
              </a:spcAft>
              <a:buSzPts val="1700"/>
              <a:buChar char="○"/>
            </a:pPr>
            <a:r>
              <a:rPr lang="en" sz="1700"/>
              <a:t>For the neural network, AUC was much higher than accuracy. For all other classifiers, AUC was less than accuracy. </a:t>
            </a:r>
            <a:endParaRPr sz="1700"/>
          </a:p>
          <a:p>
            <a:pPr indent="-336550" lvl="0" marL="457200" rtl="0" algn="l">
              <a:spcBef>
                <a:spcPts val="0"/>
              </a:spcBef>
              <a:spcAft>
                <a:spcPts val="0"/>
              </a:spcAft>
              <a:buSzPts val="1700"/>
              <a:buChar char="●"/>
            </a:pPr>
            <a:r>
              <a:rPr lang="en" sz="1700"/>
              <a:t>Random forest and ranked features </a:t>
            </a:r>
            <a:endParaRPr sz="1700"/>
          </a:p>
          <a:p>
            <a:pPr indent="-336550" lvl="1" marL="914400" rtl="0" algn="l">
              <a:spcBef>
                <a:spcPts val="0"/>
              </a:spcBef>
              <a:spcAft>
                <a:spcPts val="0"/>
              </a:spcAft>
              <a:buSzPts val="1700"/>
              <a:buChar char="○"/>
            </a:pPr>
            <a:r>
              <a:rPr lang="en" sz="1700"/>
              <a:t>In experiment 2, # of years in prison was most important feature, and not # of priors in experiment 1</a:t>
            </a:r>
            <a:endParaRPr sz="1700"/>
          </a:p>
          <a:p>
            <a:pPr indent="-336550" lvl="1" marL="914400" rtl="0" algn="l">
              <a:spcBef>
                <a:spcPts val="0"/>
              </a:spcBef>
              <a:spcAft>
                <a:spcPts val="0"/>
              </a:spcAft>
              <a:buSzPts val="1700"/>
              <a:buChar char="○"/>
            </a:pPr>
            <a:r>
              <a:rPr lang="en" sz="1700"/>
              <a:t>When hyperparameters are changed, however, # of priors becomes the most important feature, and the importance of all other features changes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r>
              <a:rPr lang="en"/>
              <a:t> and Discussion</a:t>
            </a:r>
            <a:endParaRPr/>
          </a:p>
        </p:txBody>
      </p:sp>
      <p:sp>
        <p:nvSpPr>
          <p:cNvPr id="232" name="Google Shape;23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General Conclusions </a:t>
            </a:r>
            <a:endParaRPr sz="1700"/>
          </a:p>
          <a:p>
            <a:pPr indent="-336550" lvl="1" marL="914400" rtl="0" algn="l">
              <a:spcBef>
                <a:spcPts val="0"/>
              </a:spcBef>
              <a:spcAft>
                <a:spcPts val="0"/>
              </a:spcAft>
              <a:buSzPts val="1700"/>
              <a:buChar char="○"/>
            </a:pPr>
            <a:r>
              <a:rPr lang="en" sz="1700"/>
              <a:t># of priors and age are important factors across the various classifiers. </a:t>
            </a:r>
            <a:endParaRPr sz="1700"/>
          </a:p>
          <a:p>
            <a:pPr indent="-336550" lvl="1" marL="914400" rtl="0" algn="l">
              <a:spcBef>
                <a:spcPts val="0"/>
              </a:spcBef>
              <a:spcAft>
                <a:spcPts val="0"/>
              </a:spcAft>
              <a:buSzPts val="1700"/>
              <a:buChar char="○"/>
            </a:pPr>
            <a:r>
              <a:rPr lang="en" sz="1700"/>
              <a:t>Adding the # of years in prison in Experiment 2 makes it the most important feature, but in Experiment 4, # of priors are the most important feature again. </a:t>
            </a:r>
            <a:endParaRPr sz="1700"/>
          </a:p>
          <a:p>
            <a:pPr indent="-336550" lvl="1" marL="914400" rtl="0" algn="l">
              <a:spcBef>
                <a:spcPts val="0"/>
              </a:spcBef>
              <a:spcAft>
                <a:spcPts val="0"/>
              </a:spcAft>
              <a:buSzPts val="1700"/>
              <a:buChar char="○"/>
            </a:pPr>
            <a:r>
              <a:rPr lang="en" sz="1700"/>
              <a:t>There is a relationship between age, # of prison years, and hyperparameters which must be further explored. </a:t>
            </a:r>
            <a:endParaRPr sz="1700"/>
          </a:p>
          <a:p>
            <a:pPr indent="-336550" lvl="0" marL="457200" rtl="0" algn="l">
              <a:spcBef>
                <a:spcPts val="0"/>
              </a:spcBef>
              <a:spcAft>
                <a:spcPts val="0"/>
              </a:spcAft>
              <a:buSzPts val="1700"/>
              <a:buChar char="●"/>
            </a:pPr>
            <a:r>
              <a:rPr lang="en" sz="1700"/>
              <a:t>Explainability in Decision Trees </a:t>
            </a:r>
            <a:endParaRPr sz="1700"/>
          </a:p>
          <a:p>
            <a:pPr indent="-336550" lvl="1" marL="914400" rtl="0" algn="l">
              <a:spcBef>
                <a:spcPts val="0"/>
              </a:spcBef>
              <a:spcAft>
                <a:spcPts val="0"/>
              </a:spcAft>
              <a:buSzPts val="1700"/>
              <a:buChar char="○"/>
            </a:pPr>
            <a:r>
              <a:rPr lang="en" sz="1700"/>
              <a:t>The visual decision tree is difficult to read. Restricting tree size leads to a slight decrease in accuracy, but increases readability of tree. </a:t>
            </a:r>
            <a:endParaRPr sz="1700"/>
          </a:p>
          <a:p>
            <a:pPr indent="-336550" lvl="1" marL="914400" rtl="0" algn="l">
              <a:spcBef>
                <a:spcPts val="0"/>
              </a:spcBef>
              <a:spcAft>
                <a:spcPts val="0"/>
              </a:spcAft>
              <a:buSzPts val="1700"/>
              <a:buChar char="○"/>
            </a:pPr>
            <a:r>
              <a:rPr lang="en" sz="1700"/>
              <a:t>Can indicate certain relationships leading to no recidivism or likely recidivism. </a:t>
            </a:r>
            <a:endParaRPr sz="1700"/>
          </a:p>
          <a:p>
            <a:pPr indent="0" lvl="0" marL="0" rtl="0" algn="l">
              <a:spcBef>
                <a:spcPts val="1200"/>
              </a:spcBef>
              <a:spcAft>
                <a:spcPts val="1200"/>
              </a:spcAft>
              <a:buNone/>
            </a:pPr>
            <a:r>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8" name="Google Shape;23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tested models had comparable results to existing risk scoring models </a:t>
            </a:r>
            <a:endParaRPr sz="1700"/>
          </a:p>
          <a:p>
            <a:pPr indent="-336550" lvl="0" marL="457200" rtl="0" algn="l">
              <a:spcBef>
                <a:spcPts val="0"/>
              </a:spcBef>
              <a:spcAft>
                <a:spcPts val="0"/>
              </a:spcAft>
              <a:buSzPts val="1700"/>
              <a:buChar char="●"/>
            </a:pPr>
            <a:r>
              <a:rPr lang="en" sz="1700"/>
              <a:t>Further analysis on the tested models and how different features impact their accuracies can help provide explanations</a:t>
            </a:r>
            <a:endParaRPr sz="1700"/>
          </a:p>
          <a:p>
            <a:pPr indent="-336550" lvl="1" marL="914400" rtl="0" algn="l">
              <a:spcBef>
                <a:spcPts val="0"/>
              </a:spcBef>
              <a:spcAft>
                <a:spcPts val="0"/>
              </a:spcAft>
              <a:buSzPts val="1700"/>
              <a:buChar char="○"/>
            </a:pPr>
            <a:r>
              <a:rPr lang="en" sz="1700"/>
              <a:t>Using decision trees </a:t>
            </a:r>
            <a:endParaRPr sz="1700"/>
          </a:p>
          <a:p>
            <a:pPr indent="-336550" lvl="1" marL="914400" rtl="0" algn="l">
              <a:spcBef>
                <a:spcPts val="0"/>
              </a:spcBef>
              <a:spcAft>
                <a:spcPts val="0"/>
              </a:spcAft>
              <a:buSzPts val="1700"/>
              <a:buChar char="○"/>
            </a:pPr>
            <a:r>
              <a:rPr lang="en" sz="1700"/>
              <a:t>Using feature importance tables </a:t>
            </a:r>
            <a:endParaRPr sz="1700"/>
          </a:p>
          <a:p>
            <a:pPr indent="-336550" lvl="0" marL="457200" rtl="0" algn="l">
              <a:spcBef>
                <a:spcPts val="0"/>
              </a:spcBef>
              <a:spcAft>
                <a:spcPts val="0"/>
              </a:spcAft>
              <a:buSzPts val="1700"/>
              <a:buChar char="●"/>
            </a:pPr>
            <a:r>
              <a:rPr lang="en" sz="1700"/>
              <a:t>Using </a:t>
            </a:r>
            <a:r>
              <a:rPr lang="en" sz="1700"/>
              <a:t>decision</a:t>
            </a:r>
            <a:r>
              <a:rPr lang="en" sz="1700"/>
              <a:t> trees, can trace paths back to no recidivism or likely recidivism, which can lead to work on the fairness of such algorithms and how certain specific features can impact these predictive models.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146600"/>
            <a:ext cx="8520600" cy="152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Generative Local Model-Agnostic Explanations</a:t>
            </a:r>
            <a:endParaRPr sz="4500"/>
          </a:p>
        </p:txBody>
      </p:sp>
      <p:sp>
        <p:nvSpPr>
          <p:cNvPr id="68" name="Google Shape;68;p15"/>
          <p:cNvSpPr txBox="1"/>
          <p:nvPr>
            <p:ph idx="1" type="subTitle"/>
          </p:nvPr>
        </p:nvSpPr>
        <p:spPr>
          <a:xfrm>
            <a:off x="311700" y="1626750"/>
            <a:ext cx="8520600" cy="792600"/>
          </a:xfrm>
          <a:prstGeom prst="rect">
            <a:avLst/>
          </a:prstGeom>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None/>
            </a:pPr>
            <a:r>
              <a:rPr lang="en" sz="1500">
                <a:solidFill>
                  <a:schemeClr val="dk1"/>
                </a:solidFill>
              </a:rPr>
              <a:t>Mohammad Nagahisarchoghaei, Mirhossein Mousavi Karimi,</a:t>
            </a:r>
            <a:endParaRPr sz="1500">
              <a:solidFill>
                <a:schemeClr val="dk1"/>
              </a:solidFill>
            </a:endParaRPr>
          </a:p>
          <a:p>
            <a:pPr indent="0" lvl="0" marL="0" rtl="0" algn="ctr">
              <a:lnSpc>
                <a:spcPct val="115000"/>
              </a:lnSpc>
              <a:spcBef>
                <a:spcPts val="0"/>
              </a:spcBef>
              <a:spcAft>
                <a:spcPts val="0"/>
              </a:spcAft>
              <a:buNone/>
            </a:pPr>
            <a:r>
              <a:rPr lang="en" sz="1500">
                <a:solidFill>
                  <a:schemeClr val="dk1"/>
                </a:solidFill>
              </a:rPr>
              <a:t>Shahram Rahimi, Logan Cummins, Ghodsieh Ghanbari</a:t>
            </a:r>
            <a:endParaRPr sz="5200">
              <a:solidFill>
                <a:schemeClr val="dk1"/>
              </a:solidFill>
            </a:endParaRPr>
          </a:p>
        </p:txBody>
      </p:sp>
      <p:pic>
        <p:nvPicPr>
          <p:cNvPr id="69" name="Google Shape;69;p15"/>
          <p:cNvPicPr preferRelativeResize="0"/>
          <p:nvPr/>
        </p:nvPicPr>
        <p:blipFill>
          <a:blip r:embed="rId3">
            <a:alphaModFix/>
          </a:blip>
          <a:stretch>
            <a:fillRect/>
          </a:stretch>
        </p:blipFill>
        <p:spPr>
          <a:xfrm>
            <a:off x="152400" y="2343150"/>
            <a:ext cx="4661225" cy="1762800"/>
          </a:xfrm>
          <a:prstGeom prst="rect">
            <a:avLst/>
          </a:prstGeom>
          <a:noFill/>
          <a:ln>
            <a:noFill/>
          </a:ln>
        </p:spPr>
      </p:pic>
      <p:sp>
        <p:nvSpPr>
          <p:cNvPr id="70" name="Google Shape;70;p15"/>
          <p:cNvSpPr/>
          <p:nvPr/>
        </p:nvSpPr>
        <p:spPr>
          <a:xfrm>
            <a:off x="5791025" y="2709975"/>
            <a:ext cx="3188700" cy="11730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LIME</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146600"/>
            <a:ext cx="8520600" cy="152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Generative Local Model-Agnostic Explanations</a:t>
            </a:r>
            <a:endParaRPr sz="4500"/>
          </a:p>
        </p:txBody>
      </p:sp>
      <p:sp>
        <p:nvSpPr>
          <p:cNvPr id="76" name="Google Shape;76;p16"/>
          <p:cNvSpPr txBox="1"/>
          <p:nvPr>
            <p:ph idx="1" type="subTitle"/>
          </p:nvPr>
        </p:nvSpPr>
        <p:spPr>
          <a:xfrm>
            <a:off x="311700" y="1626750"/>
            <a:ext cx="8520600" cy="792600"/>
          </a:xfrm>
          <a:prstGeom prst="rect">
            <a:avLst/>
          </a:prstGeom>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None/>
            </a:pPr>
            <a:r>
              <a:rPr lang="en" sz="1500">
                <a:solidFill>
                  <a:schemeClr val="dk1"/>
                </a:solidFill>
              </a:rPr>
              <a:t>Mohammad Nagahisarchoghaei, Mirhossein Mousavi Karimi,</a:t>
            </a:r>
            <a:endParaRPr sz="1500">
              <a:solidFill>
                <a:schemeClr val="dk1"/>
              </a:solidFill>
            </a:endParaRPr>
          </a:p>
          <a:p>
            <a:pPr indent="0" lvl="0" marL="0" rtl="0" algn="ctr">
              <a:lnSpc>
                <a:spcPct val="115000"/>
              </a:lnSpc>
              <a:spcBef>
                <a:spcPts val="0"/>
              </a:spcBef>
              <a:spcAft>
                <a:spcPts val="0"/>
              </a:spcAft>
              <a:buNone/>
            </a:pPr>
            <a:r>
              <a:rPr lang="en" sz="1500">
                <a:solidFill>
                  <a:schemeClr val="dk1"/>
                </a:solidFill>
              </a:rPr>
              <a:t>Shahram Rahimi, Logan Cummins, Ghodsieh Ghanbari</a:t>
            </a:r>
            <a:endParaRPr sz="5200">
              <a:solidFill>
                <a:schemeClr val="dk1"/>
              </a:solidFill>
            </a:endParaRPr>
          </a:p>
        </p:txBody>
      </p:sp>
      <p:pic>
        <p:nvPicPr>
          <p:cNvPr id="77" name="Google Shape;77;p16"/>
          <p:cNvPicPr preferRelativeResize="0"/>
          <p:nvPr/>
        </p:nvPicPr>
        <p:blipFill>
          <a:blip r:embed="rId3">
            <a:alphaModFix/>
          </a:blip>
          <a:stretch>
            <a:fillRect/>
          </a:stretch>
        </p:blipFill>
        <p:spPr>
          <a:xfrm>
            <a:off x="152400" y="2343150"/>
            <a:ext cx="4661225" cy="1762800"/>
          </a:xfrm>
          <a:prstGeom prst="rect">
            <a:avLst/>
          </a:prstGeom>
          <a:noFill/>
          <a:ln>
            <a:noFill/>
          </a:ln>
        </p:spPr>
      </p:pic>
      <p:sp>
        <p:nvSpPr>
          <p:cNvPr id="78" name="Google Shape;78;p16"/>
          <p:cNvSpPr/>
          <p:nvPr/>
        </p:nvSpPr>
        <p:spPr>
          <a:xfrm>
            <a:off x="5791025" y="2709975"/>
            <a:ext cx="3188700" cy="11730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t>LIME</a:t>
            </a:r>
            <a:endParaRPr sz="5000"/>
          </a:p>
        </p:txBody>
      </p:sp>
      <p:sp>
        <p:nvSpPr>
          <p:cNvPr id="79" name="Google Shape;79;p16"/>
          <p:cNvSpPr txBox="1"/>
          <p:nvPr/>
        </p:nvSpPr>
        <p:spPr>
          <a:xfrm>
            <a:off x="1252800" y="4145475"/>
            <a:ext cx="66384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0000"/>
                </a:solidFill>
              </a:rPr>
              <a:t>Are these methods </a:t>
            </a:r>
            <a:r>
              <a:rPr b="1" lang="en" sz="4000">
                <a:solidFill>
                  <a:srgbClr val="FF0000"/>
                </a:solidFill>
              </a:rPr>
              <a:t>robust</a:t>
            </a:r>
            <a:r>
              <a:rPr lang="en" sz="4000">
                <a:solidFill>
                  <a:srgbClr val="FF0000"/>
                </a:solidFill>
              </a:rPr>
              <a:t>?</a:t>
            </a:r>
            <a:endParaRPr sz="40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381438" y="445026"/>
            <a:ext cx="8234476" cy="4004674"/>
          </a:xfrm>
          <a:prstGeom prst="rect">
            <a:avLst/>
          </a:prstGeom>
          <a:noFill/>
          <a:ln>
            <a:noFill/>
          </a:ln>
        </p:spPr>
      </p:pic>
      <p:sp>
        <p:nvSpPr>
          <p:cNvPr id="87" name="Google Shape;87;p17"/>
          <p:cNvSpPr txBox="1"/>
          <p:nvPr/>
        </p:nvSpPr>
        <p:spPr>
          <a:xfrm>
            <a:off x="5787525" y="4728000"/>
            <a:ext cx="480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Adapted from </a:t>
            </a:r>
            <a:r>
              <a:rPr lang="en" sz="1500">
                <a:solidFill>
                  <a:schemeClr val="dk1"/>
                </a:solidFill>
              </a:rPr>
              <a:t>Nagahisarchoghaei </a:t>
            </a:r>
            <a:r>
              <a:rPr i="1" lang="en" sz="1500">
                <a:solidFill>
                  <a:schemeClr val="dk1"/>
                </a:solidFill>
              </a:rPr>
              <a:t>et al. </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381438" y="445026"/>
            <a:ext cx="8234476" cy="4004674"/>
          </a:xfrm>
          <a:prstGeom prst="rect">
            <a:avLst/>
          </a:prstGeom>
          <a:noFill/>
          <a:ln>
            <a:noFill/>
          </a:ln>
        </p:spPr>
      </p:pic>
      <p:sp>
        <p:nvSpPr>
          <p:cNvPr id="95" name="Google Shape;95;p18"/>
          <p:cNvSpPr/>
          <p:nvPr/>
        </p:nvSpPr>
        <p:spPr>
          <a:xfrm flipH="1" rot="10800000">
            <a:off x="491600" y="453150"/>
            <a:ext cx="8118000" cy="4018200"/>
          </a:xfrm>
          <a:prstGeom prst="corner">
            <a:avLst>
              <a:gd fmla="val 54915"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5787525" y="4728000"/>
            <a:ext cx="480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Adapted from </a:t>
            </a:r>
            <a:r>
              <a:rPr lang="en" sz="1500">
                <a:solidFill>
                  <a:schemeClr val="dk1"/>
                </a:solidFill>
              </a:rPr>
              <a:t>Nagahisarchoghaei </a:t>
            </a:r>
            <a:r>
              <a:rPr i="1" lang="en" sz="1500">
                <a:solidFill>
                  <a:schemeClr val="dk1"/>
                </a:solidFill>
              </a:rPr>
              <a:t>et al. </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Pre-Trained Variational AutoEncoder (VAE)</a:t>
            </a:r>
            <a:endParaRPr/>
          </a:p>
        </p:txBody>
      </p:sp>
      <p:sp>
        <p:nvSpPr>
          <p:cNvPr id="102" name="Google Shape;102;p19"/>
          <p:cNvSpPr/>
          <p:nvPr/>
        </p:nvSpPr>
        <p:spPr>
          <a:xfrm>
            <a:off x="311700" y="917925"/>
            <a:ext cx="1578000" cy="15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Test instance</a:t>
            </a:r>
            <a:r>
              <a:rPr lang="en" sz="2000"/>
              <a:t> </a:t>
            </a:r>
            <a:r>
              <a:rPr i="1" lang="en" sz="2000"/>
              <a:t>i</a:t>
            </a:r>
            <a:r>
              <a:rPr lang="en" sz="2000"/>
              <a:t> from dataset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Pre-Trained Variational AutoEncoder (VAE)</a:t>
            </a:r>
            <a:endParaRPr/>
          </a:p>
        </p:txBody>
      </p:sp>
      <p:sp>
        <p:nvSpPr>
          <p:cNvPr id="108" name="Google Shape;108;p20"/>
          <p:cNvSpPr/>
          <p:nvPr/>
        </p:nvSpPr>
        <p:spPr>
          <a:xfrm>
            <a:off x="311700" y="917925"/>
            <a:ext cx="1578000" cy="15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Test instance </a:t>
            </a:r>
            <a:r>
              <a:rPr i="1" lang="en" sz="2000"/>
              <a:t>i</a:t>
            </a:r>
            <a:r>
              <a:rPr lang="en" sz="2000"/>
              <a:t> from dataset</a:t>
            </a:r>
            <a:endParaRPr sz="2000"/>
          </a:p>
        </p:txBody>
      </p:sp>
      <p:cxnSp>
        <p:nvCxnSpPr>
          <p:cNvPr id="109" name="Google Shape;109;p20"/>
          <p:cNvCxnSpPr>
            <a:stCxn id="108" idx="3"/>
            <a:endCxn id="110" idx="1"/>
          </p:cNvCxnSpPr>
          <p:nvPr/>
        </p:nvCxnSpPr>
        <p:spPr>
          <a:xfrm flipH="1" rot="10800000">
            <a:off x="1889700" y="1432125"/>
            <a:ext cx="2682300" cy="274800"/>
          </a:xfrm>
          <a:prstGeom prst="straightConnector1">
            <a:avLst/>
          </a:prstGeom>
          <a:noFill/>
          <a:ln cap="flat" cmpd="sng" w="38100">
            <a:solidFill>
              <a:schemeClr val="dk2"/>
            </a:solidFill>
            <a:prstDash val="solid"/>
            <a:round/>
            <a:headEnd len="med" w="med" type="none"/>
            <a:tailEnd len="med" w="med" type="triangle"/>
          </a:ln>
        </p:spPr>
      </p:cxnSp>
      <p:sp>
        <p:nvSpPr>
          <p:cNvPr id="111" name="Google Shape;111;p20"/>
          <p:cNvSpPr/>
          <p:nvPr/>
        </p:nvSpPr>
        <p:spPr>
          <a:xfrm>
            <a:off x="2206325" y="785625"/>
            <a:ext cx="1578000" cy="15780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lt1"/>
                </a:solidFill>
              </a:rPr>
              <a:t>Encoder</a:t>
            </a:r>
            <a:endParaRPr sz="1900">
              <a:solidFill>
                <a:schemeClr val="lt1"/>
              </a:solidFill>
            </a:endParaRPr>
          </a:p>
        </p:txBody>
      </p:sp>
      <p:cxnSp>
        <p:nvCxnSpPr>
          <p:cNvPr id="112" name="Google Shape;112;p20"/>
          <p:cNvCxnSpPr/>
          <p:nvPr/>
        </p:nvCxnSpPr>
        <p:spPr>
          <a:xfrm>
            <a:off x="3784325" y="1442175"/>
            <a:ext cx="787500" cy="1293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Pre-Trained Variational AutoEncoder (VAE)</a:t>
            </a:r>
            <a:endParaRPr/>
          </a:p>
        </p:txBody>
      </p:sp>
      <p:sp>
        <p:nvSpPr>
          <p:cNvPr id="118" name="Google Shape;118;p21"/>
          <p:cNvSpPr/>
          <p:nvPr/>
        </p:nvSpPr>
        <p:spPr>
          <a:xfrm>
            <a:off x="311700" y="917925"/>
            <a:ext cx="1578000" cy="157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Test instance </a:t>
            </a:r>
            <a:r>
              <a:rPr i="1" lang="en" sz="2000"/>
              <a:t>i</a:t>
            </a:r>
            <a:r>
              <a:rPr lang="en" sz="2000"/>
              <a:t> from dataset</a:t>
            </a:r>
            <a:endParaRPr sz="2000"/>
          </a:p>
        </p:txBody>
      </p:sp>
      <p:sp>
        <p:nvSpPr>
          <p:cNvPr id="119" name="Google Shape;119;p21"/>
          <p:cNvSpPr/>
          <p:nvPr/>
        </p:nvSpPr>
        <p:spPr>
          <a:xfrm>
            <a:off x="4571875" y="927975"/>
            <a:ext cx="980700" cy="10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2000"/>
              <a:t>logvar</a:t>
            </a:r>
            <a:r>
              <a:rPr baseline="-25000" lang="en" sz="2000"/>
              <a:t>i</a:t>
            </a:r>
            <a:endParaRPr baseline="-25000" sz="2000"/>
          </a:p>
        </p:txBody>
      </p:sp>
      <p:cxnSp>
        <p:nvCxnSpPr>
          <p:cNvPr id="120" name="Google Shape;120;p21"/>
          <p:cNvCxnSpPr>
            <a:stCxn id="118" idx="3"/>
            <a:endCxn id="119" idx="1"/>
          </p:cNvCxnSpPr>
          <p:nvPr/>
        </p:nvCxnSpPr>
        <p:spPr>
          <a:xfrm flipH="1" rot="10800000">
            <a:off x="1889700" y="1432125"/>
            <a:ext cx="2682300" cy="274800"/>
          </a:xfrm>
          <a:prstGeom prst="straightConnector1">
            <a:avLst/>
          </a:prstGeom>
          <a:noFill/>
          <a:ln cap="flat" cmpd="sng" w="38100">
            <a:solidFill>
              <a:schemeClr val="dk2"/>
            </a:solidFill>
            <a:prstDash val="solid"/>
            <a:round/>
            <a:headEnd len="med" w="med" type="none"/>
            <a:tailEnd len="med" w="med" type="triangle"/>
          </a:ln>
        </p:spPr>
      </p:cxnSp>
      <p:sp>
        <p:nvSpPr>
          <p:cNvPr id="121" name="Google Shape;121;p21"/>
          <p:cNvSpPr/>
          <p:nvPr/>
        </p:nvSpPr>
        <p:spPr>
          <a:xfrm>
            <a:off x="2206325" y="785625"/>
            <a:ext cx="1578000" cy="15780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lt1"/>
                </a:solidFill>
              </a:rPr>
              <a:t>Encoder</a:t>
            </a:r>
            <a:endParaRPr sz="1900">
              <a:solidFill>
                <a:schemeClr val="lt1"/>
              </a:solidFill>
            </a:endParaRPr>
          </a:p>
        </p:txBody>
      </p:sp>
      <p:sp>
        <p:nvSpPr>
          <p:cNvPr id="122" name="Google Shape;122;p21"/>
          <p:cNvSpPr/>
          <p:nvPr/>
        </p:nvSpPr>
        <p:spPr>
          <a:xfrm>
            <a:off x="4571875" y="2373525"/>
            <a:ext cx="469200" cy="10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μ</a:t>
            </a:r>
            <a:r>
              <a:rPr baseline="-25000" lang="en" sz="2000"/>
              <a:t>i</a:t>
            </a:r>
            <a:endParaRPr baseline="-25000" sz="2000"/>
          </a:p>
        </p:txBody>
      </p:sp>
      <p:cxnSp>
        <p:nvCxnSpPr>
          <p:cNvPr id="123" name="Google Shape;123;p21"/>
          <p:cNvCxnSpPr/>
          <p:nvPr/>
        </p:nvCxnSpPr>
        <p:spPr>
          <a:xfrm>
            <a:off x="3784325" y="1442175"/>
            <a:ext cx="787500" cy="1293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