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62" r:id="rId6"/>
    <p:sldId id="258" r:id="rId7"/>
    <p:sldId id="259"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4723" autoAdjust="0"/>
  </p:normalViewPr>
  <p:slideViewPr>
    <p:cSldViewPr>
      <p:cViewPr varScale="1">
        <p:scale>
          <a:sx n="65" d="100"/>
          <a:sy n="65" d="100"/>
        </p:scale>
        <p:origin x="-12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Introduction of Scikit Learn</a:t>
            </a:r>
            <a:endParaRPr lang="en-US" sz="54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a:xfrm>
            <a:off x="457200" y="1600200"/>
            <a:ext cx="8229600" cy="4953000"/>
          </a:xfrm>
        </p:spPr>
        <p:txBody>
          <a:bodyPr>
            <a:normAutofit fontScale="40000" lnSpcReduction="20000"/>
          </a:bodyPr>
          <a:lstStyle/>
          <a:p>
            <a:pPr>
              <a:buNone/>
            </a:pPr>
            <a:r>
              <a:rPr lang="en-US" sz="5000" dirty="0" smtClean="0"/>
              <a:t>Classification is a large domain in the field of statistics and machine learning. Generally, classification can be broken down into two areas</a:t>
            </a:r>
            <a:r>
              <a:rPr lang="en-US" sz="5000" dirty="0" smtClean="0"/>
              <a:t>:</a:t>
            </a:r>
          </a:p>
          <a:p>
            <a:r>
              <a:rPr lang="en-US" sz="5000" b="1" dirty="0" smtClean="0"/>
              <a:t>Binary classification</a:t>
            </a:r>
            <a:r>
              <a:rPr lang="en-US" sz="5000" dirty="0" smtClean="0"/>
              <a:t>:</a:t>
            </a:r>
          </a:p>
          <a:p>
            <a:pPr>
              <a:buNone/>
            </a:pPr>
            <a:r>
              <a:rPr lang="en-US" sz="5000" dirty="0" smtClean="0"/>
              <a:t>	</a:t>
            </a:r>
            <a:r>
              <a:rPr lang="en-US" sz="5000" dirty="0" smtClean="0"/>
              <a:t>	</a:t>
            </a:r>
            <a:r>
              <a:rPr lang="en-US" sz="5000" dirty="0" smtClean="0"/>
              <a:t> For binary classification, we are interested in classifying data into one of two </a:t>
            </a:r>
            <a:r>
              <a:rPr lang="en-US" sz="5000" i="1" dirty="0" smtClean="0"/>
              <a:t>binary</a:t>
            </a:r>
            <a:r>
              <a:rPr lang="en-US" sz="5000" dirty="0" smtClean="0"/>
              <a:t> groups - these are usually represented as 0's and 1's in our data.</a:t>
            </a:r>
            <a:endParaRPr lang="en-US" sz="5000" dirty="0" smtClean="0"/>
          </a:p>
          <a:p>
            <a:endParaRPr lang="en-US" sz="5000" dirty="0" smtClean="0"/>
          </a:p>
          <a:p>
            <a:r>
              <a:rPr lang="en-US" sz="5000" b="1" dirty="0" smtClean="0"/>
              <a:t>Multi-class classification:</a:t>
            </a:r>
          </a:p>
          <a:p>
            <a:pPr>
              <a:buNone/>
            </a:pPr>
            <a:r>
              <a:rPr lang="en-US" sz="5000" b="1" dirty="0" smtClean="0"/>
              <a:t>	</a:t>
            </a:r>
            <a:r>
              <a:rPr lang="en-US" sz="5000" b="1" dirty="0" smtClean="0"/>
              <a:t>	</a:t>
            </a:r>
            <a:r>
              <a:rPr lang="en-US" sz="5000" dirty="0" smtClean="0"/>
              <a:t> While binary classification alone is incredibly useful, there are times when we would like to model and predict data that has more than two classes. Many of the same algorithms can be used with slight modifications.</a:t>
            </a:r>
          </a:p>
          <a:p>
            <a:pPr>
              <a:buNone/>
            </a:pPr>
            <a:r>
              <a:rPr lang="en-US" sz="5000" dirty="0" smtClean="0"/>
              <a:t>	</a:t>
            </a:r>
          </a:p>
          <a:p>
            <a:pPr>
              <a:buNone/>
            </a:pPr>
            <a:r>
              <a:rPr lang="en-US" sz="5000" dirty="0" smtClean="0"/>
              <a:t>	</a:t>
            </a:r>
            <a:r>
              <a:rPr lang="en-US" sz="5000" dirty="0" smtClean="0"/>
              <a:t>Additionally</a:t>
            </a:r>
            <a:r>
              <a:rPr lang="en-US" sz="5000" dirty="0" smtClean="0"/>
              <a:t>, it is common to split data into </a:t>
            </a:r>
            <a:r>
              <a:rPr lang="en-US" sz="5000" i="1" dirty="0" smtClean="0"/>
              <a:t>training</a:t>
            </a:r>
            <a:r>
              <a:rPr lang="en-US" sz="5000" dirty="0" smtClean="0"/>
              <a:t> and </a:t>
            </a:r>
            <a:r>
              <a:rPr lang="en-US" sz="5000" i="1" dirty="0" smtClean="0"/>
              <a:t>test</a:t>
            </a:r>
            <a:r>
              <a:rPr lang="en-US" sz="5000" dirty="0" smtClean="0"/>
              <a:t> sets. This means we use a certain portion of the data to fit the model (the training set) and save the remaining portion of it to evaluate to the predictive accuracy of the fitted model (the test set).</a:t>
            </a:r>
          </a:p>
          <a:p>
            <a:pPr>
              <a:buNone/>
            </a:pPr>
            <a:endParaRPr lang="en-US" sz="2000" b="1" dirty="0" smtClean="0"/>
          </a:p>
          <a:p>
            <a:pPr>
              <a:buNone/>
            </a:pPr>
            <a:r>
              <a:rPr lang="en-US" sz="2000" dirty="0" smtClean="0"/>
              <a:t> </a:t>
            </a:r>
            <a:r>
              <a:rPr lang="en-US" sz="2000" dirty="0" smtClean="0"/>
              <a:t>          </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normAutofit/>
          </a:bodyPr>
          <a:lstStyle/>
          <a:p>
            <a:pPr>
              <a:buNone/>
            </a:pPr>
            <a:r>
              <a:rPr lang="en-US" sz="2200" dirty="0" smtClean="0"/>
              <a:t>Linear Regression is a machine learning algorithm based on supervised learning. It performs a regression task.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 and the number of independent variables being used</a:t>
            </a:r>
            <a:r>
              <a:rPr lang="en-US" dirty="0" smtClean="0"/>
              <a:t>.</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Scikit learn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sz="2200" dirty="0" smtClean="0"/>
              <a:t>Scikit-learn</a:t>
            </a:r>
            <a:r>
              <a:rPr lang="en-US" sz="2200" dirty="0" smtClean="0"/>
              <a:t> is an open source machine </a:t>
            </a:r>
            <a:r>
              <a:rPr lang="en-US" sz="2200" dirty="0" smtClean="0"/>
              <a:t>learning library </a:t>
            </a:r>
            <a:r>
              <a:rPr lang="en-US" sz="2200" dirty="0" smtClean="0"/>
              <a:t>that supports supervised and unsupervised learning. It also provides various tools for model fitting, data preprocessing, model selection and evaluation, and many other utilities</a:t>
            </a:r>
            <a:r>
              <a:rPr lang="en-US" sz="2200" dirty="0" smtClean="0"/>
              <a:t>.</a:t>
            </a:r>
          </a:p>
          <a:p>
            <a:pPr fontAlgn="base">
              <a:buNone/>
            </a:pPr>
            <a:r>
              <a:rPr lang="en-US" sz="2200" dirty="0" smtClean="0"/>
              <a:t>    </a:t>
            </a:r>
          </a:p>
          <a:p>
            <a:pPr fontAlgn="base">
              <a:buNone/>
            </a:pPr>
            <a:r>
              <a:rPr lang="en-US" sz="2200" dirty="0" smtClean="0"/>
              <a:t> </a:t>
            </a:r>
            <a:r>
              <a:rPr lang="en-US" sz="2200" dirty="0" smtClean="0"/>
              <a:t>   Scikit-learn </a:t>
            </a:r>
            <a:r>
              <a:rPr lang="en-US" sz="2200" dirty="0" smtClean="0"/>
              <a:t>provides a range of supervised and unsupervised learning algorithms via a consistent interface in </a:t>
            </a:r>
            <a:r>
              <a:rPr lang="en-US" sz="2200" dirty="0" smtClean="0"/>
              <a:t>Python.</a:t>
            </a:r>
          </a:p>
          <a:p>
            <a:pPr fontAlgn="base">
              <a:buNone/>
            </a:pPr>
            <a:r>
              <a:rPr lang="en-US" sz="2200" dirty="0" smtClean="0"/>
              <a:t>    </a:t>
            </a:r>
          </a:p>
          <a:p>
            <a:pPr fontAlgn="base">
              <a:buNone/>
            </a:pPr>
            <a:r>
              <a:rPr lang="en-US" sz="2200" dirty="0" smtClean="0"/>
              <a:t>    It is licensed under a permissive simplified BSD license and is distributed under many Linux distributions, encouraging academic and commercial use.</a:t>
            </a:r>
          </a:p>
          <a:p>
            <a:pPr fontAlgn="base">
              <a:buNone/>
            </a:pPr>
            <a:r>
              <a:rPr lang="en-US"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fontAlgn="base">
              <a:buNone/>
            </a:pPr>
            <a:r>
              <a:rPr lang="en-US" sz="2000" dirty="0" smtClean="0"/>
              <a:t>The </a:t>
            </a:r>
            <a:r>
              <a:rPr lang="en-US" sz="2000" dirty="0" smtClean="0"/>
              <a:t>library is built upon the </a:t>
            </a:r>
            <a:r>
              <a:rPr lang="en-US" sz="2000" dirty="0" err="1" smtClean="0"/>
              <a:t>SciPy</a:t>
            </a:r>
            <a:r>
              <a:rPr lang="en-US" sz="2000" dirty="0" smtClean="0"/>
              <a:t> (Scientific Python) that must be installed before you can use </a:t>
            </a:r>
            <a:r>
              <a:rPr lang="en-US" sz="2000" dirty="0" err="1" smtClean="0"/>
              <a:t>scikit</a:t>
            </a:r>
            <a:r>
              <a:rPr lang="en-US" sz="2000" dirty="0" smtClean="0"/>
              <a:t>-learn. This stack that includes:</a:t>
            </a:r>
          </a:p>
          <a:p>
            <a:pPr fontAlgn="base"/>
            <a:r>
              <a:rPr lang="en-US" sz="2000" b="1" dirty="0" err="1" smtClean="0"/>
              <a:t>NumPy</a:t>
            </a:r>
            <a:r>
              <a:rPr lang="en-US" sz="2000" dirty="0" smtClean="0"/>
              <a:t>: Base n-dimensional array package</a:t>
            </a:r>
          </a:p>
          <a:p>
            <a:pPr fontAlgn="base"/>
            <a:r>
              <a:rPr lang="en-US" sz="2000" b="1" dirty="0" err="1" smtClean="0"/>
              <a:t>SciPy</a:t>
            </a:r>
            <a:r>
              <a:rPr lang="en-US" sz="2000" dirty="0" smtClean="0"/>
              <a:t>: Fundamental library for scientific computing</a:t>
            </a:r>
          </a:p>
          <a:p>
            <a:pPr fontAlgn="base"/>
            <a:r>
              <a:rPr lang="en-US" sz="2000" b="1" dirty="0" err="1" smtClean="0"/>
              <a:t>Matplotlib</a:t>
            </a:r>
            <a:r>
              <a:rPr lang="en-US" sz="2000" dirty="0" smtClean="0"/>
              <a:t>: Comprehensive 2D/3D plotting</a:t>
            </a:r>
          </a:p>
          <a:p>
            <a:pPr fontAlgn="base"/>
            <a:r>
              <a:rPr lang="en-US" sz="2000" b="1" dirty="0" err="1" smtClean="0"/>
              <a:t>IPython</a:t>
            </a:r>
            <a:r>
              <a:rPr lang="en-US" sz="2000" dirty="0" smtClean="0"/>
              <a:t>: Enhanced interactive console</a:t>
            </a:r>
          </a:p>
          <a:p>
            <a:pPr fontAlgn="base"/>
            <a:r>
              <a:rPr lang="en-US" sz="2000" b="1" dirty="0" err="1" smtClean="0"/>
              <a:t>Sympy</a:t>
            </a:r>
            <a:r>
              <a:rPr lang="en-US" sz="2000" dirty="0" smtClean="0"/>
              <a:t>: Symbolic mathematics</a:t>
            </a:r>
          </a:p>
          <a:p>
            <a:pPr fontAlgn="base"/>
            <a:r>
              <a:rPr lang="en-US" sz="2000" b="1" dirty="0" smtClean="0"/>
              <a:t>Pandas</a:t>
            </a:r>
            <a:r>
              <a:rPr lang="en-US" sz="2000" dirty="0" smtClean="0"/>
              <a:t>: Data structures and analysis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Autofit/>
          </a:bodyPr>
          <a:lstStyle/>
          <a:p>
            <a:pPr>
              <a:buNone/>
            </a:pPr>
            <a:r>
              <a:rPr lang="en-US" sz="2000" dirty="0" smtClean="0"/>
              <a:t>The library is focused on modeling data. It is not focused on loading, manipulating and summarizing data. For these features, refer to </a:t>
            </a:r>
            <a:r>
              <a:rPr lang="en-US" sz="2000" dirty="0" err="1" smtClean="0"/>
              <a:t>NumPy</a:t>
            </a:r>
            <a:r>
              <a:rPr lang="en-US" sz="2000" dirty="0" smtClean="0"/>
              <a:t> and </a:t>
            </a:r>
            <a:r>
              <a:rPr lang="en-US" sz="2000" dirty="0" smtClean="0"/>
              <a:t>Pandas.</a:t>
            </a:r>
          </a:p>
          <a:p>
            <a:pPr>
              <a:buNone/>
            </a:pPr>
            <a:r>
              <a:rPr lang="en-US" sz="2000" dirty="0" smtClean="0"/>
              <a:t>Some popular groups of models provided by </a:t>
            </a:r>
            <a:r>
              <a:rPr lang="en-US" sz="2000" dirty="0" err="1" smtClean="0"/>
              <a:t>scikit</a:t>
            </a:r>
            <a:r>
              <a:rPr lang="en-US" sz="2000" dirty="0" smtClean="0"/>
              <a:t>-learn include</a:t>
            </a:r>
            <a:r>
              <a:rPr lang="en-US" sz="2000" dirty="0" smtClean="0"/>
              <a:t>:</a:t>
            </a:r>
          </a:p>
          <a:p>
            <a:pPr fontAlgn="base"/>
            <a:r>
              <a:rPr lang="en-US" sz="2000" dirty="0" smtClean="0"/>
              <a:t> </a:t>
            </a:r>
            <a:r>
              <a:rPr lang="en-US" sz="2000" b="1" dirty="0" smtClean="0"/>
              <a:t>Clustering</a:t>
            </a:r>
            <a:r>
              <a:rPr lang="en-US" sz="2000" dirty="0" smtClean="0"/>
              <a:t>: for grouping unlabeled data such as </a:t>
            </a:r>
            <a:r>
              <a:rPr lang="en-US" sz="2000" dirty="0" err="1" smtClean="0"/>
              <a:t>KMeans</a:t>
            </a:r>
            <a:r>
              <a:rPr lang="en-US" sz="2000" dirty="0" smtClean="0"/>
              <a:t>.</a:t>
            </a:r>
          </a:p>
          <a:p>
            <a:pPr fontAlgn="base"/>
            <a:r>
              <a:rPr lang="en-US" sz="2000" b="1" dirty="0" smtClean="0"/>
              <a:t>Cross Validation</a:t>
            </a:r>
            <a:r>
              <a:rPr lang="en-US" sz="2000" dirty="0" smtClean="0"/>
              <a:t>: for estimating the performance of supervised models on unseen data.</a:t>
            </a:r>
          </a:p>
          <a:p>
            <a:pPr fontAlgn="base"/>
            <a:r>
              <a:rPr lang="en-US" sz="2000" b="1" dirty="0" smtClean="0"/>
              <a:t>Datasets</a:t>
            </a:r>
            <a:r>
              <a:rPr lang="en-US" sz="2000" dirty="0" smtClean="0"/>
              <a:t>: for test datasets and for generating datasets with specific properties for investigating model behavior.</a:t>
            </a:r>
          </a:p>
          <a:p>
            <a:pPr fontAlgn="base"/>
            <a:r>
              <a:rPr lang="en-US" sz="2000" b="1" dirty="0" smtClean="0"/>
              <a:t>Dimensionality Reduction</a:t>
            </a:r>
            <a:r>
              <a:rPr lang="en-US" sz="2000" dirty="0" smtClean="0"/>
              <a:t>: for reducing the number of attributes in data for summarization, visualization and feature selection such as Principal component analysis</a:t>
            </a:r>
            <a:r>
              <a:rPr lang="en-US" sz="2700" dirty="0" smtClean="0"/>
              <a:t>.</a:t>
            </a:r>
            <a:endParaRPr lang="en-US" sz="27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2000" b="1" dirty="0" smtClean="0"/>
              <a:t>Ensemble methods</a:t>
            </a:r>
            <a:r>
              <a:rPr lang="en-US" sz="2000" dirty="0" smtClean="0"/>
              <a:t>: for combining the predictions of multiple supervised models.</a:t>
            </a:r>
          </a:p>
          <a:p>
            <a:pPr fontAlgn="base"/>
            <a:r>
              <a:rPr lang="en-US" sz="2000" b="1" dirty="0" smtClean="0"/>
              <a:t>Feature extraction</a:t>
            </a:r>
            <a:r>
              <a:rPr lang="en-US" sz="2000" dirty="0" smtClean="0"/>
              <a:t>: for defining attributes in image and text data.</a:t>
            </a:r>
          </a:p>
          <a:p>
            <a:pPr fontAlgn="base"/>
            <a:r>
              <a:rPr lang="en-US" sz="2000" b="1" dirty="0" smtClean="0"/>
              <a:t>Feature selection</a:t>
            </a:r>
            <a:r>
              <a:rPr lang="en-US" sz="2000" dirty="0" smtClean="0"/>
              <a:t>: for identifying meaningful attributes from which to create supervised models.</a:t>
            </a:r>
          </a:p>
          <a:p>
            <a:pPr fontAlgn="base"/>
            <a:r>
              <a:rPr lang="en-US" sz="2000" b="1" dirty="0" smtClean="0"/>
              <a:t>Parameter Tuning</a:t>
            </a:r>
            <a:r>
              <a:rPr lang="en-US" sz="2000" dirty="0" smtClean="0"/>
              <a:t>: for getting the most out of supervised models.</a:t>
            </a:r>
          </a:p>
          <a:p>
            <a:pPr fontAlgn="base"/>
            <a:r>
              <a:rPr lang="en-US" sz="2000" b="1" dirty="0" smtClean="0"/>
              <a:t>Manifold Learning</a:t>
            </a:r>
            <a:r>
              <a:rPr lang="en-US" sz="2000" dirty="0" smtClean="0"/>
              <a:t>: For summarizing and depicting complex multi-dimensional data.</a:t>
            </a:r>
          </a:p>
          <a:p>
            <a:pPr fontAlgn="base"/>
            <a:r>
              <a:rPr lang="en-US" sz="2000" b="1" dirty="0" smtClean="0"/>
              <a:t>Supervised Models</a:t>
            </a:r>
            <a:r>
              <a:rPr lang="en-US" sz="2000" dirty="0" smtClean="0"/>
              <a:t>: a vast array not limited to generalized linear models, discriminate analysis, naive </a:t>
            </a:r>
            <a:r>
              <a:rPr lang="en-US" sz="2000" dirty="0" err="1" smtClean="0"/>
              <a:t>bayes</a:t>
            </a:r>
            <a:r>
              <a:rPr lang="en-US" sz="2000" dirty="0" smtClean="0"/>
              <a:t>, lazy methods, neural networks, support vector machines and decision trees.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Topics</a:t>
            </a:r>
            <a:endParaRPr lang="en-US" dirty="0"/>
          </a:p>
        </p:txBody>
      </p:sp>
      <p:sp>
        <p:nvSpPr>
          <p:cNvPr id="3" name="Content Placeholder 2"/>
          <p:cNvSpPr>
            <a:spLocks noGrp="1"/>
          </p:cNvSpPr>
          <p:nvPr>
            <p:ph idx="1"/>
          </p:nvPr>
        </p:nvSpPr>
        <p:spPr/>
        <p:txBody>
          <a:bodyPr>
            <a:normAutofit/>
          </a:bodyPr>
          <a:lstStyle/>
          <a:p>
            <a:r>
              <a:rPr lang="en-US" sz="2000" dirty="0" smtClean="0"/>
              <a:t>Supervised learning</a:t>
            </a:r>
          </a:p>
          <a:p>
            <a:r>
              <a:rPr lang="en-US" sz="2000" dirty="0" smtClean="0"/>
              <a:t>Unsupervised learning</a:t>
            </a:r>
          </a:p>
          <a:p>
            <a:r>
              <a:rPr lang="en-US" sz="2000" dirty="0" smtClean="0"/>
              <a:t>Model selection and evaluation</a:t>
            </a:r>
          </a:p>
          <a:p>
            <a:r>
              <a:rPr lang="en-US" sz="2000" dirty="0" smtClean="0"/>
              <a:t>Inspection</a:t>
            </a:r>
          </a:p>
          <a:p>
            <a:r>
              <a:rPr lang="en-US" sz="2000" dirty="0" smtClean="0"/>
              <a:t>Visualization</a:t>
            </a:r>
          </a:p>
          <a:p>
            <a:r>
              <a:rPr lang="en-US" sz="2000" dirty="0" smtClean="0"/>
              <a:t>Dataset transformations</a:t>
            </a:r>
          </a:p>
          <a:p>
            <a:r>
              <a:rPr lang="en-US" sz="2000" dirty="0" smtClean="0"/>
              <a:t>Dataset loading utilities</a:t>
            </a:r>
          </a:p>
          <a:p>
            <a:r>
              <a:rPr lang="en-US" sz="2000" dirty="0" smtClean="0"/>
              <a:t>Computing with </a:t>
            </a:r>
            <a:r>
              <a:rPr lang="en-US" sz="2000" dirty="0" err="1" smtClean="0"/>
              <a:t>scikit</a:t>
            </a:r>
            <a:r>
              <a:rPr lang="en-US" sz="2000" dirty="0" smtClean="0"/>
              <a:t> learn</a:t>
            </a:r>
          </a:p>
          <a:p>
            <a:r>
              <a:rPr lang="en-US" sz="2000" dirty="0" smtClean="0"/>
              <a:t>Model persistence</a:t>
            </a:r>
          </a:p>
          <a:p>
            <a:r>
              <a:rPr lang="en-US" sz="2000" dirty="0" smtClean="0"/>
              <a:t>Common pitfalls and recommended </a:t>
            </a:r>
            <a:r>
              <a:rPr lang="en-US" sz="2000" dirty="0" err="1" smtClean="0"/>
              <a:t>practises</a:t>
            </a:r>
            <a:endParaRPr lang="en-US" sz="2000" dirty="0" smtClean="0"/>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Supervised learning</a:t>
            </a:r>
            <a:endParaRPr lang="en-US" dirty="0"/>
          </a:p>
        </p:txBody>
      </p:sp>
      <p:sp>
        <p:nvSpPr>
          <p:cNvPr id="3" name="Content Placeholder 2"/>
          <p:cNvSpPr>
            <a:spLocks noGrp="1"/>
          </p:cNvSpPr>
          <p:nvPr>
            <p:ph idx="1"/>
          </p:nvPr>
        </p:nvSpPr>
        <p:spPr/>
        <p:txBody>
          <a:bodyPr>
            <a:noAutofit/>
          </a:bodyPr>
          <a:lstStyle/>
          <a:p>
            <a:r>
              <a:rPr lang="en-US" sz="2000" dirty="0" smtClean="0"/>
              <a:t>Linear model</a:t>
            </a:r>
          </a:p>
          <a:p>
            <a:r>
              <a:rPr lang="en-US" sz="2000" dirty="0" smtClean="0"/>
              <a:t>Linear and quadratic analysis</a:t>
            </a:r>
          </a:p>
          <a:p>
            <a:r>
              <a:rPr lang="en-US" sz="2000" dirty="0" smtClean="0"/>
              <a:t>Kernel ridge regression</a:t>
            </a:r>
          </a:p>
          <a:p>
            <a:r>
              <a:rPr lang="en-US" sz="2000" dirty="0" smtClean="0"/>
              <a:t>Support vector machine</a:t>
            </a:r>
          </a:p>
          <a:p>
            <a:r>
              <a:rPr lang="en-US" sz="2000" dirty="0" smtClean="0"/>
              <a:t>Stochastic gradient descent</a:t>
            </a:r>
          </a:p>
          <a:p>
            <a:r>
              <a:rPr lang="en-US" sz="2000" dirty="0" smtClean="0"/>
              <a:t>Nearest neighbors</a:t>
            </a:r>
          </a:p>
          <a:p>
            <a:r>
              <a:rPr lang="en-US" sz="2000" dirty="0" smtClean="0"/>
              <a:t>Guassian process</a:t>
            </a:r>
          </a:p>
          <a:p>
            <a:r>
              <a:rPr lang="en-US" sz="2000" dirty="0" smtClean="0"/>
              <a:t>Cross decomposition</a:t>
            </a:r>
          </a:p>
          <a:p>
            <a:r>
              <a:rPr lang="en-US" sz="2000" dirty="0" smtClean="0"/>
              <a:t>Naive Bayes</a:t>
            </a:r>
          </a:p>
          <a:p>
            <a:r>
              <a:rPr lang="en-US" sz="2000" dirty="0" smtClean="0"/>
              <a:t>Decision tree</a:t>
            </a:r>
          </a:p>
          <a:p>
            <a:r>
              <a:rPr lang="en-US" sz="2000" dirty="0" smtClean="0"/>
              <a:t>Ensemble method</a:t>
            </a:r>
          </a:p>
          <a:p>
            <a:r>
              <a:rPr lang="en-US" sz="2000" dirty="0" smtClean="0"/>
              <a:t>Multiclass and multioutput algorithms</a:t>
            </a:r>
          </a:p>
          <a:p>
            <a:endParaRPr lang="en-US" sz="2000" dirty="0" smtClean="0"/>
          </a:p>
          <a:p>
            <a:endParaRPr lang="en-US"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000" dirty="0" smtClean="0"/>
              <a:t>Feature </a:t>
            </a:r>
            <a:r>
              <a:rPr lang="en-US" sz="2000" dirty="0" smtClean="0"/>
              <a:t>selection</a:t>
            </a:r>
          </a:p>
          <a:p>
            <a:r>
              <a:rPr lang="en-US" sz="2000" dirty="0" smtClean="0"/>
              <a:t>Semi supervised learning</a:t>
            </a:r>
          </a:p>
          <a:p>
            <a:r>
              <a:rPr lang="en-US" sz="2000" dirty="0" smtClean="0"/>
              <a:t>Isotonic regression</a:t>
            </a:r>
          </a:p>
          <a:p>
            <a:r>
              <a:rPr lang="en-US" sz="2000" dirty="0" smtClean="0"/>
              <a:t>Probability calibration</a:t>
            </a:r>
          </a:p>
          <a:p>
            <a:r>
              <a:rPr lang="en-US" sz="2000" dirty="0" smtClean="0"/>
              <a:t>Neural network model</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 of Unsupervised Learning</a:t>
            </a:r>
            <a:endParaRPr lang="en-US" dirty="0"/>
          </a:p>
        </p:txBody>
      </p:sp>
      <p:sp>
        <p:nvSpPr>
          <p:cNvPr id="3" name="Content Placeholder 2"/>
          <p:cNvSpPr>
            <a:spLocks noGrp="1"/>
          </p:cNvSpPr>
          <p:nvPr>
            <p:ph idx="1"/>
          </p:nvPr>
        </p:nvSpPr>
        <p:spPr/>
        <p:txBody>
          <a:bodyPr>
            <a:normAutofit/>
          </a:bodyPr>
          <a:lstStyle/>
          <a:p>
            <a:r>
              <a:rPr lang="en-US" sz="2000" dirty="0" smtClean="0"/>
              <a:t>Guassian mixture models</a:t>
            </a:r>
          </a:p>
          <a:p>
            <a:r>
              <a:rPr lang="en-US" sz="2000" dirty="0" smtClean="0"/>
              <a:t>Manifold learning</a:t>
            </a:r>
          </a:p>
          <a:p>
            <a:r>
              <a:rPr lang="en-US" sz="2000" dirty="0" smtClean="0"/>
              <a:t>Clustering</a:t>
            </a:r>
          </a:p>
          <a:p>
            <a:r>
              <a:rPr lang="en-US" sz="2000" dirty="0" err="1" smtClean="0"/>
              <a:t>Biclustering</a:t>
            </a:r>
            <a:endParaRPr lang="en-US" sz="2000" dirty="0" smtClean="0"/>
          </a:p>
          <a:p>
            <a:r>
              <a:rPr lang="en-US" sz="2000" dirty="0" smtClean="0"/>
              <a:t>Decomposing signals in component</a:t>
            </a:r>
          </a:p>
          <a:p>
            <a:r>
              <a:rPr lang="en-US" sz="2000" dirty="0" smtClean="0"/>
              <a:t>Covariance estimation</a:t>
            </a:r>
          </a:p>
          <a:p>
            <a:r>
              <a:rPr lang="en-US" sz="2000" dirty="0" smtClean="0"/>
              <a:t>Novelty and outlier detection</a:t>
            </a:r>
          </a:p>
          <a:p>
            <a:r>
              <a:rPr lang="en-US" sz="2000" dirty="0" smtClean="0"/>
              <a:t>Density estimation</a:t>
            </a:r>
          </a:p>
          <a:p>
            <a:r>
              <a:rPr lang="en-US" sz="2000" dirty="0" smtClean="0"/>
              <a:t>Neural network model (unsupervised )</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473</Words>
  <Application>Microsoft Office PowerPoint</Application>
  <PresentationFormat>On-screen Show (4:3)</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Introduction of Scikit Learn</vt:lpstr>
      <vt:lpstr>Scikit learn</vt:lpstr>
      <vt:lpstr>Slide 3</vt:lpstr>
      <vt:lpstr>Features</vt:lpstr>
      <vt:lpstr>Slide 5</vt:lpstr>
      <vt:lpstr>Main Topics</vt:lpstr>
      <vt:lpstr>Objectives of Supervised learning</vt:lpstr>
      <vt:lpstr>Slide 8</vt:lpstr>
      <vt:lpstr>Objectives of Unsupervised Learning</vt:lpstr>
      <vt:lpstr>Classification</vt:lpstr>
      <vt:lpstr>Regression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Intorduction of Scikit Learn</dc:title>
  <dc:creator>dell</dc:creator>
  <cp:lastModifiedBy>dell</cp:lastModifiedBy>
  <cp:revision>9</cp:revision>
  <dcterms:created xsi:type="dcterms:W3CDTF">2006-08-16T00:00:00Z</dcterms:created>
  <dcterms:modified xsi:type="dcterms:W3CDTF">2021-04-04T08:27:33Z</dcterms:modified>
</cp:coreProperties>
</file>