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58" r:id="rId6"/>
    <p:sldId id="259" r:id="rId7"/>
    <p:sldId id="260"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2" autoAdjust="0"/>
    <p:restoredTop sz="94660"/>
  </p:normalViewPr>
  <p:slideViewPr>
    <p:cSldViewPr snapToGrid="0">
      <p:cViewPr varScale="1">
        <p:scale>
          <a:sx n="61" d="100"/>
          <a:sy n="61" d="100"/>
        </p:scale>
        <p:origin x="72"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72359B-2D7E-40FF-8C5B-6AB757EF8478}"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D1E14-F861-410A-919A-33601FED5B2D}" type="slidenum">
              <a:rPr lang="en-US" smtClean="0"/>
              <a:t>‹#›</a:t>
            </a:fld>
            <a:endParaRPr lang="en-US"/>
          </a:p>
        </p:txBody>
      </p:sp>
    </p:spTree>
    <p:extLst>
      <p:ext uri="{BB962C8B-B14F-4D97-AF65-F5344CB8AC3E}">
        <p14:creationId xmlns:p14="http://schemas.microsoft.com/office/powerpoint/2010/main" val="3136062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72359B-2D7E-40FF-8C5B-6AB757EF8478}"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D1E14-F861-410A-919A-33601FED5B2D}" type="slidenum">
              <a:rPr lang="en-US" smtClean="0"/>
              <a:t>‹#›</a:t>
            </a:fld>
            <a:endParaRPr lang="en-US"/>
          </a:p>
        </p:txBody>
      </p:sp>
    </p:spTree>
    <p:extLst>
      <p:ext uri="{BB962C8B-B14F-4D97-AF65-F5344CB8AC3E}">
        <p14:creationId xmlns:p14="http://schemas.microsoft.com/office/powerpoint/2010/main" val="2043213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72359B-2D7E-40FF-8C5B-6AB757EF8478}"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D1E14-F861-410A-919A-33601FED5B2D}" type="slidenum">
              <a:rPr lang="en-US" smtClean="0"/>
              <a:t>‹#›</a:t>
            </a:fld>
            <a:endParaRPr lang="en-US"/>
          </a:p>
        </p:txBody>
      </p:sp>
    </p:spTree>
    <p:extLst>
      <p:ext uri="{BB962C8B-B14F-4D97-AF65-F5344CB8AC3E}">
        <p14:creationId xmlns:p14="http://schemas.microsoft.com/office/powerpoint/2010/main" val="1273270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72359B-2D7E-40FF-8C5B-6AB757EF8478}"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D1E14-F861-410A-919A-33601FED5B2D}" type="slidenum">
              <a:rPr lang="en-US" smtClean="0"/>
              <a:t>‹#›</a:t>
            </a:fld>
            <a:endParaRPr lang="en-US"/>
          </a:p>
        </p:txBody>
      </p:sp>
    </p:spTree>
    <p:extLst>
      <p:ext uri="{BB962C8B-B14F-4D97-AF65-F5344CB8AC3E}">
        <p14:creationId xmlns:p14="http://schemas.microsoft.com/office/powerpoint/2010/main" val="74692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D72359B-2D7E-40FF-8C5B-6AB757EF8478}"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D1E14-F861-410A-919A-33601FED5B2D}" type="slidenum">
              <a:rPr lang="en-US" smtClean="0"/>
              <a:t>‹#›</a:t>
            </a:fld>
            <a:endParaRPr lang="en-US"/>
          </a:p>
        </p:txBody>
      </p:sp>
    </p:spTree>
    <p:extLst>
      <p:ext uri="{BB962C8B-B14F-4D97-AF65-F5344CB8AC3E}">
        <p14:creationId xmlns:p14="http://schemas.microsoft.com/office/powerpoint/2010/main" val="333611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72359B-2D7E-40FF-8C5B-6AB757EF8478}" type="datetimeFigureOut">
              <a:rPr lang="en-US" smtClean="0"/>
              <a:t>7/23/2022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AD1E14-F861-410A-919A-33601FED5B2D}" type="slidenum">
              <a:rPr lang="en-US" smtClean="0"/>
              <a:t>‹#›</a:t>
            </a:fld>
            <a:endParaRPr lang="en-US"/>
          </a:p>
        </p:txBody>
      </p:sp>
    </p:spTree>
    <p:extLst>
      <p:ext uri="{BB962C8B-B14F-4D97-AF65-F5344CB8AC3E}">
        <p14:creationId xmlns:p14="http://schemas.microsoft.com/office/powerpoint/2010/main" val="2944005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72359B-2D7E-40FF-8C5B-6AB757EF8478}" type="datetimeFigureOut">
              <a:rPr lang="en-US" smtClean="0"/>
              <a:t>7/23/2022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AD1E14-F861-410A-919A-33601FED5B2D}" type="slidenum">
              <a:rPr lang="en-US" smtClean="0"/>
              <a:t>‹#›</a:t>
            </a:fld>
            <a:endParaRPr lang="en-US"/>
          </a:p>
        </p:txBody>
      </p:sp>
    </p:spTree>
    <p:extLst>
      <p:ext uri="{BB962C8B-B14F-4D97-AF65-F5344CB8AC3E}">
        <p14:creationId xmlns:p14="http://schemas.microsoft.com/office/powerpoint/2010/main" val="794302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72359B-2D7E-40FF-8C5B-6AB757EF8478}" type="datetimeFigureOut">
              <a:rPr lang="en-US" smtClean="0"/>
              <a:t>7/23/2022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AD1E14-F861-410A-919A-33601FED5B2D}" type="slidenum">
              <a:rPr lang="en-US" smtClean="0"/>
              <a:t>‹#›</a:t>
            </a:fld>
            <a:endParaRPr lang="en-US"/>
          </a:p>
        </p:txBody>
      </p:sp>
    </p:spTree>
    <p:extLst>
      <p:ext uri="{BB962C8B-B14F-4D97-AF65-F5344CB8AC3E}">
        <p14:creationId xmlns:p14="http://schemas.microsoft.com/office/powerpoint/2010/main" val="4225716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72359B-2D7E-40FF-8C5B-6AB757EF8478}" type="datetimeFigureOut">
              <a:rPr lang="en-US" smtClean="0"/>
              <a:t>7/23/2022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AD1E14-F861-410A-919A-33601FED5B2D}" type="slidenum">
              <a:rPr lang="en-US" smtClean="0"/>
              <a:t>‹#›</a:t>
            </a:fld>
            <a:endParaRPr lang="en-US"/>
          </a:p>
        </p:txBody>
      </p:sp>
    </p:spTree>
    <p:extLst>
      <p:ext uri="{BB962C8B-B14F-4D97-AF65-F5344CB8AC3E}">
        <p14:creationId xmlns:p14="http://schemas.microsoft.com/office/powerpoint/2010/main" val="3544516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D72359B-2D7E-40FF-8C5B-6AB757EF8478}" type="datetimeFigureOut">
              <a:rPr lang="en-US" smtClean="0"/>
              <a:t>7/23/2022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AD1E14-F861-410A-919A-33601FED5B2D}" type="slidenum">
              <a:rPr lang="en-US" smtClean="0"/>
              <a:t>‹#›</a:t>
            </a:fld>
            <a:endParaRPr lang="en-US"/>
          </a:p>
        </p:txBody>
      </p:sp>
    </p:spTree>
    <p:extLst>
      <p:ext uri="{BB962C8B-B14F-4D97-AF65-F5344CB8AC3E}">
        <p14:creationId xmlns:p14="http://schemas.microsoft.com/office/powerpoint/2010/main" val="1713200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D72359B-2D7E-40FF-8C5B-6AB757EF8478}" type="datetimeFigureOut">
              <a:rPr lang="en-US" smtClean="0"/>
              <a:t>7/23/2022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AD1E14-F861-410A-919A-33601FED5B2D}" type="slidenum">
              <a:rPr lang="en-US" smtClean="0"/>
              <a:t>‹#›</a:t>
            </a:fld>
            <a:endParaRPr lang="en-US"/>
          </a:p>
        </p:txBody>
      </p:sp>
    </p:spTree>
    <p:extLst>
      <p:ext uri="{BB962C8B-B14F-4D97-AF65-F5344CB8AC3E}">
        <p14:creationId xmlns:p14="http://schemas.microsoft.com/office/powerpoint/2010/main" val="703554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72359B-2D7E-40FF-8C5B-6AB757EF8478}" type="datetimeFigureOut">
              <a:rPr lang="en-US" smtClean="0"/>
              <a:t>7/23/2022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AD1E14-F861-410A-919A-33601FED5B2D}" type="slidenum">
              <a:rPr lang="en-US" smtClean="0"/>
              <a:t>‹#›</a:t>
            </a:fld>
            <a:endParaRPr lang="en-US"/>
          </a:p>
        </p:txBody>
      </p:sp>
    </p:spTree>
    <p:extLst>
      <p:ext uri="{BB962C8B-B14F-4D97-AF65-F5344CB8AC3E}">
        <p14:creationId xmlns:p14="http://schemas.microsoft.com/office/powerpoint/2010/main" val="575523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The_labor_problem#cite_note-5" TargetMode="External"/><Relationship Id="rId13" Type="http://schemas.openxmlformats.org/officeDocument/2006/relationships/hyperlink" Target="https://en.wikipedia.org/wiki/The_labor_problem#cite_note-6" TargetMode="External"/><Relationship Id="rId3" Type="http://schemas.openxmlformats.org/officeDocument/2006/relationships/hyperlink" Target="https://en.wikipedia.org/wiki/Baltimore" TargetMode="External"/><Relationship Id="rId7" Type="http://schemas.openxmlformats.org/officeDocument/2006/relationships/hyperlink" Target="https://en.wikipedia.org/wiki/Amalgamated_Association_of_Iron_and_Steel_Workers" TargetMode="External"/><Relationship Id="rId12" Type="http://schemas.openxmlformats.org/officeDocument/2006/relationships/hyperlink" Target="https://en.wikipedia.org/wiki/Pullman_Company" TargetMode="External"/><Relationship Id="rId2" Type="http://schemas.openxmlformats.org/officeDocument/2006/relationships/hyperlink" Target="https://en.wikipedia.org/w/index.php?title=The_labor_problem&amp;action=edit&amp;section=3" TargetMode="External"/><Relationship Id="rId1" Type="http://schemas.openxmlformats.org/officeDocument/2006/relationships/slideLayout" Target="../slideLayouts/slideLayout2.xml"/><Relationship Id="rId6" Type="http://schemas.openxmlformats.org/officeDocument/2006/relationships/hyperlink" Target="https://en.wikipedia.org/wiki/Carnegie_Steel_Company" TargetMode="External"/><Relationship Id="rId11" Type="http://schemas.openxmlformats.org/officeDocument/2006/relationships/hyperlink" Target="https://en.wikipedia.org/wiki/American_Railway_Union" TargetMode="External"/><Relationship Id="rId5" Type="http://schemas.openxmlformats.org/officeDocument/2006/relationships/hyperlink" Target="https://en.wikipedia.org/wiki/Homestead_Strike" TargetMode="External"/><Relationship Id="rId10" Type="http://schemas.openxmlformats.org/officeDocument/2006/relationships/hyperlink" Target="https://en.wikipedia.org/wiki/Pullman_Strike" TargetMode="External"/><Relationship Id="rId4" Type="http://schemas.openxmlformats.org/officeDocument/2006/relationships/hyperlink" Target="https://en.wikipedia.org/wiki/The_labor_problem#cite_note-movement-3" TargetMode="External"/><Relationship Id="rId9" Type="http://schemas.openxmlformats.org/officeDocument/2006/relationships/hyperlink" Target="https://en.wikipedia.org/wiki/Henry_Clay_Frick" TargetMode="External"/><Relationship Id="rId14" Type="http://schemas.openxmlformats.org/officeDocument/2006/relationships/hyperlink" Target="https://en.wikipedia.org/wiki/New_York_City"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Wagner_Act" TargetMode="External"/><Relationship Id="rId7" Type="http://schemas.openxmlformats.org/officeDocument/2006/relationships/hyperlink" Target="https://en.wikipedia.org/wiki/Collective_bargaining" TargetMode="External"/><Relationship Id="rId2" Type="http://schemas.openxmlformats.org/officeDocument/2006/relationships/hyperlink" Target="https://en.wikipedia.org/w/index.php?title=The_labor_problem&amp;action=edit&amp;section=4" TargetMode="External"/><Relationship Id="rId1" Type="http://schemas.openxmlformats.org/officeDocument/2006/relationships/slideLayout" Target="../slideLayouts/slideLayout2.xml"/><Relationship Id="rId6" Type="http://schemas.openxmlformats.org/officeDocument/2006/relationships/hyperlink" Target="https://en.wikipedia.org/wiki/Department_of_Labor" TargetMode="External"/><Relationship Id="rId5" Type="http://schemas.openxmlformats.org/officeDocument/2006/relationships/hyperlink" Target="https://en.wikipedia.org/wiki/The_labor_problem#cite_note-timeline-8" TargetMode="External"/><Relationship Id="rId4" Type="http://schemas.openxmlformats.org/officeDocument/2006/relationships/hyperlink" Target="https://en.wikipedia.org/wiki/Fair_Labor_Standards_Ac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investopedia.com/terms/f/financialasset.as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investopedia.com/terms/d/debt-to-capitalratio.as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dclick.g.doubleclick.net/pcs/click?xai=AKAOjsu0CaJ3X71sExXNJFuy9dbeIMVNTzj2Ls5SL8cvbRLDZ-zqjkfQhxlNDb0rFO3Us2fFhsGWhW3fpNMZTrA7AaT-AljZUjhvSO-W369BgLbz11YhIdHDLLZsiXH5h437t0R8gTANmEeT8yhgibsgJvsE3D95CxNC_FUvW1Sc0CEIlb6-MS6Jo1Trpa6M-d4pAYytntwzLQ0ynZkDM_tWzKP8HAisYohvFvOJ6a0E-DduBCWz0qj1sJa2tuarjD2f-e7lrLzXtKl_mVoMSh0inSK54dEiZF1TDFRvNhr-tIFLMPWiX_SA3JeRt2cuR-PT3EBn2eIfBt9vCBI&amp;sai=AMfl-YRliNmVbncSS-SvOAQT_yXRuFLNZJhjSvTMZraQgWgkC34TAVZ1eng8pXtB4u0FQjxqHRndZDZI3gCwfongzVJn-2UfSe9-fsU99TzjLYtclrh9Ye8-nStV5FnpzOecDLXblr7vW2gFy1w8XwEuR328fb0d&amp;sig=Cg0ArKJSzD_3ayGQcGEoEAE&amp;fbs_aeid=%5bgw_fbsaeid%5d&amp;urlfix=1&amp;adurl=https://click.linksynergy.com/deeplink?id=RL7M2q*4kuk&amp;mid=39197&amp;murl=http%3A%2F%2Fwww.udemy.com%2Ftopic%2Feconomics%2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investopedia.com/terms/m/marketeconomy.as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The_labor_problem#cite_note-1" TargetMode="External"/><Relationship Id="rId2" Type="http://schemas.openxmlformats.org/officeDocument/2006/relationships/hyperlink" Target="https://en.wikipedia.org/wiki/Economics" TargetMode="External"/><Relationship Id="rId1" Type="http://schemas.openxmlformats.org/officeDocument/2006/relationships/slideLayout" Target="../slideLayouts/slideLayout2.xml"/><Relationship Id="rId5" Type="http://schemas.openxmlformats.org/officeDocument/2006/relationships/hyperlink" Target="https://en.wikipedia.org/wiki/Externality" TargetMode="External"/><Relationship Id="rId4" Type="http://schemas.openxmlformats.org/officeDocument/2006/relationships/hyperlink" Target="https://en.wikipedia.org/wiki/The_labor_problem#cite_note-2"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Trade_union" TargetMode="External"/><Relationship Id="rId2" Type="http://schemas.openxmlformats.org/officeDocument/2006/relationships/hyperlink" Target="https://en.wikipedia.org/w/index.php?title=The_labor_problem&amp;action=edit&amp;section=1" TargetMode="External"/><Relationship Id="rId1" Type="http://schemas.openxmlformats.org/officeDocument/2006/relationships/slideLayout" Target="../slideLayouts/slideLayout2.xml"/><Relationship Id="rId5" Type="http://schemas.openxmlformats.org/officeDocument/2006/relationships/hyperlink" Target="https://en.wikipedia.org/wiki/Civil_rights_movement" TargetMode="External"/><Relationship Id="rId4" Type="http://schemas.openxmlformats.org/officeDocument/2006/relationships/hyperlink" Target="https://en.wikipedia.org/wiki/The_labor_problem#cite_note-movement-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91862"/>
            <a:ext cx="9144000" cy="5401825"/>
          </a:xfrm>
        </p:spPr>
        <p:txBody>
          <a:bodyPr>
            <a:normAutofit fontScale="90000"/>
          </a:bodyPr>
          <a:lstStyle/>
          <a:p>
            <a:r>
              <a:rPr lang="en-US" dirty="0" err="1" smtClean="0"/>
              <a:t>Eman</a:t>
            </a:r>
            <a:r>
              <a:rPr lang="en-US" dirty="0" smtClean="0"/>
              <a:t> </a:t>
            </a:r>
            <a:r>
              <a:rPr lang="en-US" dirty="0" err="1" smtClean="0"/>
              <a:t>Shoukat</a:t>
            </a:r>
            <a:r>
              <a:rPr lang="en-US" dirty="0" smtClean="0"/>
              <a:t/>
            </a:r>
            <a:br>
              <a:rPr lang="en-US" dirty="0" smtClean="0"/>
            </a:br>
            <a:r>
              <a:rPr lang="en-US" dirty="0" smtClean="0"/>
              <a:t>21-3831</a:t>
            </a:r>
            <a:br>
              <a:rPr lang="en-US" dirty="0" smtClean="0"/>
            </a:br>
            <a:r>
              <a:rPr lang="en-US" dirty="0" smtClean="0"/>
              <a:t>BS-IT(2</a:t>
            </a:r>
            <a:r>
              <a:rPr lang="en-US" baseline="30000" dirty="0" smtClean="0"/>
              <a:t>nd</a:t>
            </a:r>
            <a:r>
              <a:rPr lang="en-US" dirty="0" smtClean="0"/>
              <a:t> </a:t>
            </a:r>
            <a:r>
              <a:rPr lang="en-US" dirty="0" err="1" smtClean="0"/>
              <a:t>Sem</a:t>
            </a:r>
            <a:r>
              <a:rPr lang="en-US" dirty="0" smtClean="0"/>
              <a:t>)</a:t>
            </a:r>
            <a:br>
              <a:rPr lang="en-US" dirty="0" smtClean="0"/>
            </a:br>
            <a:r>
              <a:rPr lang="en-US" dirty="0" err="1" smtClean="0"/>
              <a:t>Topic:Factor</a:t>
            </a:r>
            <a:r>
              <a:rPr lang="en-US" dirty="0" smtClean="0"/>
              <a:t> Market Analysis</a:t>
            </a:r>
            <a:br>
              <a:rPr lang="en-US" dirty="0" smtClean="0"/>
            </a:br>
            <a:r>
              <a:rPr lang="en-US" dirty="0" smtClean="0"/>
              <a:t/>
            </a:r>
            <a:br>
              <a:rPr lang="en-US" dirty="0" smtClean="0"/>
            </a:br>
            <a:r>
              <a:rPr lang="en-US" dirty="0" smtClean="0"/>
              <a:t/>
            </a:r>
            <a:br>
              <a:rPr lang="en-US" dirty="0" smtClean="0"/>
            </a:br>
            <a:endParaRPr lang="en-US" dirty="0"/>
          </a:p>
        </p:txBody>
      </p:sp>
      <p:cxnSp>
        <p:nvCxnSpPr>
          <p:cNvPr id="5" name="Straight Arrow Connector 4"/>
          <p:cNvCxnSpPr>
            <a:stCxn id="2" idx="3"/>
          </p:cNvCxnSpPr>
          <p:nvPr/>
        </p:nvCxnSpPr>
        <p:spPr>
          <a:xfrm flipV="1">
            <a:off x="10668000" y="268015"/>
            <a:ext cx="0" cy="541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Subtitle 8"/>
          <p:cNvSpPr>
            <a:spLocks noGrp="1"/>
          </p:cNvSpPr>
          <p:nvPr>
            <p:ph type="subTitle" idx="1"/>
          </p:nvPr>
        </p:nvSpPr>
        <p:spPr>
          <a:xfrm>
            <a:off x="1524000" y="1371599"/>
            <a:ext cx="9144000" cy="5644055"/>
          </a:xfrm>
        </p:spPr>
        <p:txBody>
          <a:bodyPr/>
          <a:lstStyle/>
          <a:p>
            <a:r>
              <a:rPr lang="en-US" dirty="0"/>
              <a:t>What Is a Factor Market?</a:t>
            </a:r>
          </a:p>
          <a:p>
            <a:r>
              <a:rPr lang="en-US" dirty="0"/>
              <a:t>"Factor market" is a term economists use for all of the resources that businesses use to purchase, rent, or hire what they need in order to produce goods or services. Those needs are the factors of production, which include raw materials, land, labor, and capital.</a:t>
            </a:r>
          </a:p>
          <a:p>
            <a:r>
              <a:rPr lang="en-US" dirty="0"/>
              <a:t>The factor market is also called the input market. By this definition, all markets are either factor markets, where businesses obtain the resources they need, or goods and services markets, where consumers make their purchases</a:t>
            </a:r>
            <a:r>
              <a:rPr lang="en-US" dirty="0" smtClean="0"/>
              <a:t>.</a:t>
            </a:r>
          </a:p>
          <a:p>
            <a:endParaRPr lang="en-US" dirty="0"/>
          </a:p>
        </p:txBody>
      </p:sp>
      <p:sp>
        <p:nvSpPr>
          <p:cNvPr id="10" name="Rectangle 3"/>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4"/>
          <p:cNvSpPr>
            <a:spLocks noChangeArrowheads="1"/>
          </p:cNvSpPr>
          <p:nvPr/>
        </p:nvSpPr>
        <p:spPr bwMode="auto">
          <a:xfrm>
            <a:off x="0" y="-161582"/>
            <a:ext cx="274434"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111111"/>
                </a:solidFill>
                <a:effectLst/>
                <a:latin typeface="SourceSansPro"/>
              </a:rPr>
              <a:t>.</a:t>
            </a:r>
            <a:r>
              <a:rPr kumimoji="0" lang="en-US" altLang="en-US" sz="15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3186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a:t>Notable events[</a:t>
            </a:r>
            <a:r>
              <a:rPr lang="en-US">
                <a:hlinkClick r:id="rId2" tooltip="Edit section: Notable events"/>
              </a:rPr>
              <a:t>edit</a:t>
            </a:r>
            <a:r>
              <a:rPr lang="en-US"/>
              <a:t>]</a:t>
            </a:r>
          </a:p>
          <a:p>
            <a:r>
              <a:rPr lang="en-US"/>
              <a:t>Riots broke out in </a:t>
            </a:r>
            <a:r>
              <a:rPr lang="en-US">
                <a:hlinkClick r:id="rId3" tooltip="Baltimore"/>
              </a:rPr>
              <a:t>Baltimore</a:t>
            </a:r>
            <a:r>
              <a:rPr lang="en-US"/>
              <a:t> in 1877 due to the negligence of union officials. It began as a railroad strike but eventually formed riots that lasted four days and killed fifty people.</a:t>
            </a:r>
            <a:r>
              <a:rPr lang="en-US" baseline="30000">
                <a:hlinkClick r:id="rId4"/>
              </a:rPr>
              <a:t>[3]</a:t>
            </a:r>
            <a:r>
              <a:rPr lang="en-US"/>
              <a:t> The first strike due to depersonalization by machines was the </a:t>
            </a:r>
            <a:r>
              <a:rPr lang="en-US">
                <a:hlinkClick r:id="rId5" tooltip="Homestead Strike"/>
              </a:rPr>
              <a:t>Homestead Strike</a:t>
            </a:r>
            <a:r>
              <a:rPr lang="en-US"/>
              <a:t> in 1892 on the </a:t>
            </a:r>
            <a:r>
              <a:rPr lang="en-US">
                <a:hlinkClick r:id="rId6" tooltip="Carnegie Steel Company"/>
              </a:rPr>
              <a:t>Carnegie Steel Company</a:t>
            </a:r>
            <a:r>
              <a:rPr lang="en-US"/>
              <a:t> by the </a:t>
            </a:r>
            <a:r>
              <a:rPr lang="en-US">
                <a:hlinkClick r:id="rId7" tooltip="Amalgamated Association of Iron and Steel Workers"/>
              </a:rPr>
              <a:t>Amalgamated Association of Iron and Steel Workers</a:t>
            </a:r>
            <a:r>
              <a:rPr lang="en-US"/>
              <a:t> (AA).</a:t>
            </a:r>
            <a:r>
              <a:rPr lang="en-US" baseline="30000">
                <a:hlinkClick r:id="rId8"/>
              </a:rPr>
              <a:t>[5]</a:t>
            </a:r>
            <a:r>
              <a:rPr lang="en-US"/>
              <a:t> This ultimately resulted in the attempted assassination of </a:t>
            </a:r>
            <a:r>
              <a:rPr lang="en-US">
                <a:hlinkClick r:id="rId9" tooltip="Henry Clay Frick"/>
              </a:rPr>
              <a:t>Henry Clay Frick</a:t>
            </a:r>
            <a:r>
              <a:rPr lang="en-US"/>
              <a:t>, Chairman of The Carnegie Steel Company, and a crushing blow in the attempt to unionize steel workers.</a:t>
            </a:r>
          </a:p>
          <a:p>
            <a:r>
              <a:rPr lang="en-US"/>
              <a:t>Another example is the </a:t>
            </a:r>
            <a:r>
              <a:rPr lang="en-US">
                <a:hlinkClick r:id="rId10" tooltip="Pullman Strike"/>
              </a:rPr>
              <a:t>Pullman Strike</a:t>
            </a:r>
            <a:r>
              <a:rPr lang="en-US"/>
              <a:t> in 1894, where almost 4,000 workers who were members of the </a:t>
            </a:r>
            <a:r>
              <a:rPr lang="en-US">
                <a:hlinkClick r:id="rId11" tooltip="American Railway Union"/>
              </a:rPr>
              <a:t>American Railway Union</a:t>
            </a:r>
            <a:r>
              <a:rPr lang="en-US"/>
              <a:t> (ARU) went on a strike without permission of the union to protest wage cuts by the </a:t>
            </a:r>
            <a:r>
              <a:rPr lang="en-US">
                <a:hlinkClick r:id="rId12" tooltip="Pullman Company"/>
              </a:rPr>
              <a:t>Pullman Company</a:t>
            </a:r>
            <a:r>
              <a:rPr lang="en-US"/>
              <a:t>.</a:t>
            </a:r>
            <a:r>
              <a:rPr lang="en-US" baseline="30000">
                <a:hlinkClick r:id="rId13"/>
              </a:rPr>
              <a:t>[6]</a:t>
            </a:r>
            <a:r>
              <a:rPr lang="en-US"/>
              <a:t> One extreme example occurred when train engineers and laborer stopped a train before it reached the station in </a:t>
            </a:r>
            <a:r>
              <a:rPr lang="en-US">
                <a:hlinkClick r:id="rId14" tooltip="New York City"/>
              </a:rPr>
              <a:t>New York City</a:t>
            </a:r>
            <a:r>
              <a:rPr lang="en-US"/>
              <a:t>, stranding men, women and children alike in the heat</a:t>
            </a:r>
          </a:p>
        </p:txBody>
      </p:sp>
    </p:spTree>
    <p:extLst>
      <p:ext uri="{BB962C8B-B14F-4D97-AF65-F5344CB8AC3E}">
        <p14:creationId xmlns:p14="http://schemas.microsoft.com/office/powerpoint/2010/main" val="107190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7654"/>
            <a:ext cx="10515600" cy="6700345"/>
          </a:xfrm>
        </p:spPr>
        <p:txBody>
          <a:bodyPr>
            <a:normAutofit/>
          </a:bodyPr>
          <a:lstStyle/>
          <a:p>
            <a:r>
              <a:rPr lang="en-US"/>
              <a:t>Effects[</a:t>
            </a:r>
            <a:r>
              <a:rPr lang="en-US">
                <a:hlinkClick r:id="rId2" tooltip="Edit section: Effects"/>
              </a:rPr>
              <a:t>edit</a:t>
            </a:r>
            <a:r>
              <a:rPr lang="en-US"/>
              <a:t>]</a:t>
            </a:r>
          </a:p>
          <a:p>
            <a:r>
              <a:rPr lang="en-US"/>
              <a:t>Legislation like the </a:t>
            </a:r>
            <a:r>
              <a:rPr lang="en-US">
                <a:hlinkClick r:id="rId3" tooltip="Wagner Act"/>
              </a:rPr>
              <a:t>Wagner Act</a:t>
            </a:r>
            <a:r>
              <a:rPr lang="en-US"/>
              <a:t> (1935) and the </a:t>
            </a:r>
            <a:r>
              <a:rPr lang="en-US">
                <a:hlinkClick r:id="rId4" tooltip="Fair Labor Standards Act"/>
              </a:rPr>
              <a:t>Fair Labor Standards Act</a:t>
            </a:r>
            <a:r>
              <a:rPr lang="en-US"/>
              <a:t> (1938) were passed which forced employers to participate in collective bargaining and presented a minimum wage respectively.</a:t>
            </a:r>
            <a:r>
              <a:rPr lang="en-US" baseline="30000">
                <a:hlinkClick r:id="rId5"/>
              </a:rPr>
              <a:t>[8]</a:t>
            </a:r>
            <a:r>
              <a:rPr lang="en-US"/>
              <a:t> Child Labor laws have also been reformed, limiting the age at which children can begin work and what type of work they can perform. The </a:t>
            </a:r>
            <a:r>
              <a:rPr lang="en-US">
                <a:hlinkClick r:id="rId6" tooltip="Department of Labor"/>
              </a:rPr>
              <a:t>Department of Labor</a:t>
            </a:r>
            <a:r>
              <a:rPr lang="en-US"/>
              <a:t> was established in 1913.</a:t>
            </a:r>
            <a:r>
              <a:rPr lang="en-US" baseline="30000">
                <a:hlinkClick r:id="rId5"/>
              </a:rPr>
              <a:t>[8]</a:t>
            </a:r>
            <a:endParaRPr lang="en-US"/>
          </a:p>
          <a:p>
            <a:r>
              <a:rPr lang="en-US"/>
              <a:t>While some pieces of legislation like the aforementioned </a:t>
            </a:r>
            <a:r>
              <a:rPr lang="en-US">
                <a:hlinkClick r:id="rId3" tooltip="Wagner Act"/>
              </a:rPr>
              <a:t>Wagner Act</a:t>
            </a:r>
            <a:r>
              <a:rPr lang="en-US"/>
              <a:t> and </a:t>
            </a:r>
            <a:r>
              <a:rPr lang="en-US">
                <a:hlinkClick r:id="rId4" tooltip="Fair Labor Standards Act"/>
              </a:rPr>
              <a:t>Fair Labor Standards Act</a:t>
            </a:r>
            <a:r>
              <a:rPr lang="en-US"/>
              <a:t> were not passed until the 1930s, their roots trace back to this Labor Problem at the turn of the century when demand for reform was growing in popularity. Many aspects of modern business like an established 40-hour work week, overtime pay, </a:t>
            </a:r>
            <a:r>
              <a:rPr lang="en-US">
                <a:hlinkClick r:id="rId7" tooltip="Collective bargaining"/>
              </a:rPr>
              <a:t>collective bargaining</a:t>
            </a:r>
            <a:r>
              <a:rPr lang="en-US"/>
              <a:t> and safer working conditions among numerous other reforms can all trace their roots back to this time period and the legislation passed to correct it.</a:t>
            </a:r>
            <a:r>
              <a:rPr lang="en-US" baseline="30000">
                <a:hlinkClick r:id="rId5"/>
              </a:rPr>
              <a:t>[8]</a:t>
            </a:r>
            <a:endParaRPr lang="en-US"/>
          </a:p>
        </p:txBody>
      </p:sp>
    </p:spTree>
    <p:extLst>
      <p:ext uri="{BB962C8B-B14F-4D97-AF65-F5344CB8AC3E}">
        <p14:creationId xmlns:p14="http://schemas.microsoft.com/office/powerpoint/2010/main" val="1338354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Topic:Wages</a:t>
            </a:r>
            <a:r>
              <a:rPr lang="en-US" dirty="0" smtClean="0"/>
              <a:t> and Determination</a:t>
            </a:r>
            <a:endParaRPr lang="en-US" dirty="0"/>
          </a:p>
        </p:txBody>
      </p:sp>
      <p:sp>
        <p:nvSpPr>
          <p:cNvPr id="3" name="Content Placeholder 2"/>
          <p:cNvSpPr>
            <a:spLocks noGrp="1"/>
          </p:cNvSpPr>
          <p:nvPr>
            <p:ph idx="1"/>
          </p:nvPr>
        </p:nvSpPr>
        <p:spPr/>
        <p:txBody>
          <a:bodyPr>
            <a:normAutofit fontScale="55000" lnSpcReduction="20000"/>
          </a:bodyPr>
          <a:lstStyle/>
          <a:p>
            <a:r>
              <a:rPr lang="en-US" dirty="0"/>
              <a:t>Unlike many industries that pay employees the same rate of pay regardless of work performed, in the construction industry there are several factors that need to be evaluated to ensure the correct rate is used for each hour worked by an employee in order to avoid Department of Labor violations.</a:t>
            </a:r>
          </a:p>
          <a:p>
            <a:r>
              <a:rPr lang="en-US" dirty="0"/>
              <a:t>A wage determination is a wage decision made to assign the appropriate rate of pay to employees in order to comply with contract-mandated rates based on the project, union, job, or location where work is performed. </a:t>
            </a:r>
          </a:p>
          <a:p>
            <a:r>
              <a:rPr lang="en-US" b="1" dirty="0"/>
              <a:t>Example of a wage determination scenario:</a:t>
            </a:r>
            <a:endParaRPr lang="en-US" dirty="0"/>
          </a:p>
          <a:p>
            <a:r>
              <a:rPr lang="en-US" dirty="0"/>
              <a:t>On Monday an employee works 8 hours on Project A as a Welder.  The contract rate for being a Welder is $32/hr.  However the employee has been with the company for several years and their base rate is $35/hr.  In this case the employee earns their base rate, which is higher than the contract required rate.</a:t>
            </a:r>
          </a:p>
          <a:p>
            <a:r>
              <a:rPr lang="en-US" dirty="0"/>
              <a:t>On Tuesday the employee works 8 hours on Project B as a Supervisor.  The contract rate for a Supervisor on this project is $40/hr.  For this day's work, the employee gets the contract rate which is higher than their base rate. These different rates are used at the end of the week to determine the weekly average rate for any overtime worked by the employee.</a:t>
            </a:r>
          </a:p>
          <a:p>
            <a:r>
              <a:rPr lang="en-US" dirty="0"/>
              <a:t>To add further complexity, wage determination may also include enforcing the highest wage rate policies of paying the employee the highest rate from a contract rate (like a prevailing wage rate), their base rate, or their union rate.  The highest wage rate policy is designed to protect employees by ensuring they will get the most favorable rate of pay even if asked to perform a task that is below their normal rate of pay.</a:t>
            </a:r>
          </a:p>
          <a:p>
            <a:r>
              <a:rPr lang="en-US" dirty="0"/>
              <a:t>Most Time and Attendance Systems cannot handle the complexity of assigning wages based on multiple wage-decision factors.</a:t>
            </a:r>
          </a:p>
          <a:p>
            <a:endParaRPr lang="en-US" dirty="0"/>
          </a:p>
        </p:txBody>
      </p:sp>
    </p:spTree>
    <p:extLst>
      <p:ext uri="{BB962C8B-B14F-4D97-AF65-F5344CB8AC3E}">
        <p14:creationId xmlns:p14="http://schemas.microsoft.com/office/powerpoint/2010/main" val="3835239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07277" y="375196"/>
            <a:ext cx="10515600" cy="6719285"/>
          </a:xfrm>
        </p:spPr>
        <p:txBody>
          <a:bodyPr/>
          <a:lstStyle/>
          <a:p>
            <a:r>
              <a:rPr lang="en-US" b="1" dirty="0"/>
              <a:t>Shifts in the supply curve</a:t>
            </a:r>
          </a:p>
          <a:p>
            <a:r>
              <a:rPr lang="en-US" dirty="0" err="1"/>
              <a:t>Labour</a:t>
            </a:r>
            <a:r>
              <a:rPr lang="en-US" dirty="0"/>
              <a:t> supply can change under a number of circumstances, including changes in:</a:t>
            </a:r>
          </a:p>
          <a:p>
            <a:r>
              <a:rPr lang="en-US" dirty="0"/>
              <a:t>The length of the working week.</a:t>
            </a:r>
          </a:p>
          <a:p>
            <a:r>
              <a:rPr lang="en-US" dirty="0"/>
              <a:t>Participation rates.</a:t>
            </a:r>
          </a:p>
          <a:p>
            <a:r>
              <a:rPr lang="en-US" dirty="0"/>
              <a:t>Demographic factors, such as migration, and changes in the age structure of the population.</a:t>
            </a:r>
          </a:p>
          <a:p>
            <a:r>
              <a:rPr lang="en-US" dirty="0"/>
              <a:t>Qualifications and skills required.</a:t>
            </a:r>
          </a:p>
          <a:p>
            <a:r>
              <a:rPr lang="en-US" dirty="0"/>
              <a:t>The length of training</a:t>
            </a:r>
            <a:r>
              <a:rPr lang="en-US" dirty="0" smtClean="0"/>
              <a:t>.</a:t>
            </a:r>
          </a:p>
          <a:p>
            <a:endParaRPr lang="en-US" dirty="0"/>
          </a:p>
          <a:p>
            <a:endParaRPr lang="en-US" dirty="0"/>
          </a:p>
        </p:txBody>
      </p:sp>
      <p:sp>
        <p:nvSpPr>
          <p:cNvPr id="8" name="AutoShape 4" descr="https://d1vtbil09mxkdf.cloudfront.net/How%20markets%20work%20graphs/Wage-sinelastic-demand.webp"/>
          <p:cNvSpPr>
            <a:spLocks noChangeAspect="1" noChangeArrowheads="1"/>
          </p:cNvSpPr>
          <p:nvPr/>
        </p:nvSpPr>
        <p:spPr bwMode="auto">
          <a:xfrm>
            <a:off x="-837653" y="-1317681"/>
            <a:ext cx="3524250" cy="32385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https://d1vtbil09mxkdf.cloudfront.net/How%20markets%20work%20graphs/Wage-sinelastic-demand.webp"/>
          <p:cNvSpPr>
            <a:spLocks noChangeAspect="1" noChangeArrowheads="1"/>
          </p:cNvSpPr>
          <p:nvPr/>
        </p:nvSpPr>
        <p:spPr bwMode="auto">
          <a:xfrm>
            <a:off x="155575" y="-1554163"/>
            <a:ext cx="3524250" cy="32385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26947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https://d1vtbil09mxkdf.cloudfront.net/How%20markets%20work%20graphs/Wage-sinelastic-demand.webp"/>
          <p:cNvSpPr>
            <a:spLocks noGrp="1" noChangeAspect="1" noChangeArrowheads="1"/>
          </p:cNvSpPr>
          <p:nvPr>
            <p:ph idx="1"/>
          </p:nvPr>
        </p:nvSpPr>
        <p:spPr bwMode="auto">
          <a:xfrm>
            <a:off x="838200" y="2030413"/>
            <a:ext cx="10515600" cy="43513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85000" lnSpcReduction="10000"/>
          </a:bodyPr>
          <a:lstStyle/>
          <a:p>
            <a:r>
              <a:rPr lang="en-US" dirty="0" err="1" smtClean="0"/>
              <a:t>Topic:Capital</a:t>
            </a:r>
            <a:r>
              <a:rPr lang="en-US" dirty="0" smtClean="0"/>
              <a:t> Interest in </a:t>
            </a:r>
            <a:r>
              <a:rPr lang="en-US" dirty="0" err="1" smtClean="0"/>
              <a:t>Enteroprenurere</a:t>
            </a:r>
            <a:endParaRPr lang="en-US" dirty="0" smtClean="0"/>
          </a:p>
          <a:p>
            <a:r>
              <a:rPr lang="en-US" dirty="0"/>
              <a:t>What Is Capital?</a:t>
            </a:r>
          </a:p>
          <a:p>
            <a:r>
              <a:rPr lang="en-US" dirty="0"/>
              <a:t>Capital is a broad term that can describe any thing that confers value or benefit to its owner, such as a factory and its machinery, intellectual property like patents, or the </a:t>
            </a:r>
            <a:r>
              <a:rPr lang="en-US" u="sng" dirty="0">
                <a:hlinkClick r:id="rId2"/>
              </a:rPr>
              <a:t>financial assets</a:t>
            </a:r>
            <a:r>
              <a:rPr lang="en-US" dirty="0"/>
              <a:t> of a business or an individual. While money itself may be construed as capital is, capital is more often associated with cash that is being put to work for productive or investment purposes.</a:t>
            </a:r>
          </a:p>
          <a:p>
            <a:r>
              <a:rPr lang="en-US" dirty="0"/>
              <a:t>In general, capital is a critical component of running a business from day to day and financing its future growth. Business capital may derive from the operations of the business or be raised from debt or equity financing. When budgeting, businesses of all kinds typically focus on three types of capital: working capital, equity capital, and debt capital. A business in the financial industry identifies trading capital as a fourth component.</a:t>
            </a:r>
          </a:p>
          <a:p>
            <a:endParaRPr lang="en-US" dirty="0"/>
          </a:p>
        </p:txBody>
      </p:sp>
    </p:spTree>
    <p:extLst>
      <p:ext uri="{BB962C8B-B14F-4D97-AF65-F5344CB8AC3E}">
        <p14:creationId xmlns:p14="http://schemas.microsoft.com/office/powerpoint/2010/main" val="1383290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6669" y="138714"/>
            <a:ext cx="10515600" cy="6719285"/>
          </a:xfrm>
        </p:spPr>
        <p:txBody>
          <a:bodyPr>
            <a:normAutofit fontScale="92500" lnSpcReduction="10000"/>
          </a:bodyPr>
          <a:lstStyle/>
          <a:p>
            <a:r>
              <a:rPr lang="en-US" dirty="0"/>
              <a:t>Capital assets can be found on either the current or long-term portion of the balance sheet. These assets may include cash, cash equivalents, and marketable securities as well as manufacturing equipment, production facilities, and storage facilities</a:t>
            </a:r>
            <a:r>
              <a:rPr lang="en-US" dirty="0" smtClean="0"/>
              <a:t>.</a:t>
            </a:r>
            <a:endParaRPr lang="en-US" dirty="0"/>
          </a:p>
          <a:p>
            <a:r>
              <a:rPr lang="en-US" dirty="0"/>
              <a:t>Capital assets can be found on either the current or long-term portion of the balance sheet. These assets may include cash, cash equivalents, and marketable securities as well as manufacturing equipment, production facilities, and storage facilities</a:t>
            </a:r>
            <a:r>
              <a:rPr lang="en-US" dirty="0" smtClean="0"/>
              <a:t>.</a:t>
            </a:r>
            <a:r>
              <a:rPr lang="en-US" dirty="0"/>
              <a:t> Capital is typically cash or liquid assets being held or obtained for expenditures. In a broader sense, the term may be expanded to include all of a company’s assets that have monetary value, such as its equipment, real estate, and inventory. But when it comes to budgeting, capital is cash </a:t>
            </a:r>
            <a:r>
              <a:rPr lang="en-US" dirty="0" err="1" smtClean="0"/>
              <a:t>flow</a:t>
            </a:r>
            <a:r>
              <a:rPr lang="en-US" dirty="0" err="1"/>
              <a:t>In</a:t>
            </a:r>
            <a:r>
              <a:rPr lang="en-US" dirty="0"/>
              <a:t> general, capital can be a measurement of wealth and also a resource that provides for increasing wealth through direct investment or capital project investments. Individuals hold capital and capital assets as part of their net worth. Companies have capital structures that include debt capital, equity capital, and working capital for daily expenditures.</a:t>
            </a:r>
          </a:p>
          <a:p>
            <a:r>
              <a:rPr lang="en-US" dirty="0"/>
              <a:t>How individuals and companies finance their working capital and invest their obtained capital is critical for their prosperity.</a:t>
            </a:r>
          </a:p>
          <a:p>
            <a:endParaRPr lang="en-US" dirty="0"/>
          </a:p>
        </p:txBody>
      </p:sp>
    </p:spTree>
    <p:extLst>
      <p:ext uri="{BB962C8B-B14F-4D97-AF65-F5344CB8AC3E}">
        <p14:creationId xmlns:p14="http://schemas.microsoft.com/office/powerpoint/2010/main" val="4218064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How Capital Is Used</a:t>
            </a:r>
          </a:p>
          <a:p>
            <a:r>
              <a:rPr lang="en-US" dirty="0"/>
              <a:t>Capital is used by companies to pay for the ongoing production of goods and services in order to create profit. Companies use their capital to invest in all kinds of things for the purpose of creating value. Labor and building expansions are two common areas of capital allocation. By investing capital, a business or individual seeks to earn a higher return than the capital's costs.</a:t>
            </a:r>
          </a:p>
          <a:p>
            <a:r>
              <a:rPr lang="en-US" dirty="0"/>
              <a:t>At the national and global levels, financial capital is analyzed by economists to understand how it is influencing economic growth. Economists watch several metrics of capital including personal income and personal consumption from the Commerce Department’s Personal Income and Outlays reports. Capital investment also can be found in the quarterly Gross Domestic Product report</a:t>
            </a:r>
            <a:r>
              <a:rPr lang="en-US" dirty="0" smtClean="0"/>
              <a:t>.</a:t>
            </a:r>
          </a:p>
          <a:p>
            <a:endParaRPr lang="en-US" dirty="0"/>
          </a:p>
        </p:txBody>
      </p:sp>
    </p:spTree>
    <p:extLst>
      <p:ext uri="{BB962C8B-B14F-4D97-AF65-F5344CB8AC3E}">
        <p14:creationId xmlns:p14="http://schemas.microsoft.com/office/powerpoint/2010/main" val="1797712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4922016"/>
          </a:xfrm>
        </p:spPr>
        <p:txBody>
          <a:bodyPr>
            <a:normAutofit fontScale="70000" lnSpcReduction="20000"/>
          </a:bodyPr>
          <a:lstStyle/>
          <a:p>
            <a:r>
              <a:rPr lang="en-US" dirty="0"/>
              <a:t>Business Capital Structure</a:t>
            </a:r>
          </a:p>
          <a:p>
            <a:r>
              <a:rPr lang="en-US" dirty="0"/>
              <a:t>A company’s balance sheet provides for metric analysis of a capital structure, which is split among assets, liabilities, and equity. The mix defines the structure.</a:t>
            </a:r>
          </a:p>
          <a:p>
            <a:r>
              <a:rPr lang="en-US" dirty="0"/>
              <a:t>Debt financing represents a cash capital asset that must be repaid over time through scheduled liabilities. Equity financing, meaning the sale of stock shares, provides cash capital that is also reported in the equity portion of the balance sheet. Debt capital typically comes with lower rates of return and strict provisions for repayment.</a:t>
            </a:r>
          </a:p>
          <a:p>
            <a:r>
              <a:rPr lang="en-US" dirty="0"/>
              <a:t>Some of the key metrics for analyzing business capital are weighted average cost of capital, debt to equity, debt to capital, and return on equity</a:t>
            </a:r>
            <a:r>
              <a:rPr lang="en-US" dirty="0" smtClean="0"/>
              <a:t>.</a:t>
            </a:r>
          </a:p>
          <a:p>
            <a:r>
              <a:rPr lang="en-US" dirty="0"/>
              <a:t>Types of Capital</a:t>
            </a:r>
          </a:p>
          <a:p>
            <a:r>
              <a:rPr lang="en-US" dirty="0"/>
              <a:t>Below are the top four types of capital that businesses focus on in more detail</a:t>
            </a:r>
          </a:p>
          <a:p>
            <a:r>
              <a:rPr lang="en-US" dirty="0"/>
              <a:t>Debt Capital</a:t>
            </a:r>
          </a:p>
          <a:p>
            <a:r>
              <a:rPr lang="en-US" dirty="0"/>
              <a:t>A business can acquire capital by borrowing. This is debt capital, and it can be obtained through private or government sources. For established companies, this most often means borrowing from banks and other financial institutions or issuing bonds. For small businesses starting on a shoestring, sources of capital may include friends and family, online lenders, credit card companies, and federal loan programs.</a:t>
            </a:r>
          </a:p>
          <a:p>
            <a:endParaRPr lang="en-US" dirty="0"/>
          </a:p>
        </p:txBody>
      </p:sp>
    </p:spTree>
    <p:extLst>
      <p:ext uri="{BB962C8B-B14F-4D97-AF65-F5344CB8AC3E}">
        <p14:creationId xmlns:p14="http://schemas.microsoft.com/office/powerpoint/2010/main" val="3250921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5032375"/>
          </a:xfrm>
        </p:spPr>
        <p:txBody>
          <a:bodyPr>
            <a:normAutofit fontScale="92500" lnSpcReduction="20000"/>
          </a:bodyPr>
          <a:lstStyle/>
          <a:p>
            <a:r>
              <a:rPr lang="en-US" dirty="0"/>
              <a:t>Like individuals, businesses must have an active credit history to obtain debt capital. Debt capital requires regular repayment with interest. The interest rates vary depending on the type of capital obtained and the borrower’s credit history.</a:t>
            </a:r>
          </a:p>
          <a:p>
            <a:r>
              <a:rPr lang="en-US" dirty="0"/>
              <a:t>Individuals quite rightly see debt as a burden, but businesses see it as an opportunity, at least if the debt doesn't get out of hand. It is the only way that most businesses can obtain a large enough lump sum to pay for a major investment in its future. But both businesses and their potential investors need to keep an eye on the </a:t>
            </a:r>
            <a:r>
              <a:rPr lang="en-US" u="sng" dirty="0">
                <a:hlinkClick r:id="rId2"/>
              </a:rPr>
              <a:t>debt to capital ratio</a:t>
            </a:r>
            <a:r>
              <a:rPr lang="en-US" dirty="0"/>
              <a:t> to avoid getting in too deep</a:t>
            </a:r>
            <a:r>
              <a:rPr lang="en-US" dirty="0" smtClean="0"/>
              <a:t>.</a:t>
            </a:r>
          </a:p>
          <a:p>
            <a:r>
              <a:rPr lang="en-US" dirty="0"/>
              <a:t>to keep an eye on the </a:t>
            </a:r>
            <a:r>
              <a:rPr lang="en-US" u="sng" dirty="0">
                <a:hlinkClick r:id="rId2"/>
              </a:rPr>
              <a:t>debt to capital ratio</a:t>
            </a:r>
            <a:r>
              <a:rPr lang="en-US" dirty="0"/>
              <a:t> to avoid getting in too deep.</a:t>
            </a:r>
          </a:p>
          <a:p>
            <a:r>
              <a:rPr lang="en-US" dirty="0"/>
              <a:t>Issuing bonds is a favorite way for corporations to raise debt capital, especially when prevailing interest rates are low, making it cheaper to borrow. In 2020, for example, corporate bond issuance by U.S. companies soared 70% year over year, according to Moody's Analytics.2 Average corporate bond yields had then hit a multi-year low of about 2.3%.3</a:t>
            </a:r>
          </a:p>
          <a:p>
            <a:endParaRPr lang="en-US" dirty="0"/>
          </a:p>
          <a:p>
            <a:endParaRPr lang="en-US" dirty="0"/>
          </a:p>
        </p:txBody>
      </p:sp>
    </p:spTree>
    <p:extLst>
      <p:ext uri="{BB962C8B-B14F-4D97-AF65-F5344CB8AC3E}">
        <p14:creationId xmlns:p14="http://schemas.microsoft.com/office/powerpoint/2010/main" val="4069787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Equity Capital</a:t>
            </a:r>
          </a:p>
          <a:p>
            <a:r>
              <a:rPr lang="en-US" dirty="0"/>
              <a:t>Equity capital can come in several forms. Typically, distinctions are made between private equity, public equity, and real estate equity.</a:t>
            </a:r>
          </a:p>
          <a:p>
            <a:r>
              <a:rPr lang="en-US" dirty="0"/>
              <a:t>Private and public equity will usually be structured in the form of shares of stock in the company. The only distinction here is that public equity is raised by listing the company's shares on a stock exchange while private equity is raised among a closed group of investors</a:t>
            </a:r>
            <a:r>
              <a:rPr lang="en-US" dirty="0" smtClean="0"/>
              <a:t>.</a:t>
            </a:r>
            <a:r>
              <a:rPr lang="en-US" dirty="0"/>
              <a:t> among a closed group of investors.</a:t>
            </a:r>
          </a:p>
          <a:p>
            <a:r>
              <a:rPr lang="en-US" dirty="0"/>
              <a:t>When an individual investor buys shares of stock, they are providing equity capital to a company. The biggest splashes in the world of raising equity capital come, of course, when a company launches an initial public offering (IPO). In 2020, new issues appeared from young companies including </a:t>
            </a:r>
            <a:r>
              <a:rPr lang="en-US" dirty="0" err="1"/>
              <a:t>Palantir</a:t>
            </a:r>
            <a:r>
              <a:rPr lang="en-US" dirty="0"/>
              <a:t>, </a:t>
            </a:r>
            <a:r>
              <a:rPr lang="en-US" dirty="0" err="1"/>
              <a:t>DoorDash</a:t>
            </a:r>
            <a:r>
              <a:rPr lang="en-US" dirty="0"/>
              <a:t>, and Airbnb.</a:t>
            </a:r>
          </a:p>
          <a:p>
            <a:endParaRPr lang="en-US" dirty="0"/>
          </a:p>
        </p:txBody>
      </p:sp>
    </p:spTree>
    <p:extLst>
      <p:ext uri="{BB962C8B-B14F-4D97-AF65-F5344CB8AC3E}">
        <p14:creationId xmlns:p14="http://schemas.microsoft.com/office/powerpoint/2010/main" val="1706403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38200" y="3101047"/>
            <a:ext cx="8166018" cy="18004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smtClean="0">
              <a:ln>
                <a:noFill/>
              </a:ln>
              <a:solidFill>
                <a:srgbClr val="111111"/>
              </a:solidFill>
              <a:effectLst/>
              <a:latin typeface="SourceSansPr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smtClean="0">
                <a:ln>
                  <a:noFill/>
                </a:ln>
                <a:solidFill>
                  <a:srgbClr val="111111"/>
                </a:solidFill>
                <a:effectLst/>
                <a:latin typeface="SourceSansPro"/>
              </a:rPr>
              <a:t/>
            </a:r>
            <a:br>
              <a:rPr kumimoji="0" lang="en-US" altLang="en-US" sz="1300" b="0" i="0" u="none" strike="noStrike" cap="none" normalizeH="0" baseline="0" dirty="0" smtClean="0">
                <a:ln>
                  <a:noFill/>
                </a:ln>
                <a:solidFill>
                  <a:srgbClr val="111111"/>
                </a:solidFill>
                <a:effectLst/>
                <a:latin typeface="SourceSansPro"/>
              </a:rPr>
            </a:br>
            <a:r>
              <a:rPr kumimoji="0" lang="en-US" altLang="en-US" sz="1300" b="0" i="0" u="none" strike="noStrike" cap="none" normalizeH="0" baseline="0" dirty="0" smtClean="0">
                <a:ln>
                  <a:noFill/>
                </a:ln>
                <a:solidFill>
                  <a:srgbClr val="111111"/>
                </a:solidFill>
                <a:effectLst/>
                <a:latin typeface="SourceSansPro"/>
              </a:rPr>
              <a:t>In the view of economists, there are only two markets: the factor market and the goods and services market.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smtClean="0">
                <a:ln>
                  <a:noFill/>
                </a:ln>
                <a:solidFill>
                  <a:srgbClr val="111111"/>
                </a:solidFill>
                <a:effectLst/>
                <a:latin typeface="SourceSansPro"/>
              </a:rPr>
              <a:t>They also can be called the input market and the output market.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smtClean="0">
                <a:ln>
                  <a:noFill/>
                </a:ln>
                <a:solidFill>
                  <a:srgbClr val="111111"/>
                </a:solidFill>
                <a:effectLst/>
                <a:latin typeface="SourceSansPro"/>
              </a:rPr>
              <a:t>The input market supplies the resources needed to make finished products.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smtClean="0">
                <a:ln>
                  <a:noFill/>
                </a:ln>
                <a:solidFill>
                  <a:srgbClr val="111111"/>
                </a:solidFill>
                <a:effectLst/>
                <a:latin typeface="SourceSansPro"/>
              </a:rPr>
              <a:t>The output market buys and uses the finished products.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smtClean="0">
                <a:ln>
                  <a:noFill/>
                </a:ln>
                <a:solidFill>
                  <a:srgbClr val="111111"/>
                </a:solidFill>
                <a:effectLst/>
                <a:latin typeface="SourceSansPro"/>
              </a:rPr>
              <a:t>The factor market is driven by demand in the goods and services market.</a:t>
            </a:r>
            <a:r>
              <a:rPr kumimoji="0" lang="en-US" altLang="en-US" sz="15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6728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890485"/>
          </a:xfrm>
        </p:spPr>
        <p:txBody>
          <a:bodyPr>
            <a:normAutofit lnSpcReduction="10000"/>
          </a:bodyPr>
          <a:lstStyle/>
          <a:p>
            <a:r>
              <a:rPr lang="en-US" dirty="0"/>
              <a:t>come, of course, when a company launches an initial public offering (IPO). In 2020, new issues appeared from young companies including </a:t>
            </a:r>
            <a:r>
              <a:rPr lang="en-US" dirty="0" err="1"/>
              <a:t>Palantir</a:t>
            </a:r>
            <a:r>
              <a:rPr lang="en-US" dirty="0"/>
              <a:t>, </a:t>
            </a:r>
            <a:r>
              <a:rPr lang="en-US" dirty="0" err="1"/>
              <a:t>DoorDash</a:t>
            </a:r>
            <a:r>
              <a:rPr lang="en-US" dirty="0"/>
              <a:t>, and Airbnb.</a:t>
            </a:r>
          </a:p>
          <a:p>
            <a:r>
              <a:rPr lang="en-US" dirty="0"/>
              <a:t>Working Capital</a:t>
            </a:r>
          </a:p>
          <a:p>
            <a:r>
              <a:rPr lang="en-US" dirty="0"/>
              <a:t>A company's working capital is its liquid capital assets available for fulfilling daily obligations. It is calculated through the following two assessments:</a:t>
            </a:r>
          </a:p>
          <a:p>
            <a:r>
              <a:rPr lang="en-US" dirty="0"/>
              <a:t>Current Assets – Current Liabilities</a:t>
            </a:r>
          </a:p>
          <a:p>
            <a:r>
              <a:rPr lang="en-US" dirty="0"/>
              <a:t>Accounts Receivable + Inventory – Accounts Payable</a:t>
            </a:r>
          </a:p>
          <a:p>
            <a:r>
              <a:rPr lang="en-US" dirty="0"/>
              <a:t>Working capital measures a company's short-term liquidity. More specifically, it represents its ability to cover its debts, accounts payable, and other obligations that are due within one year.</a:t>
            </a:r>
          </a:p>
        </p:txBody>
      </p:sp>
    </p:spTree>
    <p:extLst>
      <p:ext uri="{BB962C8B-B14F-4D97-AF65-F5344CB8AC3E}">
        <p14:creationId xmlns:p14="http://schemas.microsoft.com/office/powerpoint/2010/main" val="2287477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5032375"/>
          </a:xfrm>
        </p:spPr>
        <p:txBody>
          <a:bodyPr>
            <a:normAutofit fontScale="85000" lnSpcReduction="10000"/>
          </a:bodyPr>
          <a:lstStyle/>
          <a:p>
            <a:r>
              <a:rPr lang="en-US" dirty="0"/>
              <a:t>Trading Capital</a:t>
            </a:r>
          </a:p>
          <a:p>
            <a:r>
              <a:rPr lang="en-US" dirty="0"/>
              <a:t>Any business needs a substantial amount of capital in order to operate and create profitable returns. Balance sheet analysis is central to the review and assessment of business capital.</a:t>
            </a:r>
          </a:p>
          <a:p>
            <a:r>
              <a:rPr lang="en-US" dirty="0"/>
              <a:t>Trading capital is a term used by brokerages and other financial institutions that place a large number of trades on a daily basis. Trading capital is the amount of money allotted to an individual or the firm to buy and sell various securities.</a:t>
            </a:r>
          </a:p>
          <a:p>
            <a:r>
              <a:rPr lang="en-US" dirty="0"/>
              <a:t>Trading Capital</a:t>
            </a:r>
          </a:p>
          <a:p>
            <a:r>
              <a:rPr lang="en-US" dirty="0"/>
              <a:t>Any business needs a substantial amount of capital in order to operate and create profitable returns. Balance sheet analysis is central to the review and assessment of business capital.</a:t>
            </a:r>
          </a:p>
          <a:p>
            <a:r>
              <a:rPr lang="en-US" dirty="0"/>
              <a:t>Trading capital is a term used by brokerages and other financial institutions that place a large number of trades on a daily basis. Trading capital is the amount of money allotted to an individual or the firm to buy and sell various securities.</a:t>
            </a:r>
          </a:p>
          <a:p>
            <a:endParaRPr lang="en-US" dirty="0"/>
          </a:p>
        </p:txBody>
      </p:sp>
    </p:spTree>
    <p:extLst>
      <p:ext uri="{BB962C8B-B14F-4D97-AF65-F5344CB8AC3E}">
        <p14:creationId xmlns:p14="http://schemas.microsoft.com/office/powerpoint/2010/main" val="3457888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3965" y="1116177"/>
            <a:ext cx="10515600" cy="4351338"/>
          </a:xfrm>
        </p:spPr>
        <p:txBody>
          <a:bodyPr/>
          <a:lstStyle/>
          <a:p>
            <a:endParaRPr lang="en-US" dirty="0"/>
          </a:p>
        </p:txBody>
      </p:sp>
    </p:spTree>
    <p:extLst>
      <p:ext uri="{BB962C8B-B14F-4D97-AF65-F5344CB8AC3E}">
        <p14:creationId xmlns:p14="http://schemas.microsoft.com/office/powerpoint/2010/main" val="607964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a:t>What Transactions Take Place in a Factor Market?</a:t>
            </a:r>
          </a:p>
          <a:p>
            <a:r>
              <a:rPr lang="en-US" dirty="0"/>
              <a:t>In the factor market, businesses are the buyers. They may buy, rent, or hire raw materials, land, or labor. Whatever a business needs in order to build, package, and deliver the products or services they provide must be obtained in the factor market.</a:t>
            </a:r>
          </a:p>
          <a:p>
            <a:r>
              <a:rPr lang="en-US" dirty="0"/>
              <a:t>The sellers include producers of raw materials. However, every individual who has a job is a participant in the factor market. The skills and labor that the person is offering in return for compensation is a product that is made available in the factor </a:t>
            </a:r>
            <a:r>
              <a:rPr lang="en-US" dirty="0" err="1"/>
              <a:t>marke</a:t>
            </a:r>
            <a:endParaRPr lang="en-US" dirty="0"/>
          </a:p>
          <a:p>
            <a:r>
              <a:rPr lang="en-US" dirty="0"/>
              <a:t>What Are the Types of Factor Market?</a:t>
            </a:r>
          </a:p>
          <a:p>
            <a:r>
              <a:rPr lang="en-US" dirty="0"/>
              <a:t>Economists generally divide the factor market into four components:</a:t>
            </a:r>
          </a:p>
          <a:p>
            <a:r>
              <a:rPr lang="en-US" dirty="0"/>
              <a:t>The labor market, in which people make themselves available for hire</a:t>
            </a:r>
          </a:p>
          <a:p>
            <a:r>
              <a:rPr lang="en-US" dirty="0"/>
              <a:t>Capital, or money, which is available as business loans or investment</a:t>
            </a:r>
          </a:p>
          <a:p>
            <a:r>
              <a:rPr lang="en-US" dirty="0"/>
              <a:t>The land market, which is widely defined to include all the natural resources</a:t>
            </a:r>
          </a:p>
          <a:p>
            <a:r>
              <a:rPr lang="en-US" dirty="0"/>
              <a:t>Entrepreneurship, the creators of companies</a:t>
            </a:r>
          </a:p>
          <a:p>
            <a:r>
              <a:rPr lang="en-US" dirty="0"/>
              <a:t>These are the factors of production.</a:t>
            </a:r>
          </a:p>
          <a:p>
            <a:endParaRPr lang="en-US" dirty="0"/>
          </a:p>
        </p:txBody>
      </p:sp>
    </p:spTree>
    <p:extLst>
      <p:ext uri="{BB962C8B-B14F-4D97-AF65-F5344CB8AC3E}">
        <p14:creationId xmlns:p14="http://schemas.microsoft.com/office/powerpoint/2010/main" val="1628294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he Complete Introduction to Economics</a:t>
            </a:r>
          </a:p>
          <a:p>
            <a:r>
              <a:rPr lang="en-US" dirty="0"/>
              <a:t>Learning the basics of economics is easier than you think, especially when </a:t>
            </a:r>
            <a:r>
              <a:rPr lang="en-US" u="sng" dirty="0">
                <a:hlinkClick r:id="rId2"/>
              </a:rPr>
              <a:t>courses are taught by instructors from all over the world.</a:t>
            </a:r>
            <a:r>
              <a:rPr lang="en-US" dirty="0"/>
              <a:t> With </a:t>
            </a:r>
            <a:r>
              <a:rPr lang="en-US" dirty="0" err="1"/>
              <a:t>Udemy</a:t>
            </a:r>
            <a:r>
              <a:rPr lang="en-US" dirty="0"/>
              <a:t>, you’ll be able to </a:t>
            </a:r>
            <a:r>
              <a:rPr lang="en-US" u="sng" dirty="0">
                <a:hlinkClick r:id="rId2"/>
              </a:rPr>
              <a:t>understand what economics is all about</a:t>
            </a:r>
            <a:r>
              <a:rPr lang="en-US" dirty="0"/>
              <a:t> and the difference between microeconomics and macroeconomics. You’ll also be able to take courses that span over 65 languages and have a </a:t>
            </a:r>
            <a:r>
              <a:rPr lang="en-US" u="sng" dirty="0">
                <a:hlinkClick r:id="rId2"/>
              </a:rPr>
              <a:t>30-day money-back guarantee.</a:t>
            </a:r>
            <a:r>
              <a:rPr lang="en-US" dirty="0"/>
              <a:t> Learn more about </a:t>
            </a:r>
            <a:r>
              <a:rPr lang="en-US" dirty="0" err="1"/>
              <a:t>Udemy</a:t>
            </a:r>
            <a:r>
              <a:rPr lang="en-US" dirty="0"/>
              <a:t> and </a:t>
            </a:r>
            <a:r>
              <a:rPr lang="en-US" u="sng" dirty="0">
                <a:hlinkClick r:id="rId2"/>
              </a:rPr>
              <a:t>get started today.</a:t>
            </a:r>
            <a:endParaRPr lang="en-US" dirty="0"/>
          </a:p>
        </p:txBody>
      </p:sp>
    </p:spTree>
    <p:extLst>
      <p:ext uri="{BB962C8B-B14F-4D97-AF65-F5344CB8AC3E}">
        <p14:creationId xmlns:p14="http://schemas.microsoft.com/office/powerpoint/2010/main" val="4286543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701299"/>
          </a:xfrm>
        </p:spPr>
        <p:txBody>
          <a:bodyPr>
            <a:normAutofit fontScale="85000" lnSpcReduction="20000"/>
          </a:bodyPr>
          <a:lstStyle/>
          <a:p>
            <a:r>
              <a:rPr lang="en-US" dirty="0"/>
              <a:t>Understanding a Factor Market</a:t>
            </a:r>
          </a:p>
          <a:p>
            <a:r>
              <a:rPr lang="en-US" dirty="0"/>
              <a:t>A factor market is termed an input market, while the market for finished products or services is an output market. This can be viewed as a closed-loop flow: In the factor market, households are sellers and businesses are buyers, while in the goods and services market, businesses are sellers and households are buyers.1</a:t>
            </a:r>
          </a:p>
          <a:p>
            <a:r>
              <a:rPr lang="en-US" dirty="0"/>
              <a:t>Workers are participating in the factor market when they make their services available to businesses. An individual member of a household who is looking for a job is participating in the factor market. An employee's wages are a component of the factor market, but the money will be spent in the goods and services market.</a:t>
            </a:r>
          </a:p>
          <a:p>
            <a:r>
              <a:rPr lang="en-US" dirty="0"/>
              <a:t>The factor market provides every component required to produce goods and services.</a:t>
            </a:r>
          </a:p>
          <a:p>
            <a:r>
              <a:rPr lang="en-US" dirty="0"/>
              <a:t>In the appliance manufacturing industry, workers who are skilled in refrigerator and dishwasher assembly are considered to be part of the factor market when they are available for hire. In the modern world, job search websites are part of the factor market.</a:t>
            </a:r>
          </a:p>
          <a:p>
            <a:endParaRPr lang="en-US" dirty="0"/>
          </a:p>
        </p:txBody>
      </p:sp>
    </p:spTree>
    <p:extLst>
      <p:ext uri="{BB962C8B-B14F-4D97-AF65-F5344CB8AC3E}">
        <p14:creationId xmlns:p14="http://schemas.microsoft.com/office/powerpoint/2010/main" val="2184797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2075" y="157655"/>
            <a:ext cx="10515600" cy="6523804"/>
          </a:xfrm>
        </p:spPr>
        <p:txBody>
          <a:bodyPr/>
          <a:lstStyle/>
          <a:p>
            <a:r>
              <a:rPr lang="en-US"/>
              <a:t>Free Markets in a Factor Economy</a:t>
            </a:r>
          </a:p>
          <a:p>
            <a:r>
              <a:rPr lang="en-US"/>
              <a:t>The factor market is one of the defining characteristics of a </a:t>
            </a:r>
            <a:r>
              <a:rPr lang="en-US" u="sng">
                <a:hlinkClick r:id="rId2"/>
              </a:rPr>
              <a:t>market economy</a:t>
            </a:r>
            <a:r>
              <a:rPr lang="en-US"/>
              <a:t>.</a:t>
            </a:r>
          </a:p>
          <a:p>
            <a:r>
              <a:rPr lang="en-US"/>
              <a:t>Traditional models of socialism are characterized by the replacement of factor markets, which respond to the dictates of supply and demand, with central economic planning, which dictates supply and assigns resources accordingly.</a:t>
            </a:r>
          </a:p>
          <a:p>
            <a:r>
              <a:rPr lang="en-US"/>
              <a:t>The assumption of socialism is that market exchanges are redundant within the production process if capital goods are owned by a single entity representing the interests of the society as a whole.</a:t>
            </a:r>
          </a:p>
        </p:txBody>
      </p:sp>
    </p:spTree>
    <p:extLst>
      <p:ext uri="{BB962C8B-B14F-4D97-AF65-F5344CB8AC3E}">
        <p14:creationId xmlns:p14="http://schemas.microsoft.com/office/powerpoint/2010/main" val="1838351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a:t>Monopoly and Monopsony in the Factor Economy</a:t>
            </a:r>
          </a:p>
          <a:p>
            <a:r>
              <a:rPr lang="en-US" dirty="0"/>
              <a:t>A monopoly exists when there is only a single producer or seller of a product or service to serve many buyers. A monopsony is the opposite: there are many producers but only one buyer.</a:t>
            </a:r>
          </a:p>
          <a:p>
            <a:r>
              <a:rPr lang="en-US" dirty="0"/>
              <a:t>Both are considered examples of market failures. The law of supply and demand can't work efficiently in either situation because of a lack of competition.</a:t>
            </a:r>
          </a:p>
          <a:p>
            <a:r>
              <a:rPr lang="en-US" dirty="0"/>
              <a:t>This has particular relevance to the labor component of the factor market. An employee has no bargaining power in a town where there is only one possible employer. Moreover, a consumer faced with one brand has no choice but to pay the price demanded and accept the quality offered.</a:t>
            </a:r>
          </a:p>
          <a:p>
            <a:r>
              <a:rPr lang="en-US" dirty="0"/>
              <a:t>A monopoly has an equally destructive effect in the factor market. A single supplier is under no pressure to cut prices, innovate, or even excel.</a:t>
            </a:r>
          </a:p>
          <a:p>
            <a:r>
              <a:rPr lang="en-US" dirty="0"/>
              <a:t>Monopoly and monopsony are seen as disturbing the equilibrium of a factor market, which depends on competition to work efficiently.2</a:t>
            </a:r>
          </a:p>
          <a:p>
            <a:endParaRPr lang="en-US" dirty="0"/>
          </a:p>
        </p:txBody>
      </p:sp>
    </p:spTree>
    <p:extLst>
      <p:ext uri="{BB962C8B-B14F-4D97-AF65-F5344CB8AC3E}">
        <p14:creationId xmlns:p14="http://schemas.microsoft.com/office/powerpoint/2010/main" val="1945435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Topic:Problems</a:t>
            </a:r>
            <a:r>
              <a:rPr lang="en-US" dirty="0" smtClean="0"/>
              <a:t> Of Labor</a:t>
            </a:r>
            <a:endParaRPr lang="en-US" dirty="0"/>
          </a:p>
        </p:txBody>
      </p:sp>
      <p:sp>
        <p:nvSpPr>
          <p:cNvPr id="3" name="Content Placeholder 2"/>
          <p:cNvSpPr>
            <a:spLocks noGrp="1"/>
          </p:cNvSpPr>
          <p:nvPr>
            <p:ph idx="1"/>
          </p:nvPr>
        </p:nvSpPr>
        <p:spPr>
          <a:xfrm>
            <a:off x="838200" y="1825624"/>
            <a:ext cx="10515600" cy="5032375"/>
          </a:xfrm>
        </p:spPr>
        <p:txBody>
          <a:bodyPr>
            <a:normAutofit fontScale="92500" lnSpcReduction="10000"/>
          </a:bodyPr>
          <a:lstStyle/>
          <a:p>
            <a:r>
              <a:rPr lang="en-US" b="1" dirty="0"/>
              <a:t>"The labor problem"</a:t>
            </a:r>
            <a:r>
              <a:rPr lang="en-US" dirty="0"/>
              <a:t> is the </a:t>
            </a:r>
            <a:r>
              <a:rPr lang="en-US" dirty="0">
                <a:hlinkClick r:id="rId2" tooltip="Economics"/>
              </a:rPr>
              <a:t>economics</a:t>
            </a:r>
            <a:r>
              <a:rPr lang="en-US" dirty="0"/>
              <a:t> term widely used toward the turn of the 20th century with various applications.</a:t>
            </a:r>
            <a:r>
              <a:rPr lang="en-US" baseline="30000" dirty="0">
                <a:hlinkClick r:id="rId3"/>
              </a:rPr>
              <a:t>[1]</a:t>
            </a:r>
            <a:r>
              <a:rPr lang="en-US" dirty="0"/>
              <a:t> It has been defined in many ways, such as "the problem of improving the conditions of employment of the wage-earning classes."</a:t>
            </a:r>
            <a:r>
              <a:rPr lang="en-US" baseline="30000" dirty="0">
                <a:hlinkClick r:id="rId4"/>
              </a:rPr>
              <a:t>[2]</a:t>
            </a:r>
            <a:endParaRPr lang="en-US" dirty="0"/>
          </a:p>
          <a:p>
            <a:r>
              <a:rPr lang="en-US" dirty="0"/>
              <a:t>The labor problem encompasses the difficulties faced by wage-earners and employers who began to cut wages for various reasons including increased technology, desire for lower costs or to stay in business. The wage-earning classes responded with strikes, by unionizing and by committing acts of outright violence. It was a nationwide problem that spanned nearly all industries and helped contribute to modern business conditions still seen today. Possible causes include the failure to account for the negative </a:t>
            </a:r>
            <a:r>
              <a:rPr lang="en-US" dirty="0">
                <a:hlinkClick r:id="rId5" tooltip="Externality"/>
              </a:rPr>
              <a:t>externality</a:t>
            </a:r>
            <a:r>
              <a:rPr lang="en-US" dirty="0"/>
              <a:t> of reproduction in the face of finite natural resources which results in over-supply of labor and falling living standards for wage-laborers, depersonalization by machines and poor working conditions.</a:t>
            </a:r>
          </a:p>
          <a:p>
            <a:endParaRPr lang="en-US" dirty="0"/>
          </a:p>
        </p:txBody>
      </p:sp>
    </p:spTree>
    <p:extLst>
      <p:ext uri="{BB962C8B-B14F-4D97-AF65-F5344CB8AC3E}">
        <p14:creationId xmlns:p14="http://schemas.microsoft.com/office/powerpoint/2010/main" val="3557454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1717" y="0"/>
            <a:ext cx="10515600" cy="6649929"/>
          </a:xfrm>
        </p:spPr>
        <p:txBody>
          <a:bodyPr>
            <a:normAutofit lnSpcReduction="10000"/>
          </a:bodyPr>
          <a:lstStyle/>
          <a:p>
            <a:r>
              <a:rPr lang="en-US"/>
              <a:t>Time frame[</a:t>
            </a:r>
            <a:r>
              <a:rPr lang="en-US">
                <a:hlinkClick r:id="rId2" tooltip="Edit section: Time frame"/>
              </a:rPr>
              <a:t>edit</a:t>
            </a:r>
            <a:r>
              <a:rPr lang="en-US"/>
              <a:t>]</a:t>
            </a:r>
          </a:p>
          <a:p>
            <a:r>
              <a:rPr lang="en-US"/>
              <a:t>A popular debate about the labor problem is the time that it encompasses. Some characterize it back as far as the 1860s, which is when many </a:t>
            </a:r>
            <a:r>
              <a:rPr lang="en-US">
                <a:hlinkClick r:id="rId3" tooltip="Trade union"/>
              </a:rPr>
              <a:t>unions</a:t>
            </a:r>
            <a:r>
              <a:rPr lang="en-US"/>
              <a:t> and groups began to form. However there wasn’t a problem present at this time with the formation of these unions. Also, the first strike was a result of the problem between wage earners and union officials, not employers and unions or employers and wage-earners, which was the main conflict of this time.</a:t>
            </a:r>
            <a:r>
              <a:rPr lang="en-US" baseline="30000">
                <a:hlinkClick r:id="rId4"/>
              </a:rPr>
              <a:t>[3]</a:t>
            </a:r>
            <a:endParaRPr lang="en-US"/>
          </a:p>
          <a:p>
            <a:r>
              <a:rPr lang="en-US"/>
              <a:t>Since the problem was within unions and not between unions and employers, the Labor Problem had not yet become an issue. Many also attribute the end of the problem to the end of the 1920s. This has some merit but is also open to interpretation. Reforms began to pass to correct many of the problems but reforms continued to pass well into the 1930s, 1940s and 1950s. The </a:t>
            </a:r>
            <a:r>
              <a:rPr lang="en-US">
                <a:hlinkClick r:id="rId5" tooltip="Civil rights movement"/>
              </a:rPr>
              <a:t>civil rights movement</a:t>
            </a:r>
            <a:r>
              <a:rPr lang="en-US"/>
              <a:t> took over in the United States, which brought about even further legislation. Many attribute the end of the labor problem to the late 1920s because it marks a significant drop in strikes and violence and an increase in passed legislation aimed at correcting the labor issue</a:t>
            </a:r>
          </a:p>
        </p:txBody>
      </p:sp>
    </p:spTree>
    <p:extLst>
      <p:ext uri="{BB962C8B-B14F-4D97-AF65-F5344CB8AC3E}">
        <p14:creationId xmlns:p14="http://schemas.microsoft.com/office/powerpoint/2010/main" val="4142979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3405</Words>
  <Application>Microsoft Office PowerPoint</Application>
  <PresentationFormat>Widescreen</PresentationFormat>
  <Paragraphs>103</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SourceSansPro</vt:lpstr>
      <vt:lpstr>Office Theme</vt:lpstr>
      <vt:lpstr>Eman Shoukat 21-3831 BS-IT(2nd Sem) Topic:Factor Market Analysis   </vt:lpstr>
      <vt:lpstr>PowerPoint Presentation</vt:lpstr>
      <vt:lpstr>PowerPoint Presentation</vt:lpstr>
      <vt:lpstr>PowerPoint Presentation</vt:lpstr>
      <vt:lpstr>PowerPoint Presentation</vt:lpstr>
      <vt:lpstr>PowerPoint Presentation</vt:lpstr>
      <vt:lpstr>PowerPoint Presentation</vt:lpstr>
      <vt:lpstr>Topic:Problems Of Labor</vt:lpstr>
      <vt:lpstr>PowerPoint Presentation</vt:lpstr>
      <vt:lpstr>PowerPoint Presentation</vt:lpstr>
      <vt:lpstr>PowerPoint Presentation</vt:lpstr>
      <vt:lpstr>Topic:Wages and Determination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Eman Shoukat 21-3831 BS-IT(2nd Sem) Topic:Factor Market Analysis</dc:title>
  <dc:creator>Shehryar</dc:creator>
  <cp:lastModifiedBy>Shehryar</cp:lastModifiedBy>
  <cp:revision>6</cp:revision>
  <dcterms:created xsi:type="dcterms:W3CDTF">2022-07-23T11:00:54Z</dcterms:created>
  <dcterms:modified xsi:type="dcterms:W3CDTF">2022-07-23T11:39:23Z</dcterms:modified>
</cp:coreProperties>
</file>