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3"/>
    <p:sldId id="258" r:id="rId4"/>
    <p:sldId id="260" r:id="rId5"/>
    <p:sldId id="261" r:id="rId6"/>
    <p:sldId id="262" r:id="rId7"/>
    <p:sldId id="263" r:id="rId8"/>
    <p:sldId id="265" r:id="rId9"/>
    <p:sldId id="267" r:id="rId10"/>
    <p:sldId id="269" r:id="rId11"/>
    <p:sldId id="279" r:id="rId12"/>
    <p:sldId id="278" r:id="rId13"/>
    <p:sldId id="274" r:id="rId14"/>
    <p:sldId id="275" r:id="rId15"/>
    <p:sldId id="276" r:id="rId16"/>
    <p:sldId id="264"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p:cViewPr varScale="1">
        <p:scale>
          <a:sx n="69" d="100"/>
          <a:sy n="69"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0344E-DBBC-4C4E-B284-04B1E0A0BEC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D0344E-DBBC-4C4E-B284-04B1E0A0BEC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D0344E-DBBC-4C4E-B284-04B1E0A0BEC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D0344E-DBBC-4C4E-B284-04B1E0A0BEC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D0344E-DBBC-4C4E-B284-04B1E0A0BEC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8D0344E-DBBC-4C4E-B284-04B1E0A0BEC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8D0344E-DBBC-4C4E-B284-04B1E0A0BEC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0344E-DBBC-4C4E-B284-04B1E0A0BEC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0344E-DBBC-4C4E-B284-04B1E0A0BEC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D0344E-DBBC-4C4E-B284-04B1E0A0BEC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D0344E-DBBC-4C4E-B284-04B1E0A0BEC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C801B-54F1-4299-A72A-628D1D42126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0344E-DBBC-4C4E-B284-04B1E0A0BEC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C801B-54F1-4299-A72A-628D1D42126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altLang="en-US" dirty="0" smtClean="0"/>
            </a:br>
            <a:r>
              <a:rPr lang="en-US" altLang="en-US" dirty="0" smtClean="0"/>
              <a:t>Object-Oriented Programming</a:t>
            </a:r>
            <a:br>
              <a:rPr lang="en-US" altLang="en-US" dirty="0"/>
            </a:br>
            <a:r>
              <a:rPr lang="en-US" altLang="en-US" sz="4000" dirty="0"/>
              <a:t>Lecture No. </a:t>
            </a:r>
            <a:r>
              <a:rPr lang="en-US" altLang="en-US" sz="4000" dirty="0" smtClean="0"/>
              <a:t>2</a:t>
            </a:r>
            <a:br>
              <a:rPr lang="en-US" altLang="en-US" sz="4000" dirty="0" smtClean="0"/>
            </a:br>
            <a:r>
              <a:rPr lang="en-US" altLang="en-US" sz="4000" dirty="0" smtClean="0"/>
              <a:t>(</a:t>
            </a:r>
            <a:r>
              <a:rPr lang="en-US" sz="4000" dirty="0" smtClean="0"/>
              <a:t>Recall - Basic </a:t>
            </a:r>
            <a:r>
              <a:rPr lang="en-US" sz="4000" dirty="0"/>
              <a:t>programming </a:t>
            </a:r>
            <a:r>
              <a:rPr lang="en-US" sz="4000" dirty="0" smtClean="0"/>
              <a:t>concepts)</a:t>
            </a:r>
            <a:endParaRPr lang="en-US" sz="4000" dirty="0"/>
          </a:p>
        </p:txBody>
      </p:sp>
      <p:sp>
        <p:nvSpPr>
          <p:cNvPr id="3" name="Subtitle 2"/>
          <p:cNvSpPr>
            <a:spLocks noGrp="1"/>
          </p:cNvSpPr>
          <p:nvPr>
            <p:ph type="subTitle" idx="1"/>
          </p:nvPr>
        </p:nvSpPr>
        <p:spPr/>
        <p:txBody>
          <a:bodyPr>
            <a:normAutofit fontScale="92500" lnSpcReduction="10000"/>
          </a:bodyPr>
          <a:lstStyle/>
          <a:p>
            <a:endParaRPr lang="en-US" dirty="0" smtClean="0"/>
          </a:p>
          <a:p>
            <a:endParaRPr lang="en-US" dirty="0" smtClean="0"/>
          </a:p>
          <a:p>
            <a:r>
              <a:rPr lang="en-US" dirty="0" smtClean="0"/>
              <a:t>			             Division of science and Technology</a:t>
            </a:r>
            <a:endParaRPr lang="en-US" dirty="0" smtClean="0"/>
          </a:p>
          <a:p>
            <a:r>
              <a:rPr lang="en-US" dirty="0" smtClean="0"/>
              <a:t>			       University of Education, Lahore</a:t>
            </a:r>
            <a:endParaRPr lang="en-US" dirty="0" smtClean="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parameters vs Formal parameters</a:t>
            </a:r>
            <a:endParaRPr lang="en-US" dirty="0"/>
          </a:p>
        </p:txBody>
      </p:sp>
      <p:sp>
        <p:nvSpPr>
          <p:cNvPr id="3" name="Content Placeholder 2"/>
          <p:cNvSpPr>
            <a:spLocks noGrp="1"/>
          </p:cNvSpPr>
          <p:nvPr>
            <p:ph idx="1"/>
          </p:nvPr>
        </p:nvSpPr>
        <p:spPr/>
        <p:txBody>
          <a:bodyPr/>
          <a:lstStyle/>
          <a:p>
            <a:r>
              <a:rPr lang="en-US" b="1" dirty="0"/>
              <a:t>Actual Parameters</a:t>
            </a:r>
            <a:r>
              <a:rPr lang="en-US" dirty="0"/>
              <a:t>: The values/variables passed while calling a function are called actual parameters. </a:t>
            </a:r>
            <a:endParaRPr lang="en-US" dirty="0" smtClean="0"/>
          </a:p>
          <a:p>
            <a:endParaRPr lang="en-US" b="1" dirty="0"/>
          </a:p>
          <a:p>
            <a:r>
              <a:rPr lang="en-US" b="1" dirty="0" smtClean="0"/>
              <a:t>Formal </a:t>
            </a:r>
            <a:r>
              <a:rPr lang="en-US" b="1" dirty="0"/>
              <a:t>Parameters</a:t>
            </a:r>
            <a:r>
              <a:rPr lang="en-US" dirty="0"/>
              <a:t>: These are the variables written/declared in function definition/prototype, and receive their values when a call to that function is made.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scoping</a:t>
            </a:r>
            <a:endParaRPr lang="en-US" dirty="0"/>
          </a:p>
        </p:txBody>
      </p:sp>
      <p:sp>
        <p:nvSpPr>
          <p:cNvPr id="4" name="Content Placeholder 3"/>
          <p:cNvSpPr>
            <a:spLocks noGrp="1"/>
          </p:cNvSpPr>
          <p:nvPr>
            <p:ph idx="1"/>
          </p:nvPr>
        </p:nvSpPr>
        <p:spPr>
          <a:xfrm>
            <a:off x="838200" y="1576243"/>
            <a:ext cx="10515600" cy="4351338"/>
          </a:xfrm>
        </p:spPr>
        <p:txBody>
          <a:bodyPr>
            <a:normAutofit lnSpcReduction="10000"/>
          </a:bodyPr>
          <a:lstStyle/>
          <a:p>
            <a:r>
              <a:rPr lang="en-US" dirty="0" smtClean="0"/>
              <a:t>Variable is visible within the scope in which it is declared.</a:t>
            </a:r>
            <a:endParaRPr lang="en-US" dirty="0" smtClean="0"/>
          </a:p>
          <a:p>
            <a:r>
              <a:rPr lang="en-US" dirty="0" smtClean="0"/>
              <a:t>Variable with same name cannot be declared within same scope; however, this can be done if scope is different.</a:t>
            </a:r>
            <a:endParaRPr lang="en-US" dirty="0" smtClean="0"/>
          </a:p>
          <a:p>
            <a:r>
              <a:rPr lang="en-US" dirty="0" smtClean="0"/>
              <a:t>Formal parameters have functional scope.</a:t>
            </a:r>
            <a:endParaRPr lang="en-US" dirty="0"/>
          </a:p>
          <a:p>
            <a:pPr marL="0" indent="0">
              <a:buNone/>
            </a:pPr>
            <a:r>
              <a:rPr lang="en-US" dirty="0"/>
              <a:t>m</a:t>
            </a:r>
            <a:r>
              <a:rPr lang="en-US" dirty="0" smtClean="0"/>
              <a:t>ain()</a:t>
            </a:r>
            <a:endParaRPr lang="en-US" dirty="0" smtClean="0"/>
          </a:p>
          <a:p>
            <a:pPr marL="0" indent="0">
              <a:buNone/>
            </a:pPr>
            <a:r>
              <a:rPr lang="en-US" dirty="0" smtClean="0"/>
              <a:t>{</a:t>
            </a:r>
            <a:endParaRPr lang="en-US" dirty="0" smtClean="0"/>
          </a:p>
          <a:p>
            <a:pPr marL="0" indent="0">
              <a:buNone/>
            </a:pPr>
            <a:r>
              <a:rPr lang="en-US" dirty="0" err="1"/>
              <a:t>i</a:t>
            </a:r>
            <a:r>
              <a:rPr lang="en-US" dirty="0" err="1" smtClean="0"/>
              <a:t>nt</a:t>
            </a:r>
            <a:r>
              <a:rPr lang="en-US" dirty="0" smtClean="0"/>
              <a:t> a=0;</a:t>
            </a:r>
            <a:endParaRPr lang="en-US" dirty="0" smtClean="0"/>
          </a:p>
          <a:p>
            <a:pPr marL="0" indent="0">
              <a:buNone/>
            </a:pPr>
            <a:r>
              <a:rPr lang="en-US" dirty="0" err="1"/>
              <a:t>i</a:t>
            </a:r>
            <a:r>
              <a:rPr lang="en-US" dirty="0" err="1" smtClean="0"/>
              <a:t>nt</a:t>
            </a:r>
            <a:r>
              <a:rPr lang="en-US" dirty="0" smtClean="0"/>
              <a:t> a=2; //error</a:t>
            </a:r>
            <a:endParaRPr lang="en-US" dirty="0" smtClean="0"/>
          </a:p>
          <a:p>
            <a:pPr marL="0" indent="0">
              <a:buNone/>
            </a:pPr>
            <a:r>
              <a:rPr lang="en-US" dirty="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scoping –example 1</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#include&lt;</a:t>
            </a:r>
            <a:r>
              <a:rPr lang="en-US" dirty="0" err="1"/>
              <a:t>iostream</a:t>
            </a:r>
            <a:r>
              <a:rPr lang="en-US" dirty="0"/>
              <a:t>&gt;</a:t>
            </a:r>
            <a:endParaRPr lang="en-US" dirty="0"/>
          </a:p>
          <a:p>
            <a:pPr marL="0" indent="0">
              <a:buNone/>
            </a:pPr>
            <a:r>
              <a:rPr lang="en-US" dirty="0"/>
              <a:t>using namespace </a:t>
            </a:r>
            <a:r>
              <a:rPr lang="en-US" dirty="0" err="1"/>
              <a:t>std</a:t>
            </a:r>
            <a:r>
              <a:rPr lang="en-US" dirty="0"/>
              <a:t>;</a:t>
            </a:r>
            <a:endParaRPr lang="en-US" dirty="0"/>
          </a:p>
          <a:p>
            <a:pPr marL="0" indent="0">
              <a:buNone/>
            </a:pPr>
            <a:r>
              <a:rPr lang="en-US" dirty="0" smtClean="0"/>
              <a:t>//global variable</a:t>
            </a:r>
            <a:endParaRPr lang="en-US" dirty="0"/>
          </a:p>
          <a:p>
            <a:pPr marL="0" indent="0">
              <a:buNone/>
            </a:pPr>
            <a:r>
              <a:rPr lang="en-US" dirty="0" err="1"/>
              <a:t>int</a:t>
            </a:r>
            <a:r>
              <a:rPr lang="en-US" dirty="0"/>
              <a:t> x=4;</a:t>
            </a:r>
            <a:endParaRPr lang="en-US" dirty="0"/>
          </a:p>
          <a:p>
            <a:pPr marL="0" indent="0">
              <a:buNone/>
            </a:pPr>
            <a:r>
              <a:rPr lang="en-US" dirty="0" smtClean="0"/>
              <a:t>main</a:t>
            </a:r>
            <a:r>
              <a:rPr lang="en-US" dirty="0"/>
              <a:t>()</a:t>
            </a:r>
            <a:endParaRPr lang="en-US" dirty="0"/>
          </a:p>
          <a:p>
            <a:pPr marL="0" indent="0">
              <a:buNone/>
            </a:pPr>
            <a:r>
              <a:rPr lang="en-US" dirty="0" smtClean="0"/>
              <a:t>{</a:t>
            </a:r>
            <a:endParaRPr lang="en-US" dirty="0" smtClean="0"/>
          </a:p>
          <a:p>
            <a:pPr marL="0" indent="0">
              <a:buNone/>
            </a:pPr>
            <a:r>
              <a:rPr lang="en-US" dirty="0"/>
              <a:t>	</a:t>
            </a:r>
            <a:r>
              <a:rPr lang="en-US" dirty="0" err="1"/>
              <a:t>int</a:t>
            </a:r>
            <a:r>
              <a:rPr lang="en-US" dirty="0"/>
              <a:t> x=2</a:t>
            </a:r>
            <a:r>
              <a:rPr lang="en-US" dirty="0" smtClean="0"/>
              <a:t>;  //local variable</a:t>
            </a:r>
            <a:endParaRPr lang="en-US" dirty="0"/>
          </a:p>
          <a:p>
            <a:pPr marL="0" indent="0">
              <a:buNone/>
            </a:pPr>
            <a:r>
              <a:rPr lang="en-US" dirty="0"/>
              <a:t>	</a:t>
            </a:r>
            <a:r>
              <a:rPr lang="en-US" dirty="0" err="1"/>
              <a:t>cout</a:t>
            </a:r>
            <a:r>
              <a:rPr lang="en-US" dirty="0"/>
              <a:t>&lt;&lt;x;</a:t>
            </a:r>
            <a:endParaRPr lang="en-US" dirty="0"/>
          </a:p>
          <a:p>
            <a:pPr marL="0" indent="0">
              <a:buNone/>
            </a:pPr>
            <a:r>
              <a:rPr lang="en-US" dirty="0" smtClean="0"/>
              <a:t>}</a:t>
            </a:r>
            <a:endParaRPr lang="en-US" dirty="0" smtClean="0"/>
          </a:p>
          <a:p>
            <a:pPr marL="0" indent="0">
              <a:buNone/>
            </a:pPr>
            <a:r>
              <a:rPr lang="en-US" dirty="0" smtClean="0"/>
              <a:t>Output? How to access global variable?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scoping –example 1</a:t>
            </a:r>
            <a:endParaRPr lang="en-US" dirty="0"/>
          </a:p>
        </p:txBody>
      </p:sp>
      <p:sp>
        <p:nvSpPr>
          <p:cNvPr id="3" name="Content Placeholder 2"/>
          <p:cNvSpPr>
            <a:spLocks noGrp="1"/>
          </p:cNvSpPr>
          <p:nvPr>
            <p:ph idx="1"/>
          </p:nvPr>
        </p:nvSpPr>
        <p:spPr>
          <a:xfrm>
            <a:off x="838200" y="1548535"/>
            <a:ext cx="10515600" cy="4351338"/>
          </a:xfrm>
        </p:spPr>
        <p:txBody>
          <a:bodyPr>
            <a:noAutofit/>
          </a:bodyPr>
          <a:lstStyle/>
          <a:p>
            <a:pPr marL="0" indent="0">
              <a:buNone/>
            </a:pPr>
            <a:r>
              <a:rPr lang="en-US" sz="2000" dirty="0"/>
              <a:t>#include&lt;</a:t>
            </a:r>
            <a:r>
              <a:rPr lang="en-US" sz="2000" dirty="0" err="1"/>
              <a:t>iostream</a:t>
            </a:r>
            <a:r>
              <a:rPr lang="en-US" sz="2000" dirty="0"/>
              <a:t>&gt;</a:t>
            </a:r>
            <a:endParaRPr lang="en-US" sz="2000" dirty="0"/>
          </a:p>
          <a:p>
            <a:pPr marL="0" indent="0">
              <a:buNone/>
            </a:pPr>
            <a:r>
              <a:rPr lang="en-US" sz="2000" dirty="0"/>
              <a:t>using namespace </a:t>
            </a:r>
            <a:r>
              <a:rPr lang="en-US" sz="2000" dirty="0" err="1"/>
              <a:t>std</a:t>
            </a:r>
            <a:r>
              <a:rPr lang="en-US" sz="2000" dirty="0"/>
              <a:t>;</a:t>
            </a:r>
            <a:endParaRPr lang="en-US" sz="2000" dirty="0"/>
          </a:p>
          <a:p>
            <a:pPr marL="0" indent="0">
              <a:buNone/>
            </a:pPr>
            <a:r>
              <a:rPr lang="en-US" sz="2000" dirty="0" smtClean="0"/>
              <a:t>//global variable</a:t>
            </a:r>
            <a:endParaRPr lang="en-US" sz="2000" dirty="0"/>
          </a:p>
          <a:p>
            <a:pPr marL="0" indent="0">
              <a:buNone/>
            </a:pPr>
            <a:r>
              <a:rPr lang="en-US" sz="2000" dirty="0" err="1"/>
              <a:t>int</a:t>
            </a:r>
            <a:r>
              <a:rPr lang="en-US" sz="2000" dirty="0"/>
              <a:t> x=4;</a:t>
            </a:r>
            <a:endParaRPr lang="en-US" sz="2000" dirty="0"/>
          </a:p>
          <a:p>
            <a:pPr marL="0" indent="0">
              <a:buNone/>
            </a:pPr>
            <a:r>
              <a:rPr lang="en-US" sz="2000" dirty="0" smtClean="0"/>
              <a:t>main</a:t>
            </a:r>
            <a:r>
              <a:rPr lang="en-US" sz="2000" dirty="0"/>
              <a:t>()</a:t>
            </a:r>
            <a:endParaRPr lang="en-US" sz="2000" dirty="0"/>
          </a:p>
          <a:p>
            <a:pPr marL="0" indent="0">
              <a:buNone/>
            </a:pPr>
            <a:r>
              <a:rPr lang="en-US" sz="2000" dirty="0" smtClean="0"/>
              <a:t>{</a:t>
            </a:r>
            <a:endParaRPr lang="en-US" sz="2000" dirty="0" smtClean="0"/>
          </a:p>
          <a:p>
            <a:pPr marL="0" indent="0">
              <a:buNone/>
            </a:pPr>
            <a:r>
              <a:rPr lang="en-US" sz="2000" dirty="0"/>
              <a:t>	</a:t>
            </a:r>
            <a:r>
              <a:rPr lang="en-US" sz="2000" dirty="0" err="1"/>
              <a:t>int</a:t>
            </a:r>
            <a:r>
              <a:rPr lang="en-US" sz="2000" dirty="0"/>
              <a:t> x=2</a:t>
            </a:r>
            <a:r>
              <a:rPr lang="en-US" sz="2000" dirty="0" smtClean="0"/>
              <a:t>;  //local variable</a:t>
            </a:r>
            <a:endParaRPr lang="en-US" sz="2000" dirty="0"/>
          </a:p>
          <a:p>
            <a:pPr marL="0" indent="0">
              <a:buNone/>
            </a:pPr>
            <a:r>
              <a:rPr lang="en-US" sz="2000" dirty="0"/>
              <a:t>	</a:t>
            </a:r>
            <a:r>
              <a:rPr lang="en-US" sz="2000" dirty="0" err="1"/>
              <a:t>cout</a:t>
            </a:r>
            <a:r>
              <a:rPr lang="en-US" sz="2000" dirty="0"/>
              <a:t>&lt;&lt;x</a:t>
            </a:r>
            <a:r>
              <a:rPr lang="en-US" sz="2000" dirty="0" smtClean="0"/>
              <a:t>;</a:t>
            </a:r>
            <a:endParaRPr lang="en-US" sz="2000" dirty="0" smtClean="0"/>
          </a:p>
          <a:p>
            <a:pPr marL="0" indent="0">
              <a:buNone/>
            </a:pPr>
            <a:r>
              <a:rPr lang="en-US" sz="2000" dirty="0" smtClean="0"/>
              <a:t>                </a:t>
            </a:r>
            <a:r>
              <a:rPr lang="en-US" sz="2000" dirty="0" err="1" smtClean="0"/>
              <a:t>cout</a:t>
            </a:r>
            <a:r>
              <a:rPr lang="en-US" sz="2000" dirty="0" smtClean="0"/>
              <a:t>&lt;&lt;::x</a:t>
            </a:r>
            <a:r>
              <a:rPr lang="en-US" sz="2000" dirty="0"/>
              <a:t>;</a:t>
            </a:r>
            <a:endParaRPr lang="en-US" sz="2000" dirty="0"/>
          </a:p>
          <a:p>
            <a:pPr marL="0" indent="0">
              <a:buNone/>
            </a:pPr>
            <a:endParaRPr lang="en-US" sz="2000" dirty="0"/>
          </a:p>
          <a:p>
            <a:pPr marL="0" indent="0">
              <a:buNone/>
            </a:pPr>
            <a:r>
              <a:rPr lang="en-US" sz="2000" dirty="0" smtClean="0"/>
              <a:t>}</a:t>
            </a:r>
            <a:endParaRPr lang="en-US" sz="2000" dirty="0" smtClean="0"/>
          </a:p>
          <a:p>
            <a:pPr marL="0" indent="0">
              <a:buNone/>
            </a:pPr>
            <a:r>
              <a:rPr lang="en-US" sz="2000" dirty="0" smtClean="0"/>
              <a:t>Output:</a:t>
            </a:r>
            <a:endParaRPr lang="en-US" sz="2000" dirty="0" smtClean="0"/>
          </a:p>
          <a:p>
            <a:pPr marL="0" indent="0">
              <a:buNone/>
            </a:pPr>
            <a:r>
              <a:rPr lang="en-US" sz="2000" dirty="0" smtClean="0"/>
              <a:t>24</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scoping – example 2</a:t>
            </a:r>
            <a:endParaRPr lang="en-US" dirty="0"/>
          </a:p>
        </p:txBody>
      </p:sp>
      <p:graphicFrame>
        <p:nvGraphicFramePr>
          <p:cNvPr id="4" name="Table 3"/>
          <p:cNvGraphicFramePr>
            <a:graphicFrameLocks noGrp="1"/>
          </p:cNvGraphicFramePr>
          <p:nvPr/>
        </p:nvGraphicFramePr>
        <p:xfrm>
          <a:off x="1193800" y="1621849"/>
          <a:ext cx="10160000" cy="5034915"/>
        </p:xfrm>
        <a:graphic>
          <a:graphicData uri="http://schemas.openxmlformats.org/drawingml/2006/table">
            <a:tbl>
              <a:tblPr firstRow="1" bandRow="1">
                <a:tableStyleId>{5C22544A-7EE6-4342-B048-85BDC9FD1C3A}</a:tableStyleId>
              </a:tblPr>
              <a:tblGrid>
                <a:gridCol w="5080000"/>
                <a:gridCol w="5080000"/>
              </a:tblGrid>
              <a:tr h="5034915">
                <a:tc>
                  <a:txBody>
                    <a:bodyPr/>
                    <a:lstStyle/>
                    <a:p>
                      <a:pPr marL="0" indent="0">
                        <a:buNone/>
                      </a:pPr>
                      <a:r>
                        <a:rPr lang="en-US" b="0" dirty="0" smtClean="0">
                          <a:solidFill>
                            <a:schemeClr val="tx1"/>
                          </a:solidFill>
                        </a:rPr>
                        <a:t>#</a:t>
                      </a:r>
                      <a:r>
                        <a:rPr lang="en-US" sz="2000" b="0" dirty="0" smtClean="0">
                          <a:solidFill>
                            <a:schemeClr val="tx1"/>
                          </a:solidFill>
                        </a:rPr>
                        <a:t>include&lt;</a:t>
                      </a:r>
                      <a:r>
                        <a:rPr lang="en-US" sz="2000" b="0" dirty="0" err="1" smtClean="0">
                          <a:solidFill>
                            <a:schemeClr val="tx1"/>
                          </a:solidFill>
                        </a:rPr>
                        <a:t>iostream</a:t>
                      </a:r>
                      <a:r>
                        <a:rPr lang="en-US" sz="2000" b="0" dirty="0" smtClean="0">
                          <a:solidFill>
                            <a:schemeClr val="tx1"/>
                          </a:solidFill>
                        </a:rPr>
                        <a:t>&gt;</a:t>
                      </a:r>
                      <a:endParaRPr lang="en-US" sz="2000" b="0" dirty="0" smtClean="0">
                        <a:solidFill>
                          <a:schemeClr val="tx1"/>
                        </a:solidFill>
                      </a:endParaRPr>
                    </a:p>
                    <a:p>
                      <a:pPr marL="0" indent="0">
                        <a:buNone/>
                      </a:pPr>
                      <a:r>
                        <a:rPr lang="en-US" sz="2000" b="0" dirty="0" smtClean="0">
                          <a:solidFill>
                            <a:schemeClr val="tx1"/>
                          </a:solidFill>
                        </a:rPr>
                        <a:t>using namespace </a:t>
                      </a:r>
                      <a:r>
                        <a:rPr lang="en-US" sz="2000" b="0" dirty="0" err="1" smtClean="0">
                          <a:solidFill>
                            <a:schemeClr val="tx1"/>
                          </a:solidFill>
                        </a:rPr>
                        <a:t>std</a:t>
                      </a:r>
                      <a:r>
                        <a:rPr lang="en-US" sz="2000" b="0" dirty="0" smtClean="0">
                          <a:solidFill>
                            <a:schemeClr val="tx1"/>
                          </a:solidFill>
                        </a:rPr>
                        <a:t>;</a:t>
                      </a:r>
                      <a:endParaRPr lang="en-US" sz="2000" b="0" dirty="0" smtClean="0">
                        <a:solidFill>
                          <a:schemeClr val="tx1"/>
                        </a:solidFill>
                      </a:endParaRPr>
                    </a:p>
                    <a:p>
                      <a:pPr marL="0" indent="0">
                        <a:buNone/>
                      </a:pPr>
                      <a:endParaRPr lang="en-US" sz="2000" b="0" dirty="0" smtClean="0">
                        <a:solidFill>
                          <a:schemeClr val="tx1"/>
                        </a:solidFill>
                      </a:endParaRPr>
                    </a:p>
                    <a:p>
                      <a:pPr marL="0" indent="0">
                        <a:buNone/>
                      </a:pPr>
                      <a:r>
                        <a:rPr lang="en-US" sz="2000" b="0" dirty="0" smtClean="0">
                          <a:solidFill>
                            <a:schemeClr val="tx1"/>
                          </a:solidFill>
                        </a:rPr>
                        <a:t>void </a:t>
                      </a:r>
                      <a:r>
                        <a:rPr lang="en-US" sz="2000" b="0" dirty="0" err="1" smtClean="0">
                          <a:solidFill>
                            <a:schemeClr val="tx1"/>
                          </a:solidFill>
                        </a:rPr>
                        <a:t>func</a:t>
                      </a:r>
                      <a:r>
                        <a:rPr lang="en-US" sz="2000" b="0" dirty="0" smtClean="0">
                          <a:solidFill>
                            <a:schemeClr val="tx1"/>
                          </a:solidFill>
                        </a:rPr>
                        <a:t>(</a:t>
                      </a:r>
                      <a:r>
                        <a:rPr lang="en-US" sz="2000" b="0" dirty="0" err="1" smtClean="0">
                          <a:solidFill>
                            <a:schemeClr val="tx1"/>
                          </a:solidFill>
                        </a:rPr>
                        <a:t>int</a:t>
                      </a:r>
                      <a:r>
                        <a:rPr lang="en-US" sz="2000" b="0" dirty="0" smtClean="0">
                          <a:solidFill>
                            <a:schemeClr val="tx1"/>
                          </a:solidFill>
                        </a:rPr>
                        <a:t>);</a:t>
                      </a:r>
                      <a:endParaRPr lang="en-US" sz="2000" b="0" dirty="0" smtClean="0">
                        <a:solidFill>
                          <a:schemeClr val="tx1"/>
                        </a:solidFill>
                      </a:endParaRPr>
                    </a:p>
                    <a:p>
                      <a:pPr marL="0" indent="0">
                        <a:buNone/>
                      </a:pPr>
                      <a:endParaRPr lang="en-US" sz="2000" b="0" dirty="0" smtClean="0">
                        <a:solidFill>
                          <a:schemeClr val="tx1"/>
                        </a:solidFill>
                      </a:endParaRPr>
                    </a:p>
                    <a:p>
                      <a:pPr marL="0" indent="0">
                        <a:buNone/>
                      </a:pPr>
                      <a:r>
                        <a:rPr lang="en-US" sz="2000" b="0" dirty="0" smtClean="0">
                          <a:solidFill>
                            <a:schemeClr val="tx1"/>
                          </a:solidFill>
                        </a:rPr>
                        <a:t>main()</a:t>
                      </a:r>
                      <a:endParaRPr lang="en-US" sz="2000" b="0" dirty="0" smtClean="0">
                        <a:solidFill>
                          <a:schemeClr val="tx1"/>
                        </a:solidFill>
                      </a:endParaRPr>
                    </a:p>
                    <a:p>
                      <a:pPr marL="0" indent="0">
                        <a:buNone/>
                      </a:pPr>
                      <a:r>
                        <a:rPr lang="en-US" sz="2000" b="0" dirty="0" smtClean="0">
                          <a:solidFill>
                            <a:schemeClr val="tx1"/>
                          </a:solidFill>
                        </a:rPr>
                        <a:t>{</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int</a:t>
                      </a:r>
                      <a:r>
                        <a:rPr lang="en-US" sz="2000" b="0" dirty="0" smtClean="0">
                          <a:solidFill>
                            <a:schemeClr val="tx1"/>
                          </a:solidFill>
                        </a:rPr>
                        <a:t> x=5;</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cout</a:t>
                      </a:r>
                      <a:r>
                        <a:rPr lang="en-US" sz="2000" b="0" dirty="0" smtClean="0">
                          <a:solidFill>
                            <a:schemeClr val="tx1"/>
                          </a:solidFill>
                        </a:rPr>
                        <a:t>&lt;&lt;x;</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func</a:t>
                      </a:r>
                      <a:r>
                        <a:rPr lang="en-US" sz="2000" b="0" dirty="0" smtClean="0">
                          <a:solidFill>
                            <a:schemeClr val="tx1"/>
                          </a:solidFill>
                        </a:rPr>
                        <a:t>(x);</a:t>
                      </a:r>
                      <a:endParaRPr lang="en-US" sz="2000" b="0" dirty="0" smtClean="0">
                        <a:solidFill>
                          <a:schemeClr val="tx1"/>
                        </a:solidFill>
                      </a:endParaRPr>
                    </a:p>
                    <a:p>
                      <a:pPr marL="0" indent="0">
                        <a:buNone/>
                      </a:pPr>
                      <a:r>
                        <a:rPr lang="en-US" sz="2000" b="0" dirty="0" smtClean="0">
                          <a:solidFill>
                            <a:schemeClr val="tx1"/>
                          </a:solidFill>
                        </a:rPr>
                        <a:t>	</a:t>
                      </a:r>
                      <a:endParaRPr lang="en-US" sz="2000" b="0" dirty="0" smtClean="0">
                        <a:solidFill>
                          <a:schemeClr val="tx1"/>
                        </a:solidFill>
                      </a:endParaRPr>
                    </a:p>
                    <a:p>
                      <a:pPr marL="0" indent="0">
                        <a:buNone/>
                      </a:pPr>
                      <a:endParaRPr lang="en-US" sz="2000" b="0" dirty="0" smtClean="0">
                        <a:solidFill>
                          <a:schemeClr val="tx1"/>
                        </a:solidFill>
                      </a:endParaRPr>
                    </a:p>
                    <a:p>
                      <a:pPr marL="0" indent="0">
                        <a:buNone/>
                      </a:pPr>
                      <a:r>
                        <a:rPr lang="en-US" sz="2000" b="0" dirty="0" smtClean="0">
                          <a:solidFill>
                            <a:schemeClr val="tx1"/>
                          </a:solidFill>
                        </a:rPr>
                        <a:t>}</a:t>
                      </a:r>
                      <a:endParaRPr lang="en-US" sz="2000" b="0" dirty="0" smtClean="0">
                        <a:solidFill>
                          <a:schemeClr val="tx1"/>
                        </a:solidFill>
                      </a:endParaRPr>
                    </a:p>
                    <a:p>
                      <a:endParaRPr lang="en-US"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marL="0" indent="0">
                        <a:buNone/>
                      </a:pPr>
                      <a:r>
                        <a:rPr lang="en-US" sz="2000" b="0" dirty="0" smtClean="0">
                          <a:solidFill>
                            <a:schemeClr val="tx1"/>
                          </a:solidFill>
                        </a:rPr>
                        <a:t>void </a:t>
                      </a:r>
                      <a:r>
                        <a:rPr lang="en-US" sz="2000" b="0" dirty="0" err="1" smtClean="0">
                          <a:solidFill>
                            <a:schemeClr val="tx1"/>
                          </a:solidFill>
                        </a:rPr>
                        <a:t>func</a:t>
                      </a:r>
                      <a:r>
                        <a:rPr lang="en-US" sz="2000" b="0" dirty="0" smtClean="0">
                          <a:solidFill>
                            <a:schemeClr val="tx1"/>
                          </a:solidFill>
                        </a:rPr>
                        <a:t>(</a:t>
                      </a:r>
                      <a:r>
                        <a:rPr lang="en-US" sz="2000" b="0" dirty="0" err="1" smtClean="0">
                          <a:solidFill>
                            <a:schemeClr val="tx1"/>
                          </a:solidFill>
                        </a:rPr>
                        <a:t>int</a:t>
                      </a:r>
                      <a:r>
                        <a:rPr lang="en-US" sz="2000" b="0" dirty="0" smtClean="0">
                          <a:solidFill>
                            <a:schemeClr val="tx1"/>
                          </a:solidFill>
                        </a:rPr>
                        <a:t> a)</a:t>
                      </a:r>
                      <a:endParaRPr lang="en-US" sz="2000" b="0" dirty="0" smtClean="0">
                        <a:solidFill>
                          <a:schemeClr val="tx1"/>
                        </a:solidFill>
                      </a:endParaRPr>
                    </a:p>
                    <a:p>
                      <a:pPr marL="0" indent="0">
                        <a:buNone/>
                      </a:pPr>
                      <a:r>
                        <a:rPr lang="en-US" sz="2000" b="0" dirty="0" smtClean="0">
                          <a:solidFill>
                            <a:schemeClr val="tx1"/>
                          </a:solidFill>
                        </a:rPr>
                        <a:t>{</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int</a:t>
                      </a:r>
                      <a:r>
                        <a:rPr lang="en-US" sz="2000" b="0" dirty="0" smtClean="0">
                          <a:solidFill>
                            <a:schemeClr val="tx1"/>
                          </a:solidFill>
                        </a:rPr>
                        <a:t> b=2;</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cout</a:t>
                      </a:r>
                      <a:r>
                        <a:rPr lang="en-US" sz="2000" b="0" dirty="0" smtClean="0">
                          <a:solidFill>
                            <a:schemeClr val="tx1"/>
                          </a:solidFill>
                        </a:rPr>
                        <a:t>&lt;&lt;a;</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cout</a:t>
                      </a:r>
                      <a:r>
                        <a:rPr lang="en-US" sz="2000" b="0" dirty="0" smtClean="0">
                          <a:solidFill>
                            <a:schemeClr val="tx1"/>
                          </a:solidFill>
                        </a:rPr>
                        <a:t>&lt;&lt;b;</a:t>
                      </a:r>
                      <a:endParaRPr lang="en-US" sz="2000" b="0" dirty="0" smtClean="0">
                        <a:solidFill>
                          <a:schemeClr val="tx1"/>
                        </a:solidFill>
                      </a:endParaRPr>
                    </a:p>
                    <a:p>
                      <a:pPr marL="0" indent="0">
                        <a:buNone/>
                      </a:pPr>
                      <a:r>
                        <a:rPr lang="en-US" sz="2000" b="0" dirty="0" smtClean="0">
                          <a:solidFill>
                            <a:schemeClr val="tx1"/>
                          </a:solidFill>
                        </a:rPr>
                        <a:t>	{</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cout</a:t>
                      </a:r>
                      <a:r>
                        <a:rPr lang="en-US" sz="2000" b="0" dirty="0" smtClean="0">
                          <a:solidFill>
                            <a:schemeClr val="tx1"/>
                          </a:solidFill>
                        </a:rPr>
                        <a:t>&lt;&lt;a;</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int</a:t>
                      </a:r>
                      <a:r>
                        <a:rPr lang="en-US" sz="2000" b="0" dirty="0" smtClean="0">
                          <a:solidFill>
                            <a:schemeClr val="tx1"/>
                          </a:solidFill>
                        </a:rPr>
                        <a:t> a=6;</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int</a:t>
                      </a:r>
                      <a:r>
                        <a:rPr lang="en-US" sz="2000" b="0" dirty="0" smtClean="0">
                          <a:solidFill>
                            <a:schemeClr val="tx1"/>
                          </a:solidFill>
                        </a:rPr>
                        <a:t> b=3;</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cout</a:t>
                      </a:r>
                      <a:r>
                        <a:rPr lang="en-US" sz="2000" b="0" dirty="0" smtClean="0">
                          <a:solidFill>
                            <a:schemeClr val="tx1"/>
                          </a:solidFill>
                        </a:rPr>
                        <a:t>&lt;&lt;a;</a:t>
                      </a:r>
                      <a:endParaRPr lang="en-US" sz="2000" b="0" dirty="0" smtClean="0">
                        <a:solidFill>
                          <a:schemeClr val="tx1"/>
                        </a:solidFill>
                      </a:endParaRPr>
                    </a:p>
                    <a:p>
                      <a:pPr marL="0" indent="0">
                        <a:buNone/>
                      </a:pPr>
                      <a:r>
                        <a:rPr lang="en-US" sz="2000" b="0" dirty="0" smtClean="0">
                          <a:solidFill>
                            <a:schemeClr val="tx1"/>
                          </a:solidFill>
                        </a:rPr>
                        <a:t>		</a:t>
                      </a:r>
                      <a:r>
                        <a:rPr lang="en-US" sz="2000" b="0" dirty="0" err="1" smtClean="0">
                          <a:solidFill>
                            <a:schemeClr val="tx1"/>
                          </a:solidFill>
                        </a:rPr>
                        <a:t>cout</a:t>
                      </a:r>
                      <a:r>
                        <a:rPr lang="en-US" sz="2000" b="0" dirty="0" smtClean="0">
                          <a:solidFill>
                            <a:schemeClr val="tx1"/>
                          </a:solidFill>
                        </a:rPr>
                        <a:t>&lt;&lt;b;</a:t>
                      </a:r>
                      <a:endParaRPr lang="en-US" sz="2000" b="0" dirty="0" smtClean="0">
                        <a:solidFill>
                          <a:schemeClr val="tx1"/>
                        </a:solidFill>
                      </a:endParaRPr>
                    </a:p>
                    <a:p>
                      <a:pPr marL="0" indent="0">
                        <a:buNone/>
                      </a:pPr>
                      <a:r>
                        <a:rPr lang="en-US" sz="2000" b="0" dirty="0" smtClean="0">
                          <a:solidFill>
                            <a:schemeClr val="tx1"/>
                          </a:solidFill>
                        </a:rPr>
                        <a:t>	}</a:t>
                      </a:r>
                      <a:endParaRPr lang="en-US" sz="2000" b="0" dirty="0" smtClean="0">
                        <a:solidFill>
                          <a:schemeClr val="tx1"/>
                        </a:solidFill>
                      </a:endParaRPr>
                    </a:p>
                    <a:p>
                      <a:pPr marL="0" indent="0">
                        <a:buNone/>
                      </a:pPr>
                      <a:r>
                        <a:rPr lang="en-US" sz="2000" b="0" dirty="0" smtClean="0">
                          <a:solidFill>
                            <a:schemeClr val="tx1"/>
                          </a:solidFill>
                        </a:rPr>
                        <a:t>}</a:t>
                      </a:r>
                      <a:endParaRPr lang="en-US" sz="2000" b="0" dirty="0" smtClean="0">
                        <a:solidFill>
                          <a:schemeClr val="tx1"/>
                        </a:solidFill>
                      </a:endParaRPr>
                    </a:p>
                    <a:p>
                      <a:r>
                        <a:rPr lang="en-US" sz="2000" b="0" dirty="0" smtClean="0">
                          <a:solidFill>
                            <a:schemeClr val="tx1"/>
                          </a:solidFill>
                        </a:rPr>
                        <a:t>Output:</a:t>
                      </a:r>
                      <a:endParaRPr lang="en-US" sz="2000" b="0" dirty="0" smtClean="0">
                        <a:solidFill>
                          <a:schemeClr val="tx1"/>
                        </a:solidFill>
                      </a:endParaRPr>
                    </a:p>
                    <a:p>
                      <a:r>
                        <a:rPr lang="en-US" sz="2000" b="0" smtClean="0">
                          <a:solidFill>
                            <a:schemeClr val="tx1"/>
                          </a:solidFill>
                        </a:rPr>
                        <a:t>52563</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62"/>
            <a:ext cx="10515600" cy="1325563"/>
          </a:xfrm>
        </p:spPr>
        <p:txBody>
          <a:bodyPr/>
          <a:lstStyle/>
          <a:p>
            <a:r>
              <a:rPr lang="en-US" dirty="0" smtClean="0"/>
              <a:t>Array</a:t>
            </a:r>
            <a:endParaRPr lang="en-US" dirty="0"/>
          </a:p>
        </p:txBody>
      </p:sp>
      <p:sp>
        <p:nvSpPr>
          <p:cNvPr id="3" name="Content Placeholder 2"/>
          <p:cNvSpPr>
            <a:spLocks noGrp="1"/>
          </p:cNvSpPr>
          <p:nvPr>
            <p:ph idx="1"/>
          </p:nvPr>
        </p:nvSpPr>
        <p:spPr>
          <a:xfrm>
            <a:off x="838200" y="1288473"/>
            <a:ext cx="10515600" cy="4888490"/>
          </a:xfrm>
        </p:spPr>
        <p:txBody>
          <a:bodyPr>
            <a:normAutofit fontScale="85000" lnSpcReduction="20000"/>
          </a:bodyPr>
          <a:lstStyle/>
          <a:p>
            <a:pPr marL="0" indent="0">
              <a:lnSpc>
                <a:spcPct val="120000"/>
              </a:lnSpc>
              <a:spcBef>
                <a:spcPts val="0"/>
              </a:spcBef>
              <a:buNone/>
            </a:pPr>
            <a:r>
              <a:rPr lang="en-US" dirty="0"/>
              <a:t>#include &lt;</a:t>
            </a:r>
            <a:r>
              <a:rPr lang="en-US" dirty="0" err="1"/>
              <a:t>iostream</a:t>
            </a:r>
            <a:r>
              <a:rPr lang="en-US" dirty="0"/>
              <a:t>&gt; </a:t>
            </a:r>
            <a:endParaRPr lang="en-US" dirty="0"/>
          </a:p>
          <a:p>
            <a:pPr marL="0" indent="0">
              <a:lnSpc>
                <a:spcPct val="120000"/>
              </a:lnSpc>
              <a:spcBef>
                <a:spcPts val="0"/>
              </a:spcBef>
              <a:buNone/>
            </a:pPr>
            <a:r>
              <a:rPr lang="en-US" dirty="0"/>
              <a:t>using namespace </a:t>
            </a:r>
            <a:r>
              <a:rPr lang="en-US" dirty="0" err="1"/>
              <a:t>std</a:t>
            </a:r>
            <a:r>
              <a:rPr lang="en-US" dirty="0"/>
              <a:t>; </a:t>
            </a:r>
            <a:endParaRPr lang="en-US" dirty="0"/>
          </a:p>
          <a:p>
            <a:pPr marL="0" indent="0">
              <a:lnSpc>
                <a:spcPct val="120000"/>
              </a:lnSpc>
              <a:spcBef>
                <a:spcPts val="0"/>
              </a:spcBef>
              <a:buNone/>
            </a:pPr>
            <a:r>
              <a:rPr lang="en-US" dirty="0" err="1"/>
              <a:t>int</a:t>
            </a:r>
            <a:r>
              <a:rPr lang="en-US" dirty="0"/>
              <a:t> main()</a:t>
            </a:r>
            <a:endParaRPr lang="en-US" dirty="0"/>
          </a:p>
          <a:p>
            <a:pPr marL="0" indent="0">
              <a:lnSpc>
                <a:spcPct val="120000"/>
              </a:lnSpc>
              <a:spcBef>
                <a:spcPts val="0"/>
              </a:spcBef>
              <a:buNone/>
            </a:pPr>
            <a:r>
              <a:rPr lang="en-US" dirty="0"/>
              <a:t>{ </a:t>
            </a:r>
            <a:endParaRPr lang="en-US" dirty="0"/>
          </a:p>
          <a:p>
            <a:pPr marL="0" indent="0">
              <a:lnSpc>
                <a:spcPct val="120000"/>
              </a:lnSpc>
              <a:spcBef>
                <a:spcPts val="0"/>
              </a:spcBef>
              <a:buNone/>
            </a:pPr>
            <a:r>
              <a:rPr lang="en-US" dirty="0"/>
              <a:t>   </a:t>
            </a:r>
            <a:r>
              <a:rPr lang="en-US" dirty="0" err="1"/>
              <a:t>int</a:t>
            </a:r>
            <a:r>
              <a:rPr lang="en-US" dirty="0"/>
              <a:t> </a:t>
            </a:r>
            <a:r>
              <a:rPr lang="en-US" dirty="0" err="1"/>
              <a:t>arr</a:t>
            </a:r>
            <a:r>
              <a:rPr lang="en-US" dirty="0"/>
              <a:t>[] = {11, 22, 33, 44, 55}; </a:t>
            </a:r>
            <a:endParaRPr lang="en-US" dirty="0"/>
          </a:p>
          <a:p>
            <a:pPr marL="0" indent="0">
              <a:lnSpc>
                <a:spcPct val="120000"/>
              </a:lnSpc>
              <a:spcBef>
                <a:spcPts val="0"/>
              </a:spcBef>
              <a:buNone/>
            </a:pPr>
            <a:r>
              <a:rPr lang="en-US" dirty="0"/>
              <a:t>   </a:t>
            </a:r>
            <a:r>
              <a:rPr lang="en-US" dirty="0" err="1"/>
              <a:t>int</a:t>
            </a:r>
            <a:r>
              <a:rPr lang="en-US" dirty="0"/>
              <a:t> n=0; </a:t>
            </a:r>
            <a:endParaRPr lang="en-US" dirty="0"/>
          </a:p>
          <a:p>
            <a:pPr marL="0" indent="0">
              <a:lnSpc>
                <a:spcPct val="120000"/>
              </a:lnSpc>
              <a:spcBef>
                <a:spcPts val="0"/>
              </a:spcBef>
              <a:buNone/>
            </a:pPr>
            <a:r>
              <a:rPr lang="en-US" dirty="0"/>
              <a:t> while(n&lt;=4)</a:t>
            </a:r>
            <a:endParaRPr lang="en-US" dirty="0"/>
          </a:p>
          <a:p>
            <a:pPr marL="0" indent="0">
              <a:lnSpc>
                <a:spcPct val="120000"/>
              </a:lnSpc>
              <a:spcBef>
                <a:spcPts val="0"/>
              </a:spcBef>
              <a:buNone/>
            </a:pPr>
            <a:r>
              <a:rPr lang="en-US" dirty="0"/>
              <a:t>    { </a:t>
            </a:r>
            <a:endParaRPr lang="en-US" dirty="0"/>
          </a:p>
          <a:p>
            <a:pPr marL="0" indent="0">
              <a:lnSpc>
                <a:spcPct val="120000"/>
              </a:lnSpc>
              <a:spcBef>
                <a:spcPts val="0"/>
              </a:spcBef>
              <a:buNone/>
            </a:pPr>
            <a:r>
              <a:rPr lang="en-US" dirty="0"/>
              <a:t>      </a:t>
            </a:r>
            <a:r>
              <a:rPr lang="en-US" dirty="0" err="1"/>
              <a:t>cout</a:t>
            </a:r>
            <a:r>
              <a:rPr lang="en-US" dirty="0"/>
              <a:t>&lt;&lt;</a:t>
            </a:r>
            <a:r>
              <a:rPr lang="en-US" dirty="0" err="1"/>
              <a:t>arr</a:t>
            </a:r>
            <a:r>
              <a:rPr lang="en-US" dirty="0"/>
              <a:t>[n]&lt;&lt;</a:t>
            </a:r>
            <a:r>
              <a:rPr lang="en-US" dirty="0" err="1"/>
              <a:t>endl</a:t>
            </a:r>
            <a:r>
              <a:rPr lang="en-US" dirty="0"/>
              <a:t>; </a:t>
            </a:r>
            <a:endParaRPr lang="en-US" dirty="0" smtClean="0"/>
          </a:p>
          <a:p>
            <a:pPr marL="0" indent="0">
              <a:lnSpc>
                <a:spcPct val="120000"/>
              </a:lnSpc>
              <a:spcBef>
                <a:spcPts val="0"/>
              </a:spcBef>
              <a:buNone/>
            </a:pPr>
            <a:r>
              <a:rPr lang="en-US" dirty="0"/>
              <a:t> </a:t>
            </a:r>
            <a:r>
              <a:rPr lang="en-US" dirty="0" smtClean="0"/>
              <a:t>      n</a:t>
            </a:r>
            <a:r>
              <a:rPr lang="en-US" dirty="0"/>
              <a:t>++; </a:t>
            </a:r>
            <a:endParaRPr lang="en-US" dirty="0"/>
          </a:p>
          <a:p>
            <a:pPr marL="0" indent="0">
              <a:lnSpc>
                <a:spcPct val="120000"/>
              </a:lnSpc>
              <a:spcBef>
                <a:spcPts val="0"/>
              </a:spcBef>
              <a:buNone/>
            </a:pPr>
            <a:r>
              <a:rPr lang="en-US" dirty="0"/>
              <a:t>    } </a:t>
            </a:r>
            <a:endParaRPr lang="en-US" dirty="0"/>
          </a:p>
          <a:p>
            <a:pPr marL="0" indent="0">
              <a:lnSpc>
                <a:spcPct val="120000"/>
              </a:lnSpc>
              <a:spcBef>
                <a:spcPts val="0"/>
              </a:spcBef>
              <a:buNone/>
            </a:pPr>
            <a:r>
              <a:rPr lang="en-US" dirty="0"/>
              <a:t>return 0; </a:t>
            </a:r>
            <a:endParaRPr lang="en-US" dirty="0"/>
          </a:p>
          <a:p>
            <a:pPr marL="0" indent="0">
              <a:lnSpc>
                <a:spcPct val="120000"/>
              </a:lnSpc>
              <a:spcBef>
                <a:spcPts val="0"/>
              </a:spcBef>
              <a:buNone/>
            </a:pPr>
            <a:r>
              <a:rPr lang="en-US" dirty="0"/>
              <a:t>}</a:t>
            </a:r>
            <a:endParaRPr lang="en-US"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array to function</a:t>
            </a:r>
            <a:endParaRPr lang="en-US" dirty="0"/>
          </a:p>
        </p:txBody>
      </p:sp>
      <p:graphicFrame>
        <p:nvGraphicFramePr>
          <p:cNvPr id="4" name="Table 3"/>
          <p:cNvGraphicFramePr>
            <a:graphicFrameLocks noGrp="1"/>
          </p:cNvGraphicFramePr>
          <p:nvPr/>
        </p:nvGraphicFramePr>
        <p:xfrm>
          <a:off x="838200" y="1427018"/>
          <a:ext cx="10148456" cy="5231910"/>
        </p:xfrm>
        <a:graphic>
          <a:graphicData uri="http://schemas.openxmlformats.org/drawingml/2006/table">
            <a:tbl>
              <a:tblPr firstRow="1" bandRow="1">
                <a:tableStyleId>{5C22544A-7EE6-4342-B048-85BDC9FD1C3A}</a:tableStyleId>
              </a:tblPr>
              <a:tblGrid>
                <a:gridCol w="5074228"/>
                <a:gridCol w="5074228"/>
              </a:tblGrid>
              <a:tr h="5231910">
                <a:tc>
                  <a:txBody>
                    <a:bodyPr/>
                    <a:lstStyle/>
                    <a:p>
                      <a:r>
                        <a:rPr lang="en-US" sz="1600" b="0" dirty="0" smtClean="0">
                          <a:solidFill>
                            <a:schemeClr val="tx1"/>
                          </a:solidFill>
                        </a:rPr>
                        <a:t>/*C++ program that declares</a:t>
                      </a:r>
                      <a:r>
                        <a:rPr lang="en-US" sz="1600" b="0" baseline="0" dirty="0" smtClean="0">
                          <a:solidFill>
                            <a:schemeClr val="tx1"/>
                          </a:solidFill>
                        </a:rPr>
                        <a:t> and initializes an array of integer of size 5, pass it to function which calculates the average and displays the result in main*/</a:t>
                      </a:r>
                      <a:endParaRPr lang="en-US" sz="1600" b="0" baseline="0" dirty="0" smtClean="0">
                        <a:solidFill>
                          <a:schemeClr val="tx1"/>
                        </a:solidFill>
                      </a:endParaRPr>
                    </a:p>
                    <a:p>
                      <a:endParaRPr lang="en-US" sz="1600" b="0" dirty="0" smtClean="0">
                        <a:solidFill>
                          <a:schemeClr val="tx1"/>
                        </a:solidFill>
                      </a:endParaRPr>
                    </a:p>
                    <a:p>
                      <a:r>
                        <a:rPr lang="en-US" sz="2000" b="0" dirty="0" smtClean="0">
                          <a:solidFill>
                            <a:schemeClr val="tx1"/>
                          </a:solidFill>
                        </a:rPr>
                        <a:t>#include &lt;</a:t>
                      </a:r>
                      <a:r>
                        <a:rPr lang="en-US" sz="2000" b="0" dirty="0" err="1" smtClean="0">
                          <a:solidFill>
                            <a:schemeClr val="tx1"/>
                          </a:solidFill>
                        </a:rPr>
                        <a:t>iostream</a:t>
                      </a:r>
                      <a:r>
                        <a:rPr lang="en-US" sz="2000" b="0" dirty="0" smtClean="0">
                          <a:solidFill>
                            <a:schemeClr val="tx1"/>
                          </a:solidFill>
                        </a:rPr>
                        <a:t>&gt;</a:t>
                      </a:r>
                      <a:endParaRPr lang="en-US" sz="2000" b="0" dirty="0" smtClean="0">
                        <a:solidFill>
                          <a:schemeClr val="tx1"/>
                        </a:solidFill>
                      </a:endParaRPr>
                    </a:p>
                    <a:p>
                      <a:r>
                        <a:rPr lang="en-US" sz="2000" b="0" dirty="0" smtClean="0">
                          <a:solidFill>
                            <a:schemeClr val="tx1"/>
                          </a:solidFill>
                        </a:rPr>
                        <a:t>using namespace </a:t>
                      </a:r>
                      <a:r>
                        <a:rPr lang="en-US" sz="2000" b="0" dirty="0" err="1" smtClean="0">
                          <a:solidFill>
                            <a:schemeClr val="tx1"/>
                          </a:solidFill>
                        </a:rPr>
                        <a:t>std</a:t>
                      </a:r>
                      <a:r>
                        <a:rPr lang="en-US" sz="2000" b="0" dirty="0" smtClean="0">
                          <a:solidFill>
                            <a:schemeClr val="tx1"/>
                          </a:solidFill>
                        </a:rPr>
                        <a:t>; </a:t>
                      </a:r>
                      <a:endParaRPr lang="en-US" sz="2000" b="0" dirty="0" smtClean="0">
                        <a:solidFill>
                          <a:schemeClr val="tx1"/>
                        </a:solidFill>
                      </a:endParaRPr>
                    </a:p>
                    <a:p>
                      <a:r>
                        <a:rPr lang="en-US" sz="2000" b="0" dirty="0" smtClean="0">
                          <a:solidFill>
                            <a:schemeClr val="tx1"/>
                          </a:solidFill>
                        </a:rPr>
                        <a:t>double </a:t>
                      </a:r>
                      <a:r>
                        <a:rPr lang="en-US" sz="2000" b="0" dirty="0" err="1" smtClean="0">
                          <a:solidFill>
                            <a:schemeClr val="tx1"/>
                          </a:solidFill>
                        </a:rPr>
                        <a:t>getAverage</a:t>
                      </a:r>
                      <a:r>
                        <a:rPr lang="en-US" sz="2000" b="0" dirty="0" smtClean="0">
                          <a:solidFill>
                            <a:schemeClr val="tx1"/>
                          </a:solidFill>
                        </a:rPr>
                        <a:t>(</a:t>
                      </a:r>
                      <a:r>
                        <a:rPr lang="en-US" sz="2000" b="0" dirty="0" err="1" smtClean="0">
                          <a:solidFill>
                            <a:schemeClr val="tx1"/>
                          </a:solidFill>
                        </a:rPr>
                        <a:t>int</a:t>
                      </a:r>
                      <a:r>
                        <a:rPr lang="en-US" sz="2000" b="0" dirty="0" smtClean="0">
                          <a:solidFill>
                            <a:schemeClr val="tx1"/>
                          </a:solidFill>
                        </a:rPr>
                        <a:t> </a:t>
                      </a:r>
                      <a:r>
                        <a:rPr lang="en-US" sz="2000" b="0" dirty="0" err="1" smtClean="0">
                          <a:solidFill>
                            <a:schemeClr val="tx1"/>
                          </a:solidFill>
                        </a:rPr>
                        <a:t>arr</a:t>
                      </a:r>
                      <a:r>
                        <a:rPr lang="en-US" sz="2000" b="0" dirty="0" smtClean="0">
                          <a:solidFill>
                            <a:schemeClr val="tx1"/>
                          </a:solidFill>
                        </a:rPr>
                        <a:t>[], </a:t>
                      </a:r>
                      <a:r>
                        <a:rPr lang="en-US" sz="2000" b="0" dirty="0" err="1" smtClean="0">
                          <a:solidFill>
                            <a:schemeClr val="tx1"/>
                          </a:solidFill>
                        </a:rPr>
                        <a:t>int</a:t>
                      </a:r>
                      <a:r>
                        <a:rPr lang="en-US" sz="2000" b="0" dirty="0" smtClean="0">
                          <a:solidFill>
                            <a:schemeClr val="tx1"/>
                          </a:solidFill>
                        </a:rPr>
                        <a:t> size);</a:t>
                      </a:r>
                      <a:endParaRPr lang="en-US" sz="2000" b="0" dirty="0" smtClean="0">
                        <a:solidFill>
                          <a:schemeClr val="tx1"/>
                        </a:solidFill>
                      </a:endParaRPr>
                    </a:p>
                    <a:p>
                      <a:r>
                        <a:rPr lang="en-US" sz="2000" b="0" dirty="0" err="1" smtClean="0">
                          <a:solidFill>
                            <a:schemeClr val="tx1"/>
                          </a:solidFill>
                        </a:rPr>
                        <a:t>int</a:t>
                      </a:r>
                      <a:r>
                        <a:rPr lang="en-US" sz="2000" b="0" dirty="0" smtClean="0">
                          <a:solidFill>
                            <a:schemeClr val="tx1"/>
                          </a:solidFill>
                        </a:rPr>
                        <a:t> main () </a:t>
                      </a:r>
                      <a:endParaRPr lang="en-US" sz="2000" b="0" dirty="0" smtClean="0">
                        <a:solidFill>
                          <a:schemeClr val="tx1"/>
                        </a:solidFill>
                      </a:endParaRPr>
                    </a:p>
                    <a:p>
                      <a:r>
                        <a:rPr lang="en-US" sz="2000" b="0" dirty="0" smtClean="0">
                          <a:solidFill>
                            <a:schemeClr val="tx1"/>
                          </a:solidFill>
                        </a:rPr>
                        <a:t>{ </a:t>
                      </a:r>
                      <a:endParaRPr lang="en-US" sz="2000" b="0" dirty="0" smtClean="0">
                        <a:solidFill>
                          <a:schemeClr val="tx1"/>
                        </a:solidFill>
                      </a:endParaRPr>
                    </a:p>
                    <a:p>
                      <a:r>
                        <a:rPr lang="en-US" sz="2000" b="0" dirty="0" err="1" smtClean="0">
                          <a:solidFill>
                            <a:schemeClr val="tx1"/>
                          </a:solidFill>
                        </a:rPr>
                        <a:t>int</a:t>
                      </a:r>
                      <a:r>
                        <a:rPr lang="en-US" sz="2000" b="0" dirty="0" smtClean="0">
                          <a:solidFill>
                            <a:schemeClr val="tx1"/>
                          </a:solidFill>
                        </a:rPr>
                        <a:t> balance[5] = {1000, 2, 3, 17, 50};               </a:t>
                      </a:r>
                      <a:endParaRPr lang="en-US" sz="2000" b="0" dirty="0" smtClean="0">
                        <a:solidFill>
                          <a:schemeClr val="tx1"/>
                        </a:solidFill>
                      </a:endParaRPr>
                    </a:p>
                    <a:p>
                      <a:r>
                        <a:rPr lang="en-US" sz="2000" b="0" dirty="0" smtClean="0">
                          <a:solidFill>
                            <a:schemeClr val="tx1"/>
                          </a:solidFill>
                        </a:rPr>
                        <a:t>double </a:t>
                      </a:r>
                      <a:r>
                        <a:rPr lang="en-US" sz="2000" b="0" dirty="0" err="1" smtClean="0">
                          <a:solidFill>
                            <a:schemeClr val="tx1"/>
                          </a:solidFill>
                        </a:rPr>
                        <a:t>avg</a:t>
                      </a:r>
                      <a:r>
                        <a:rPr lang="en-US" sz="2000" b="0" dirty="0" smtClean="0">
                          <a:solidFill>
                            <a:schemeClr val="tx1"/>
                          </a:solidFill>
                        </a:rPr>
                        <a:t>;  </a:t>
                      </a:r>
                      <a:endParaRPr lang="en-US" sz="2000" b="0" dirty="0" smtClean="0">
                        <a:solidFill>
                          <a:schemeClr val="tx1"/>
                        </a:solidFill>
                      </a:endParaRPr>
                    </a:p>
                    <a:p>
                      <a:r>
                        <a:rPr lang="en-US" sz="2000" b="0" dirty="0" err="1" smtClean="0">
                          <a:solidFill>
                            <a:schemeClr val="tx1"/>
                          </a:solidFill>
                        </a:rPr>
                        <a:t>avg</a:t>
                      </a:r>
                      <a:r>
                        <a:rPr lang="en-US" sz="2000" b="0" dirty="0" smtClean="0">
                          <a:solidFill>
                            <a:schemeClr val="tx1"/>
                          </a:solidFill>
                        </a:rPr>
                        <a:t> = </a:t>
                      </a:r>
                      <a:r>
                        <a:rPr lang="en-US" sz="2000" b="0" dirty="0" err="1" smtClean="0">
                          <a:solidFill>
                            <a:schemeClr val="tx1"/>
                          </a:solidFill>
                        </a:rPr>
                        <a:t>getAverage</a:t>
                      </a:r>
                      <a:r>
                        <a:rPr lang="en-US" sz="2000" b="0" dirty="0" smtClean="0">
                          <a:solidFill>
                            <a:schemeClr val="tx1"/>
                          </a:solidFill>
                        </a:rPr>
                        <a:t>( balance, 5 ) ; </a:t>
                      </a:r>
                      <a:endParaRPr lang="en-US" sz="2000" b="0" dirty="0" smtClean="0">
                        <a:solidFill>
                          <a:schemeClr val="tx1"/>
                        </a:solidFill>
                      </a:endParaRPr>
                    </a:p>
                    <a:p>
                      <a:r>
                        <a:rPr lang="en-US" sz="2000" b="0" dirty="0" err="1" smtClean="0">
                          <a:solidFill>
                            <a:schemeClr val="tx1"/>
                          </a:solidFill>
                        </a:rPr>
                        <a:t>cout</a:t>
                      </a:r>
                      <a:r>
                        <a:rPr lang="en-US" sz="2000" b="0" dirty="0" smtClean="0">
                          <a:solidFill>
                            <a:schemeClr val="tx1"/>
                          </a:solidFill>
                        </a:rPr>
                        <a:t> &lt;&lt; "Average value is: " &lt;&lt; </a:t>
                      </a:r>
                      <a:r>
                        <a:rPr lang="en-US" sz="2000" b="0" dirty="0" err="1" smtClean="0">
                          <a:solidFill>
                            <a:schemeClr val="tx1"/>
                          </a:solidFill>
                        </a:rPr>
                        <a:t>avg</a:t>
                      </a:r>
                      <a:r>
                        <a:rPr lang="en-US" sz="2000" b="0" dirty="0" smtClean="0">
                          <a:solidFill>
                            <a:schemeClr val="tx1"/>
                          </a:solidFill>
                        </a:rPr>
                        <a:t> &lt;&lt; </a:t>
                      </a:r>
                      <a:r>
                        <a:rPr lang="en-US" sz="2000" b="0" dirty="0" err="1" smtClean="0">
                          <a:solidFill>
                            <a:schemeClr val="tx1"/>
                          </a:solidFill>
                        </a:rPr>
                        <a:t>endl</a:t>
                      </a:r>
                      <a:r>
                        <a:rPr lang="en-US" sz="2000" b="0" dirty="0" smtClean="0">
                          <a:solidFill>
                            <a:schemeClr val="tx1"/>
                          </a:solidFill>
                        </a:rPr>
                        <a:t>; </a:t>
                      </a:r>
                      <a:endParaRPr lang="en-US" sz="2000" b="0" dirty="0" smtClean="0">
                        <a:solidFill>
                          <a:schemeClr val="tx1"/>
                        </a:solidFill>
                      </a:endParaRPr>
                    </a:p>
                    <a:p>
                      <a:r>
                        <a:rPr lang="en-US" sz="2000" b="0" dirty="0" smtClean="0">
                          <a:solidFill>
                            <a:schemeClr val="tx1"/>
                          </a:solidFill>
                        </a:rPr>
                        <a:t>return 0; </a:t>
                      </a:r>
                      <a:endParaRPr lang="en-US" sz="2000" b="0" dirty="0" smtClean="0">
                        <a:solidFill>
                          <a:schemeClr val="tx1"/>
                        </a:solidFill>
                      </a:endParaRPr>
                    </a:p>
                    <a:p>
                      <a:r>
                        <a:rPr lang="en-US" sz="2000" b="0" dirty="0" smtClean="0">
                          <a:solidFill>
                            <a:schemeClr val="tx1"/>
                          </a:solidFill>
                        </a:rPr>
                        <a:t>}</a:t>
                      </a:r>
                      <a:endParaRPr lang="en-US" sz="2000" b="0" dirty="0" smtClean="0">
                        <a:solidFill>
                          <a:schemeClr val="tx1"/>
                        </a:solidFill>
                      </a:endParaRPr>
                    </a:p>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smtClean="0">
                          <a:solidFill>
                            <a:schemeClr val="tx1"/>
                          </a:solidFill>
                        </a:rPr>
                        <a:t>double </a:t>
                      </a:r>
                      <a:r>
                        <a:rPr lang="en-US" sz="2000" b="0" dirty="0" err="1" smtClean="0">
                          <a:solidFill>
                            <a:schemeClr val="tx1"/>
                          </a:solidFill>
                        </a:rPr>
                        <a:t>getAverage</a:t>
                      </a:r>
                      <a:r>
                        <a:rPr lang="en-US" sz="2000" b="0" dirty="0" smtClean="0">
                          <a:solidFill>
                            <a:schemeClr val="tx1"/>
                          </a:solidFill>
                        </a:rPr>
                        <a:t>(</a:t>
                      </a:r>
                      <a:r>
                        <a:rPr lang="en-US" sz="2000" b="0" dirty="0" err="1" smtClean="0">
                          <a:solidFill>
                            <a:schemeClr val="tx1"/>
                          </a:solidFill>
                        </a:rPr>
                        <a:t>int</a:t>
                      </a:r>
                      <a:r>
                        <a:rPr lang="en-US" sz="2000" b="0" dirty="0" smtClean="0">
                          <a:solidFill>
                            <a:schemeClr val="tx1"/>
                          </a:solidFill>
                        </a:rPr>
                        <a:t> </a:t>
                      </a:r>
                      <a:r>
                        <a:rPr lang="en-US" sz="2000" b="0" dirty="0" err="1" smtClean="0">
                          <a:solidFill>
                            <a:schemeClr val="tx1"/>
                          </a:solidFill>
                        </a:rPr>
                        <a:t>arr</a:t>
                      </a:r>
                      <a:r>
                        <a:rPr lang="en-US" sz="2000" b="0" dirty="0" smtClean="0">
                          <a:solidFill>
                            <a:schemeClr val="tx1"/>
                          </a:solidFill>
                        </a:rPr>
                        <a:t>[], </a:t>
                      </a:r>
                      <a:r>
                        <a:rPr lang="en-US" sz="2000" b="0" dirty="0" err="1" smtClean="0">
                          <a:solidFill>
                            <a:schemeClr val="tx1"/>
                          </a:solidFill>
                        </a:rPr>
                        <a:t>int</a:t>
                      </a:r>
                      <a:r>
                        <a:rPr lang="en-US" sz="2000" b="0" dirty="0" smtClean="0">
                          <a:solidFill>
                            <a:schemeClr val="tx1"/>
                          </a:solidFill>
                        </a:rPr>
                        <a:t> size) </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smtClean="0">
                          <a:solidFill>
                            <a:schemeClr val="tx1"/>
                          </a:solidFill>
                        </a:rPr>
                        <a:t>{ </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err="1" smtClean="0">
                          <a:solidFill>
                            <a:schemeClr val="tx1"/>
                          </a:solidFill>
                        </a:rPr>
                        <a:t>int</a:t>
                      </a:r>
                      <a:r>
                        <a:rPr lang="en-US" sz="2000" b="0" dirty="0" smtClean="0">
                          <a:solidFill>
                            <a:schemeClr val="tx1"/>
                          </a:solidFill>
                        </a:rPr>
                        <a:t> </a:t>
                      </a:r>
                      <a:r>
                        <a:rPr lang="en-US" sz="2000" b="0" dirty="0" err="1" smtClean="0">
                          <a:solidFill>
                            <a:schemeClr val="tx1"/>
                          </a:solidFill>
                        </a:rPr>
                        <a:t>i</a:t>
                      </a:r>
                      <a:r>
                        <a:rPr lang="en-US" sz="2000" b="0" dirty="0" smtClean="0">
                          <a:solidFill>
                            <a:schemeClr val="tx1"/>
                          </a:solidFill>
                        </a:rPr>
                        <a:t>, sum = 0; </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smtClean="0">
                          <a:solidFill>
                            <a:schemeClr val="tx1"/>
                          </a:solidFill>
                        </a:rPr>
                        <a:t>double </a:t>
                      </a:r>
                      <a:r>
                        <a:rPr lang="en-US" sz="2000" b="0" dirty="0" err="1" smtClean="0">
                          <a:solidFill>
                            <a:schemeClr val="tx1"/>
                          </a:solidFill>
                        </a:rPr>
                        <a:t>avg</a:t>
                      </a:r>
                      <a:r>
                        <a:rPr lang="en-US" sz="2000" b="0" dirty="0" smtClean="0">
                          <a:solidFill>
                            <a:schemeClr val="tx1"/>
                          </a:solidFill>
                        </a:rPr>
                        <a:t>;</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smtClean="0">
                          <a:solidFill>
                            <a:schemeClr val="tx1"/>
                          </a:solidFill>
                        </a:rPr>
                        <a:t>for (</a:t>
                      </a:r>
                      <a:r>
                        <a:rPr lang="en-US" sz="2000" b="0" dirty="0" err="1" smtClean="0">
                          <a:solidFill>
                            <a:schemeClr val="tx1"/>
                          </a:solidFill>
                        </a:rPr>
                        <a:t>i</a:t>
                      </a:r>
                      <a:r>
                        <a:rPr lang="en-US" sz="2000" b="0" dirty="0" smtClean="0">
                          <a:solidFill>
                            <a:schemeClr val="tx1"/>
                          </a:solidFill>
                        </a:rPr>
                        <a:t> = 0; </a:t>
                      </a:r>
                      <a:r>
                        <a:rPr lang="en-US" sz="2000" b="0" dirty="0" err="1" smtClean="0">
                          <a:solidFill>
                            <a:schemeClr val="tx1"/>
                          </a:solidFill>
                        </a:rPr>
                        <a:t>i</a:t>
                      </a:r>
                      <a:r>
                        <a:rPr lang="en-US" sz="2000" b="0" dirty="0" smtClean="0">
                          <a:solidFill>
                            <a:schemeClr val="tx1"/>
                          </a:solidFill>
                        </a:rPr>
                        <a:t> &lt; size; ++</a:t>
                      </a:r>
                      <a:r>
                        <a:rPr lang="en-US" sz="2000" b="0" dirty="0" err="1" smtClean="0">
                          <a:solidFill>
                            <a:schemeClr val="tx1"/>
                          </a:solidFill>
                        </a:rPr>
                        <a:t>i</a:t>
                      </a:r>
                      <a:r>
                        <a:rPr lang="en-US" sz="2000" b="0" dirty="0" smtClean="0">
                          <a:solidFill>
                            <a:schemeClr val="tx1"/>
                          </a:solidFill>
                        </a:rPr>
                        <a:t>) </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smtClean="0">
                          <a:solidFill>
                            <a:schemeClr val="tx1"/>
                          </a:solidFill>
                        </a:rPr>
                        <a:t>   { </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smtClean="0">
                          <a:solidFill>
                            <a:schemeClr val="tx1"/>
                          </a:solidFill>
                        </a:rPr>
                        <a:t>     sum += </a:t>
                      </a:r>
                      <a:r>
                        <a:rPr lang="en-US" sz="2000" b="0" dirty="0" err="1" smtClean="0">
                          <a:solidFill>
                            <a:schemeClr val="tx1"/>
                          </a:solidFill>
                        </a:rPr>
                        <a:t>arr</a:t>
                      </a:r>
                      <a:r>
                        <a:rPr lang="en-US" sz="2000" b="0" dirty="0" smtClean="0">
                          <a:solidFill>
                            <a:schemeClr val="tx1"/>
                          </a:solidFill>
                        </a:rPr>
                        <a:t>[</a:t>
                      </a:r>
                      <a:r>
                        <a:rPr lang="en-US" sz="2000" b="0" dirty="0" err="1" smtClean="0">
                          <a:solidFill>
                            <a:schemeClr val="tx1"/>
                          </a:solidFill>
                        </a:rPr>
                        <a:t>i</a:t>
                      </a:r>
                      <a:r>
                        <a:rPr lang="en-US" sz="2000" b="0" dirty="0" smtClean="0">
                          <a:solidFill>
                            <a:schemeClr val="tx1"/>
                          </a:solidFill>
                        </a:rPr>
                        <a:t>]; </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smtClean="0">
                          <a:solidFill>
                            <a:schemeClr val="tx1"/>
                          </a:solidFill>
                        </a:rPr>
                        <a:t>   } </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err="1" smtClean="0">
                          <a:solidFill>
                            <a:schemeClr val="tx1"/>
                          </a:solidFill>
                        </a:rPr>
                        <a:t>avg</a:t>
                      </a:r>
                      <a:r>
                        <a:rPr lang="en-US" sz="2000" b="0" dirty="0" smtClean="0">
                          <a:solidFill>
                            <a:schemeClr val="tx1"/>
                          </a:solidFill>
                        </a:rPr>
                        <a:t> = double(sum) / size; </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smtClean="0">
                          <a:solidFill>
                            <a:schemeClr val="tx1"/>
                          </a:solidFill>
                        </a:rPr>
                        <a:t>return </a:t>
                      </a:r>
                      <a:r>
                        <a:rPr lang="en-US" sz="2000" b="0" dirty="0" err="1" smtClean="0">
                          <a:solidFill>
                            <a:schemeClr val="tx1"/>
                          </a:solidFill>
                        </a:rPr>
                        <a:t>avg</a:t>
                      </a:r>
                      <a:r>
                        <a:rPr lang="en-US" sz="2000" b="0" dirty="0" smtClean="0">
                          <a:solidFill>
                            <a:schemeClr val="tx1"/>
                          </a:solidFill>
                        </a:rPr>
                        <a:t>; </a:t>
                      </a:r>
                      <a:endParaRPr lang="en-US" sz="20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b="0" dirty="0" smtClean="0">
                          <a:solidFill>
                            <a:schemeClr val="tx1"/>
                          </a:solidFill>
                        </a:rPr>
                        <a:t>}</a:t>
                      </a:r>
                      <a:endParaRPr lang="en-US" sz="2000" b="0" dirty="0" smtClean="0">
                        <a:solidFill>
                          <a:schemeClr val="tx1"/>
                        </a:solidFill>
                      </a:endParaRPr>
                    </a:p>
                    <a:p>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pPr>
              <a:defRPr/>
            </a:pPr>
            <a:r>
              <a:rPr lang="en-US" altLang="en-US" dirty="0"/>
              <a:t>C++ How to Program</a:t>
            </a:r>
            <a:endParaRPr lang="en-US" altLang="en-US" dirty="0"/>
          </a:p>
          <a:p>
            <a:pPr lvl="1">
              <a:buNone/>
              <a:defRPr/>
            </a:pPr>
            <a:r>
              <a:rPr lang="en-US" altLang="en-US" dirty="0"/>
              <a:t>By </a:t>
            </a:r>
            <a:r>
              <a:rPr lang="en-US" altLang="en-US" dirty="0" err="1"/>
              <a:t>Deitel</a:t>
            </a:r>
            <a:r>
              <a:rPr lang="en-US" altLang="en-US" dirty="0"/>
              <a:t> &amp; </a:t>
            </a:r>
            <a:r>
              <a:rPr lang="en-US" altLang="en-US" dirty="0" err="1"/>
              <a:t>Deitel</a:t>
            </a:r>
            <a:endParaRPr lang="en-US" altLang="en-US" dirty="0"/>
          </a:p>
          <a:p>
            <a:pPr>
              <a:defRPr/>
            </a:pPr>
            <a:endParaRPr lang="en-US" altLang="en-US" dirty="0"/>
          </a:p>
          <a:p>
            <a:pPr>
              <a:defRPr/>
            </a:pPr>
            <a:r>
              <a:rPr lang="en-US" altLang="en-US" dirty="0"/>
              <a:t>The C++ Programming Language</a:t>
            </a:r>
            <a:endParaRPr lang="en-US" altLang="en-US" dirty="0"/>
          </a:p>
          <a:p>
            <a:pPr lvl="1">
              <a:buNone/>
              <a:defRPr/>
            </a:pPr>
            <a:r>
              <a:rPr lang="en-US" altLang="en-US" dirty="0"/>
              <a:t>By Bjarne </a:t>
            </a:r>
            <a:r>
              <a:rPr lang="en-US" altLang="en-US" dirty="0" err="1"/>
              <a:t>Stroustrup</a:t>
            </a:r>
            <a:endParaRPr lang="en-US" altLang="en-US" dirty="0"/>
          </a:p>
          <a:p>
            <a:pPr>
              <a:defRPr/>
            </a:pPr>
            <a:endParaRPr lang="en-US" altLang="en-US" dirty="0"/>
          </a:p>
          <a:p>
            <a:r>
              <a:rPr lang="en-US" dirty="0"/>
              <a:t>Object oriented programming using C++ by </a:t>
            </a:r>
            <a:r>
              <a:rPr lang="en-US" dirty="0" err="1"/>
              <a:t>Tasleem</a:t>
            </a:r>
            <a:r>
              <a:rPr lang="en-US" dirty="0"/>
              <a:t> Mustafa, Imran Saeed, Tariq </a:t>
            </a:r>
            <a:r>
              <a:rPr lang="en-US" dirty="0" err="1"/>
              <a:t>Mehmood</a:t>
            </a:r>
            <a:r>
              <a:rPr lang="en-US" dirty="0"/>
              <a:t>, Ahsan Raza</a:t>
            </a:r>
            <a:endParaRPr lang="en-US" dirty="0"/>
          </a:p>
          <a:p>
            <a:pPr marL="0" indent="0">
              <a:buNone/>
            </a:pPr>
            <a:endParaRPr lang="en-US" dirty="0"/>
          </a:p>
          <a:p>
            <a:r>
              <a:rPr lang="en-US" dirty="0"/>
              <a:t>https://</a:t>
            </a:r>
            <a:r>
              <a:rPr lang="en-US" dirty="0" smtClean="0"/>
              <a:t>www.tutorialspoint.com</a:t>
            </a:r>
            <a:endParaRPr lang="en-US" dirty="0" smtClean="0"/>
          </a:p>
          <a:p>
            <a:endParaRPr lang="en-US" dirty="0" smtClean="0"/>
          </a:p>
          <a:p>
            <a:r>
              <a:rPr lang="en-US" dirty="0" smtClean="0"/>
              <a:t>http</a:t>
            </a:r>
            <a:r>
              <a:rPr lang="en-US" dirty="0"/>
              <a:t>://</a:t>
            </a:r>
            <a:r>
              <a:rPr lang="en-US" dirty="0" smtClean="0"/>
              <a:t>ecomputernotes.com</a:t>
            </a:r>
            <a:endParaRPr lang="en-US" dirty="0" smtClean="0"/>
          </a:p>
          <a:p>
            <a:endParaRPr lang="en-US" dirty="0" smtClean="0"/>
          </a:p>
          <a:p>
            <a:r>
              <a:rPr lang="en-US" dirty="0" smtClean="0"/>
              <a:t>http</a:t>
            </a:r>
            <a:r>
              <a:rPr lang="en-US" dirty="0"/>
              <a:t>://</a:t>
            </a:r>
            <a:r>
              <a:rPr lang="en-US" dirty="0" smtClean="0"/>
              <a:t>www.cplusplus.com</a:t>
            </a:r>
            <a:endParaRPr lang="en-US" dirty="0" smtClean="0"/>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 of C++ program</a:t>
            </a:r>
            <a:endParaRPr lang="en-US" dirty="0"/>
          </a:p>
        </p:txBody>
      </p:sp>
      <p:sp>
        <p:nvSpPr>
          <p:cNvPr id="3" name="Content Placeholder 2"/>
          <p:cNvSpPr>
            <a:spLocks noGrp="1"/>
          </p:cNvSpPr>
          <p:nvPr>
            <p:ph idx="1"/>
          </p:nvPr>
        </p:nvSpPr>
        <p:spPr/>
        <p:txBody>
          <a:bodyPr/>
          <a:lstStyle/>
          <a:p>
            <a:r>
              <a:rPr lang="en-US" dirty="0" smtClean="0"/>
              <a:t>Preprocessor directive</a:t>
            </a:r>
            <a:endParaRPr lang="en-US" dirty="0" smtClean="0"/>
          </a:p>
          <a:p>
            <a:r>
              <a:rPr lang="en-US" dirty="0"/>
              <a:t>m</a:t>
            </a:r>
            <a:r>
              <a:rPr lang="en-US" dirty="0" smtClean="0"/>
              <a:t>ain() function</a:t>
            </a:r>
            <a:endParaRPr lang="en-US" dirty="0" smtClean="0"/>
          </a:p>
          <a:p>
            <a:r>
              <a:rPr lang="en-US" dirty="0" smtClean="0"/>
              <a:t>Program body (C++ statements)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ain () function</a:t>
            </a:r>
            <a:endParaRPr lang="en-US" dirty="0"/>
          </a:p>
        </p:txBody>
      </p:sp>
      <p:sp>
        <p:nvSpPr>
          <p:cNvPr id="3" name="Content Placeholder 2"/>
          <p:cNvSpPr>
            <a:spLocks noGrp="1"/>
          </p:cNvSpPr>
          <p:nvPr>
            <p:ph idx="1"/>
          </p:nvPr>
        </p:nvSpPr>
        <p:spPr/>
        <p:txBody>
          <a:bodyPr/>
          <a:lstStyle/>
          <a:p>
            <a:r>
              <a:rPr lang="en-US" dirty="0" smtClean="0"/>
              <a:t>Execution of C++ program starts from main()</a:t>
            </a:r>
            <a:endParaRPr lang="en-US" dirty="0" smtClean="0"/>
          </a:p>
          <a:p>
            <a:r>
              <a:rPr lang="en-US" dirty="0" smtClean="0"/>
              <a:t>Each program must contains a main() function</a:t>
            </a:r>
            <a:endParaRPr lang="en-US" dirty="0" smtClean="0"/>
          </a:p>
          <a:p>
            <a:r>
              <a:rPr lang="en-US" dirty="0" smtClean="0"/>
              <a:t>Syntax of main() </a:t>
            </a:r>
            <a:endParaRPr lang="en-US" dirty="0" smtClean="0"/>
          </a:p>
          <a:p>
            <a:pPr marL="0" indent="0">
              <a:buNone/>
            </a:pPr>
            <a:endParaRPr lang="en-US" dirty="0"/>
          </a:p>
          <a:p>
            <a:pPr marL="0" indent="0">
              <a:buNone/>
            </a:pPr>
            <a:r>
              <a:rPr lang="en-US" dirty="0"/>
              <a:t>v</a:t>
            </a:r>
            <a:r>
              <a:rPr lang="en-US" dirty="0" smtClean="0"/>
              <a:t>oid main ()</a:t>
            </a:r>
            <a:endParaRPr lang="en-US" dirty="0" smtClean="0"/>
          </a:p>
          <a:p>
            <a:pPr marL="0" indent="0">
              <a:buNone/>
            </a:pPr>
            <a:r>
              <a:rPr lang="en-US" dirty="0" smtClean="0"/>
              <a:t>{</a:t>
            </a:r>
            <a:endParaRPr lang="en-US" dirty="0" smtClean="0"/>
          </a:p>
          <a:p>
            <a:pPr marL="0" indent="0">
              <a:buNone/>
            </a:pPr>
            <a:r>
              <a:rPr lang="en-US" dirty="0" smtClean="0"/>
              <a:t>// body of main</a:t>
            </a:r>
            <a:endParaRPr lang="en-US" dirty="0"/>
          </a:p>
          <a:p>
            <a:pPr marL="0" indent="0">
              <a:buNone/>
            </a:pP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 program</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smtClean="0"/>
              <a:t>include&lt;</a:t>
            </a:r>
            <a:r>
              <a:rPr lang="en-US" dirty="0" err="1" smtClean="0"/>
              <a:t>iostream</a:t>
            </a:r>
            <a:r>
              <a:rPr lang="en-US" dirty="0" smtClean="0"/>
              <a:t>&gt;</a:t>
            </a:r>
            <a:endParaRPr lang="en-US" dirty="0" smtClean="0"/>
          </a:p>
          <a:p>
            <a:pPr marL="0" indent="0">
              <a:buNone/>
            </a:pPr>
            <a:endParaRPr lang="en-US" dirty="0"/>
          </a:p>
          <a:p>
            <a:pPr marL="0" indent="0">
              <a:buNone/>
            </a:pPr>
            <a:r>
              <a:rPr lang="en-US" dirty="0" smtClean="0"/>
              <a:t>main</a:t>
            </a:r>
            <a:r>
              <a:rPr lang="en-US" dirty="0" smtClean="0"/>
              <a:t>()</a:t>
            </a:r>
            <a:endParaRPr lang="en-US" dirty="0" smtClean="0"/>
          </a:p>
          <a:p>
            <a:pPr marL="0" indent="0">
              <a:buNone/>
            </a:pPr>
            <a:r>
              <a:rPr lang="en-US" dirty="0" smtClean="0"/>
              <a:t>{</a:t>
            </a:r>
            <a:endParaRPr lang="en-US" dirty="0" smtClean="0"/>
          </a:p>
          <a:p>
            <a:pPr marL="0" indent="0">
              <a:buNone/>
            </a:pPr>
            <a:r>
              <a:rPr lang="en-US" dirty="0" err="1"/>
              <a:t>c</a:t>
            </a:r>
            <a:r>
              <a:rPr lang="en-US" dirty="0" err="1" smtClean="0"/>
              <a:t>out</a:t>
            </a:r>
            <a:r>
              <a:rPr lang="en-US" dirty="0" smtClean="0"/>
              <a:t>&lt;&lt;“Hello World!”;</a:t>
            </a:r>
            <a:endParaRPr lang="en-US" dirty="0" smtClean="0"/>
          </a:p>
          <a:p>
            <a:pPr marL="0" indent="0">
              <a:buNone/>
            </a:pP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526"/>
            <a:ext cx="10515600" cy="1159099"/>
          </a:xfrm>
        </p:spPr>
        <p:txBody>
          <a:bodyPr>
            <a:normAutofit fontScale="90000"/>
          </a:bodyPr>
          <a:lstStyle/>
          <a:p>
            <a:pPr algn="ctr"/>
            <a:r>
              <a:rPr lang="en-US" dirty="0" smtClean="0"/>
              <a:t>Pre-requisite recall ( Practice problem)</a:t>
            </a:r>
            <a:br>
              <a:rPr lang="en-US" dirty="0" smtClean="0"/>
            </a:br>
            <a:br>
              <a:rPr lang="en-US" dirty="0" smtClean="0"/>
            </a:br>
            <a:endParaRPr lang="en-US" dirty="0"/>
          </a:p>
        </p:txBody>
      </p:sp>
      <p:sp>
        <p:nvSpPr>
          <p:cNvPr id="5" name="Content Placeholder 4"/>
          <p:cNvSpPr>
            <a:spLocks noGrp="1"/>
          </p:cNvSpPr>
          <p:nvPr>
            <p:ph idx="1"/>
          </p:nvPr>
        </p:nvSpPr>
        <p:spPr/>
        <p:txBody>
          <a:bodyPr/>
          <a:lstStyle/>
          <a:p>
            <a:r>
              <a:rPr lang="en-US" dirty="0" smtClean="0"/>
              <a:t>C++ programs to add two integers with and without functions</a:t>
            </a:r>
            <a:endParaRPr lang="en-US" dirty="0"/>
          </a:p>
          <a:p>
            <a:pPr marL="0" indent="0">
              <a:buNone/>
            </a:pPr>
            <a:endParaRPr lang="en-US" dirty="0" smtClean="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92526" y="402314"/>
          <a:ext cx="10515600" cy="6345936"/>
        </p:xfrm>
        <a:graphic>
          <a:graphicData uri="http://schemas.openxmlformats.org/drawingml/2006/table">
            <a:tbl>
              <a:tblPr firstRow="1" bandRow="1">
                <a:tableStyleId>{2D5ABB26-0587-4C30-8999-92F81FD0307C}</a:tableStyleId>
              </a:tblPr>
              <a:tblGrid>
                <a:gridCol w="5257800"/>
                <a:gridCol w="5257800"/>
              </a:tblGrid>
              <a:tr h="5335029">
                <a:tc>
                  <a:txBody>
                    <a:bodyPr/>
                    <a:lstStyle/>
                    <a:p>
                      <a:pPr marL="0" indent="0">
                        <a:lnSpc>
                          <a:spcPct val="120000"/>
                        </a:lnSpc>
                        <a:spcBef>
                          <a:spcPts val="0"/>
                        </a:spcBef>
                        <a:buNone/>
                      </a:pPr>
                      <a:r>
                        <a:rPr lang="en-US" sz="1800" kern="1200" dirty="0" smtClean="0">
                          <a:solidFill>
                            <a:schemeClr val="tx1"/>
                          </a:solidFill>
                          <a:effectLst/>
                          <a:latin typeface="+mn-lt"/>
                          <a:ea typeface="+mn-ea"/>
                          <a:cs typeface="+mn-cs"/>
                        </a:rPr>
                        <a:t>//addition of two integers</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#include &lt;</a:t>
                      </a:r>
                      <a:r>
                        <a:rPr lang="en-US" sz="1800" kern="1200" dirty="0" err="1" smtClean="0">
                          <a:solidFill>
                            <a:schemeClr val="tx1"/>
                          </a:solidFill>
                          <a:effectLst/>
                          <a:latin typeface="+mn-lt"/>
                          <a:ea typeface="+mn-ea"/>
                          <a:cs typeface="+mn-cs"/>
                        </a:rPr>
                        <a:t>iostream</a:t>
                      </a:r>
                      <a:r>
                        <a:rPr lang="en-US" sz="1800" kern="1200" dirty="0" smtClean="0">
                          <a:solidFill>
                            <a:schemeClr val="tx1"/>
                          </a:solidFill>
                          <a:effectLst/>
                          <a:latin typeface="+mn-lt"/>
                          <a:ea typeface="+mn-ea"/>
                          <a:cs typeface="+mn-cs"/>
                        </a:rPr>
                        <a:t>&gt;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using namespace </a:t>
                      </a:r>
                      <a:r>
                        <a:rPr lang="en-US" sz="1800" kern="1200" dirty="0" err="1" smtClean="0">
                          <a:solidFill>
                            <a:schemeClr val="tx1"/>
                          </a:solidFill>
                          <a:effectLst/>
                          <a:latin typeface="+mn-lt"/>
                          <a:ea typeface="+mn-ea"/>
                          <a:cs typeface="+mn-cs"/>
                        </a:rPr>
                        <a:t>std</a:t>
                      </a:r>
                      <a:r>
                        <a:rPr lang="en-US" sz="18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main()</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a:t>
                      </a:r>
                      <a:r>
                        <a:rPr lang="en-US" sz="1800" kern="1200" baseline="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x, y, z;</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cout</a:t>
                      </a:r>
                      <a:r>
                        <a:rPr lang="en-US" sz="1800" kern="1200" dirty="0" smtClean="0">
                          <a:solidFill>
                            <a:schemeClr val="tx1"/>
                          </a:solidFill>
                          <a:effectLst/>
                          <a:latin typeface="+mn-lt"/>
                          <a:ea typeface="+mn-ea"/>
                          <a:cs typeface="+mn-cs"/>
                        </a:rPr>
                        <a:t>&lt;&lt;"enter first number: ";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cin</a:t>
                      </a:r>
                      <a:r>
                        <a:rPr lang="en-US" sz="1800" kern="1200" dirty="0" smtClean="0">
                          <a:solidFill>
                            <a:schemeClr val="tx1"/>
                          </a:solidFill>
                          <a:effectLst/>
                          <a:latin typeface="+mn-lt"/>
                          <a:ea typeface="+mn-ea"/>
                          <a:cs typeface="+mn-cs"/>
                        </a:rPr>
                        <a:t>&gt;&gt; x;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cout</a:t>
                      </a:r>
                      <a:r>
                        <a:rPr lang="en-US" sz="1800" kern="1200" dirty="0" smtClean="0">
                          <a:solidFill>
                            <a:schemeClr val="tx1"/>
                          </a:solidFill>
                          <a:effectLst/>
                          <a:latin typeface="+mn-lt"/>
                          <a:ea typeface="+mn-ea"/>
                          <a:cs typeface="+mn-cs"/>
                        </a:rPr>
                        <a:t>&lt;&lt;"enter second number: ";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cin</a:t>
                      </a:r>
                      <a:r>
                        <a:rPr lang="en-US" sz="1800" kern="1200" dirty="0" smtClean="0">
                          <a:solidFill>
                            <a:schemeClr val="tx1"/>
                          </a:solidFill>
                          <a:effectLst/>
                          <a:latin typeface="+mn-lt"/>
                          <a:ea typeface="+mn-ea"/>
                          <a:cs typeface="+mn-cs"/>
                        </a:rPr>
                        <a:t>&gt;&gt;y;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z=</a:t>
                      </a:r>
                      <a:r>
                        <a:rPr lang="en-US" sz="1800" kern="1200" dirty="0" err="1" smtClean="0">
                          <a:solidFill>
                            <a:schemeClr val="tx1"/>
                          </a:solidFill>
                          <a:effectLst/>
                          <a:latin typeface="+mn-lt"/>
                          <a:ea typeface="+mn-ea"/>
                          <a:cs typeface="+mn-cs"/>
                        </a:rPr>
                        <a:t>x+y</a:t>
                      </a:r>
                      <a:r>
                        <a:rPr lang="en-US" sz="1800" kern="1200" dirty="0" smtClean="0">
                          <a:solidFill>
                            <a:schemeClr val="tx1"/>
                          </a:solidFill>
                          <a:effectLst/>
                          <a:latin typeface="+mn-lt"/>
                          <a:ea typeface="+mn-ea"/>
                          <a:cs typeface="+mn-cs"/>
                        </a:rPr>
                        <a:t>;</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cout</a:t>
                      </a:r>
                      <a:r>
                        <a:rPr lang="en-US" sz="1800" kern="1200" dirty="0" smtClean="0">
                          <a:solidFill>
                            <a:schemeClr val="tx1"/>
                          </a:solidFill>
                          <a:effectLst/>
                          <a:latin typeface="+mn-lt"/>
                          <a:ea typeface="+mn-ea"/>
                          <a:cs typeface="+mn-cs"/>
                        </a:rPr>
                        <a:t>&lt;&lt;"Sum of these two :"&lt;&lt;z;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return 0;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0" indent="0">
                        <a:lnSpc>
                          <a:spcPct val="120000"/>
                        </a:lnSpc>
                        <a:spcBef>
                          <a:spcPts val="0"/>
                        </a:spcBef>
                        <a:buNone/>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nSpc>
                          <a:spcPct val="120000"/>
                        </a:lnSpc>
                        <a:spcBef>
                          <a:spcPts val="0"/>
                        </a:spcBef>
                        <a:buNone/>
                      </a:pPr>
                      <a:r>
                        <a:rPr lang="en-US" sz="1800" kern="1200" dirty="0" smtClean="0">
                          <a:solidFill>
                            <a:schemeClr val="tx1"/>
                          </a:solidFill>
                          <a:effectLst/>
                          <a:latin typeface="+mn-lt"/>
                          <a:ea typeface="+mn-ea"/>
                          <a:cs typeface="+mn-cs"/>
                        </a:rPr>
                        <a:t>//addition of two integers using function</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#include &lt;</a:t>
                      </a:r>
                      <a:r>
                        <a:rPr lang="en-US" sz="1800" kern="1200" dirty="0" err="1" smtClean="0">
                          <a:solidFill>
                            <a:schemeClr val="tx1"/>
                          </a:solidFill>
                          <a:effectLst/>
                          <a:latin typeface="+mn-lt"/>
                          <a:ea typeface="+mn-ea"/>
                          <a:cs typeface="+mn-cs"/>
                        </a:rPr>
                        <a:t>iostream</a:t>
                      </a:r>
                      <a:r>
                        <a:rPr lang="en-US" sz="1800" kern="1200" dirty="0" smtClean="0">
                          <a:solidFill>
                            <a:schemeClr val="tx1"/>
                          </a:solidFill>
                          <a:effectLst/>
                          <a:latin typeface="+mn-lt"/>
                          <a:ea typeface="+mn-ea"/>
                          <a:cs typeface="+mn-cs"/>
                        </a:rPr>
                        <a:t>&gt;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using namespace </a:t>
                      </a:r>
                      <a:r>
                        <a:rPr lang="en-US" sz="1800" kern="1200" dirty="0" err="1" smtClean="0">
                          <a:solidFill>
                            <a:schemeClr val="tx1"/>
                          </a:solidFill>
                          <a:effectLst/>
                          <a:latin typeface="+mn-lt"/>
                          <a:ea typeface="+mn-ea"/>
                          <a:cs typeface="+mn-cs"/>
                        </a:rPr>
                        <a:t>std</a:t>
                      </a:r>
                      <a:r>
                        <a:rPr lang="en-US" sz="18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sum(</a:t>
                      </a: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x ,</a:t>
                      </a: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y);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main()</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a:t>
                      </a:r>
                      <a:r>
                        <a:rPr lang="en-US" sz="1800" kern="1200" baseline="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x, y;</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cout</a:t>
                      </a:r>
                      <a:r>
                        <a:rPr lang="en-US" sz="1800" kern="1200" dirty="0" smtClean="0">
                          <a:solidFill>
                            <a:schemeClr val="tx1"/>
                          </a:solidFill>
                          <a:effectLst/>
                          <a:latin typeface="+mn-lt"/>
                          <a:ea typeface="+mn-ea"/>
                          <a:cs typeface="+mn-cs"/>
                        </a:rPr>
                        <a:t>&lt;&lt;"enter first number: ";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cin</a:t>
                      </a:r>
                      <a:r>
                        <a:rPr lang="en-US" sz="1800" kern="1200" dirty="0" smtClean="0">
                          <a:solidFill>
                            <a:schemeClr val="tx1"/>
                          </a:solidFill>
                          <a:effectLst/>
                          <a:latin typeface="+mn-lt"/>
                          <a:ea typeface="+mn-ea"/>
                          <a:cs typeface="+mn-cs"/>
                        </a:rPr>
                        <a:t>&gt;&gt; x;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cout</a:t>
                      </a:r>
                      <a:r>
                        <a:rPr lang="en-US" sz="1800" kern="1200" dirty="0" smtClean="0">
                          <a:solidFill>
                            <a:schemeClr val="tx1"/>
                          </a:solidFill>
                          <a:effectLst/>
                          <a:latin typeface="+mn-lt"/>
                          <a:ea typeface="+mn-ea"/>
                          <a:cs typeface="+mn-cs"/>
                        </a:rPr>
                        <a:t>&lt;&lt;"enter second number: ";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cin</a:t>
                      </a:r>
                      <a:r>
                        <a:rPr lang="en-US" sz="1800" kern="1200" dirty="0" smtClean="0">
                          <a:solidFill>
                            <a:schemeClr val="tx1"/>
                          </a:solidFill>
                          <a:effectLst/>
                          <a:latin typeface="+mn-lt"/>
                          <a:ea typeface="+mn-ea"/>
                          <a:cs typeface="+mn-cs"/>
                        </a:rPr>
                        <a:t>&gt;&gt;y;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cout</a:t>
                      </a:r>
                      <a:r>
                        <a:rPr lang="en-US" sz="1800" kern="1200" dirty="0" smtClean="0">
                          <a:solidFill>
                            <a:schemeClr val="tx1"/>
                          </a:solidFill>
                          <a:effectLst/>
                          <a:latin typeface="+mn-lt"/>
                          <a:ea typeface="+mn-ea"/>
                          <a:cs typeface="+mn-cs"/>
                        </a:rPr>
                        <a:t>&lt;&lt;"Sum of these two :"&lt;&lt;sum(</a:t>
                      </a:r>
                      <a:r>
                        <a:rPr lang="en-US" sz="1800" kern="1200" dirty="0" err="1" smtClean="0">
                          <a:solidFill>
                            <a:schemeClr val="tx1"/>
                          </a:solidFill>
                          <a:effectLst/>
                          <a:latin typeface="+mn-lt"/>
                          <a:ea typeface="+mn-ea"/>
                          <a:cs typeface="+mn-cs"/>
                        </a:rPr>
                        <a:t>x,y</a:t>
                      </a:r>
                      <a:r>
                        <a:rPr lang="en-US" sz="18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return 0;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sum(</a:t>
                      </a: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a, </a:t>
                      </a: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b)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c = </a:t>
                      </a:r>
                      <a:r>
                        <a:rPr lang="en-US" sz="1800" kern="1200" dirty="0" err="1" smtClean="0">
                          <a:solidFill>
                            <a:schemeClr val="tx1"/>
                          </a:solidFill>
                          <a:effectLst/>
                          <a:latin typeface="+mn-lt"/>
                          <a:ea typeface="+mn-ea"/>
                          <a:cs typeface="+mn-cs"/>
                        </a:rPr>
                        <a:t>a+b</a:t>
                      </a:r>
                      <a:r>
                        <a:rPr lang="en-US" sz="1800" kern="1200" dirty="0" smtClean="0">
                          <a:solidFill>
                            <a:schemeClr val="tx1"/>
                          </a:solidFill>
                          <a:effectLst/>
                          <a:latin typeface="+mn-lt"/>
                          <a:ea typeface="+mn-ea"/>
                          <a:cs typeface="+mn-cs"/>
                        </a:rPr>
                        <a:t>;</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    return c; </a:t>
                      </a:r>
                      <a:endParaRPr lang="en-US" sz="1800" kern="1200" dirty="0" smtClean="0">
                        <a:solidFill>
                          <a:schemeClr val="tx1"/>
                        </a:solidFill>
                        <a:effectLst/>
                        <a:latin typeface="+mn-lt"/>
                        <a:ea typeface="+mn-ea"/>
                        <a:cs typeface="+mn-cs"/>
                      </a:endParaRPr>
                    </a:p>
                    <a:p>
                      <a:pPr marL="0" indent="0">
                        <a:lnSpc>
                          <a:spcPct val="120000"/>
                        </a:lnSpc>
                        <a:spcBef>
                          <a:spcPts val="0"/>
                        </a:spcBef>
                        <a:buNone/>
                      </a:pPr>
                      <a:r>
                        <a:rPr lang="en-US" sz="1800" kern="1200" dirty="0" smtClean="0">
                          <a:solidFill>
                            <a:schemeClr val="tx1"/>
                          </a:solidFill>
                          <a:effectLst/>
                          <a:latin typeface="+mn-lt"/>
                          <a:ea typeface="+mn-ea"/>
                          <a:cs typeface="+mn-cs"/>
                        </a:rPr>
                        <a:t>}</a:t>
                      </a:r>
                      <a:endParaRPr lang="en-US" sz="1800" kern="1200" dirty="0" smtClean="0">
                        <a:solidFill>
                          <a:schemeClr val="tx1"/>
                        </a:solidFill>
                        <a:effectLst/>
                        <a:latin typeface="+mn-lt"/>
                        <a:ea typeface="+mn-ea"/>
                        <a:cs typeface="+mn-cs"/>
                      </a:endParaRPr>
                    </a:p>
                    <a:p>
                      <a:pPr marL="0" indent="0">
                        <a:lnSpc>
                          <a:spcPct val="120000"/>
                        </a:lnSpc>
                        <a:spcBef>
                          <a:spcPts val="0"/>
                        </a:spcBef>
                        <a:buNone/>
                      </a:pP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748030" y="363220"/>
          <a:ext cx="11078210" cy="6384290"/>
        </p:xfrm>
        <a:graphic>
          <a:graphicData uri="http://schemas.openxmlformats.org/drawingml/2006/table">
            <a:tbl>
              <a:tblPr firstRow="1" bandRow="1">
                <a:tableStyleId>{5C22544A-7EE6-4342-B048-85BDC9FD1C3A}</a:tableStyleId>
              </a:tblPr>
              <a:tblGrid>
                <a:gridCol w="5512435"/>
                <a:gridCol w="5565775"/>
              </a:tblGrid>
              <a:tr h="63842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/*C++ Program that defines a function which performs arithmetic operation on two numbers on the basis of the operator and operand entered by user and passed to function as parameters.*/</a:t>
                      </a:r>
                      <a:endParaRPr lang="en-US" sz="1800" b="0" dirty="0" smtClean="0">
                        <a:solidFill>
                          <a:schemeClr val="tx1"/>
                        </a:solidFill>
                      </a:endParaRPr>
                    </a:p>
                    <a:p>
                      <a:endParaRPr lang="en-US" b="0" dirty="0" smtClean="0">
                        <a:solidFill>
                          <a:schemeClr val="tx1"/>
                        </a:solidFill>
                      </a:endParaRPr>
                    </a:p>
                    <a:p>
                      <a:r>
                        <a:rPr lang="en-US" b="0" dirty="0" smtClean="0">
                          <a:solidFill>
                            <a:schemeClr val="tx1"/>
                          </a:solidFill>
                        </a:rPr>
                        <a:t>void </a:t>
                      </a:r>
                      <a:r>
                        <a:rPr lang="en-US" b="0" dirty="0" err="1" smtClean="0">
                          <a:solidFill>
                            <a:schemeClr val="tx1"/>
                          </a:solidFill>
                        </a:rPr>
                        <a:t>mathop</a:t>
                      </a:r>
                      <a:r>
                        <a:rPr lang="en-US" b="0" dirty="0" smtClean="0">
                          <a:solidFill>
                            <a:schemeClr val="tx1"/>
                          </a:solidFill>
                        </a:rPr>
                        <a:t> (</a:t>
                      </a:r>
                      <a:r>
                        <a:rPr lang="en-US" b="0" dirty="0" err="1" smtClean="0">
                          <a:solidFill>
                            <a:schemeClr val="tx1"/>
                          </a:solidFill>
                        </a:rPr>
                        <a:t>int</a:t>
                      </a:r>
                      <a:r>
                        <a:rPr lang="en-US" b="0" dirty="0" smtClean="0">
                          <a:solidFill>
                            <a:schemeClr val="tx1"/>
                          </a:solidFill>
                        </a:rPr>
                        <a:t>, </a:t>
                      </a:r>
                      <a:r>
                        <a:rPr lang="en-US" b="0" dirty="0" err="1" smtClean="0">
                          <a:solidFill>
                            <a:schemeClr val="tx1"/>
                          </a:solidFill>
                        </a:rPr>
                        <a:t>int</a:t>
                      </a:r>
                      <a:r>
                        <a:rPr lang="en-US" b="0" dirty="0" smtClean="0">
                          <a:solidFill>
                            <a:schemeClr val="tx1"/>
                          </a:solidFill>
                        </a:rPr>
                        <a:t>,</a:t>
                      </a:r>
                      <a:r>
                        <a:rPr lang="en-US" b="0" baseline="0" dirty="0" smtClean="0">
                          <a:solidFill>
                            <a:schemeClr val="tx1"/>
                          </a:solidFill>
                        </a:rPr>
                        <a:t> char);</a:t>
                      </a:r>
                      <a:endParaRPr lang="en-US" b="0" dirty="0" smtClean="0">
                        <a:solidFill>
                          <a:schemeClr val="tx1"/>
                        </a:solidFill>
                      </a:endParaRPr>
                    </a:p>
                    <a:p>
                      <a:r>
                        <a:rPr lang="en-US" b="0" dirty="0" err="1" smtClean="0">
                          <a:solidFill>
                            <a:schemeClr val="tx1"/>
                          </a:solidFill>
                        </a:rPr>
                        <a:t>int</a:t>
                      </a:r>
                      <a:r>
                        <a:rPr lang="en-US" b="0" dirty="0" smtClean="0">
                          <a:solidFill>
                            <a:schemeClr val="tx1"/>
                          </a:solidFill>
                        </a:rPr>
                        <a:t> main()</a:t>
                      </a:r>
                      <a:endParaRPr lang="en-US" b="0" dirty="0" smtClean="0">
                        <a:solidFill>
                          <a:schemeClr val="tx1"/>
                        </a:solidFill>
                      </a:endParaRPr>
                    </a:p>
                    <a:p>
                      <a:r>
                        <a:rPr lang="en-US" b="0" dirty="0" smtClean="0">
                          <a:solidFill>
                            <a:schemeClr val="tx1"/>
                          </a:solidFill>
                        </a:rPr>
                        <a:t>{   </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int</a:t>
                      </a:r>
                      <a:r>
                        <a:rPr lang="en-US" b="0" dirty="0" smtClean="0">
                          <a:solidFill>
                            <a:schemeClr val="tx1"/>
                          </a:solidFill>
                        </a:rPr>
                        <a:t> </a:t>
                      </a:r>
                      <a:r>
                        <a:rPr lang="en-US" b="0" dirty="0" err="1" smtClean="0">
                          <a:solidFill>
                            <a:schemeClr val="tx1"/>
                          </a:solidFill>
                        </a:rPr>
                        <a:t>a,b</a:t>
                      </a:r>
                      <a:r>
                        <a:rPr lang="en-US" b="0" dirty="0" smtClean="0">
                          <a:solidFill>
                            <a:schemeClr val="tx1"/>
                          </a:solidFill>
                        </a:rPr>
                        <a:t>;</a:t>
                      </a:r>
                      <a:endParaRPr lang="en-US" b="0" dirty="0" smtClean="0">
                        <a:solidFill>
                          <a:schemeClr val="tx1"/>
                        </a:solidFill>
                      </a:endParaRPr>
                    </a:p>
                    <a:p>
                      <a:r>
                        <a:rPr lang="en-US" b="0" dirty="0" smtClean="0">
                          <a:solidFill>
                            <a:schemeClr val="tx1"/>
                          </a:solidFill>
                        </a:rPr>
                        <a:t> char op;         </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cout</a:t>
                      </a:r>
                      <a:r>
                        <a:rPr lang="en-US" b="0" dirty="0" smtClean="0">
                          <a:solidFill>
                            <a:schemeClr val="tx1"/>
                          </a:solidFill>
                        </a:rPr>
                        <a:t>&lt;&lt;"Enter First Number:";    </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cin</a:t>
                      </a:r>
                      <a:r>
                        <a:rPr lang="en-US" b="0" dirty="0" smtClean="0">
                          <a:solidFill>
                            <a:schemeClr val="tx1"/>
                          </a:solidFill>
                        </a:rPr>
                        <a:t>&gt;&gt;a;    </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cout</a:t>
                      </a:r>
                      <a:r>
                        <a:rPr lang="en-US" b="0" dirty="0" smtClean="0">
                          <a:solidFill>
                            <a:schemeClr val="tx1"/>
                          </a:solidFill>
                        </a:rPr>
                        <a:t>&lt;&lt;"Enter Second Number:";    </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cin</a:t>
                      </a:r>
                      <a:r>
                        <a:rPr lang="en-US" b="0" dirty="0" smtClean="0">
                          <a:solidFill>
                            <a:schemeClr val="tx1"/>
                          </a:solidFill>
                        </a:rPr>
                        <a:t>&gt;&gt;b;   </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cout</a:t>
                      </a:r>
                      <a:r>
                        <a:rPr lang="en-US" b="0" dirty="0" smtClean="0">
                          <a:solidFill>
                            <a:schemeClr val="tx1"/>
                          </a:solidFill>
                        </a:rPr>
                        <a:t>&lt;&lt;"Enter Any Arithmetic Operator: ";    </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cin</a:t>
                      </a:r>
                      <a:r>
                        <a:rPr lang="en-US" b="0" dirty="0" smtClean="0">
                          <a:solidFill>
                            <a:schemeClr val="tx1"/>
                          </a:solidFill>
                        </a:rPr>
                        <a:t>&gt;&gt;op;    </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mathop</a:t>
                      </a:r>
                      <a:r>
                        <a:rPr lang="en-US" b="0" dirty="0" smtClean="0">
                          <a:solidFill>
                            <a:schemeClr val="tx1"/>
                          </a:solidFill>
                        </a:rPr>
                        <a:t>(</a:t>
                      </a:r>
                      <a:r>
                        <a:rPr lang="en-US" b="0" dirty="0" err="1" smtClean="0">
                          <a:solidFill>
                            <a:schemeClr val="tx1"/>
                          </a:solidFill>
                        </a:rPr>
                        <a:t>a,b,op</a:t>
                      </a:r>
                      <a:r>
                        <a:rPr lang="en-US" b="0" dirty="0" smtClean="0">
                          <a:solidFill>
                            <a:schemeClr val="tx1"/>
                          </a:solidFill>
                        </a:rPr>
                        <a:t>);   </a:t>
                      </a:r>
                      <a:endParaRPr lang="en-US" b="0" dirty="0" smtClean="0">
                        <a:solidFill>
                          <a:schemeClr val="tx1"/>
                        </a:solidFill>
                      </a:endParaRPr>
                    </a:p>
                    <a:p>
                      <a:r>
                        <a:rPr lang="en-US" b="0" dirty="0" smtClean="0">
                          <a:solidFill>
                            <a:schemeClr val="tx1"/>
                          </a:solidFill>
                        </a:rPr>
                        <a:t> return 0;       </a:t>
                      </a:r>
                      <a:endParaRPr lang="en-US" b="0" dirty="0" smtClean="0">
                        <a:solidFill>
                          <a:schemeClr val="tx1"/>
                        </a:solidFill>
                      </a:endParaRPr>
                    </a:p>
                    <a:p>
                      <a:r>
                        <a:rPr lang="en-US" b="0" dirty="0" smtClean="0">
                          <a:solidFill>
                            <a:schemeClr val="tx1"/>
                          </a:solidFill>
                        </a:rPr>
                        <a:t> }</a:t>
                      </a:r>
                      <a:endParaRPr lang="en-US" b="0" dirty="0" smtClean="0">
                        <a:solidFill>
                          <a:schemeClr val="tx1"/>
                        </a:solidFill>
                      </a:endParaRPr>
                    </a:p>
                    <a:p>
                      <a:endParaRPr lang="en-US" sz="1800" b="0"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marL="0" indent="0">
                        <a:buNone/>
                      </a:pPr>
                      <a:r>
                        <a:rPr lang="en-US" b="0" dirty="0" smtClean="0">
                          <a:solidFill>
                            <a:schemeClr val="tx1"/>
                          </a:solidFill>
                        </a:rPr>
                        <a:t>void </a:t>
                      </a:r>
                      <a:r>
                        <a:rPr lang="en-US" b="0" dirty="0" err="1" smtClean="0">
                          <a:solidFill>
                            <a:schemeClr val="tx1"/>
                          </a:solidFill>
                        </a:rPr>
                        <a:t>mathop</a:t>
                      </a:r>
                      <a:r>
                        <a:rPr lang="en-US" b="0" dirty="0" smtClean="0">
                          <a:solidFill>
                            <a:schemeClr val="tx1"/>
                          </a:solidFill>
                        </a:rPr>
                        <a:t>(</a:t>
                      </a:r>
                      <a:r>
                        <a:rPr lang="en-US" b="0" dirty="0" err="1" smtClean="0">
                          <a:solidFill>
                            <a:schemeClr val="tx1"/>
                          </a:solidFill>
                        </a:rPr>
                        <a:t>int</a:t>
                      </a:r>
                      <a:r>
                        <a:rPr lang="en-US" b="0" dirty="0" smtClean="0">
                          <a:solidFill>
                            <a:schemeClr val="tx1"/>
                          </a:solidFill>
                        </a:rPr>
                        <a:t> a, </a:t>
                      </a:r>
                      <a:r>
                        <a:rPr lang="en-US" b="0" dirty="0" err="1" smtClean="0">
                          <a:solidFill>
                            <a:schemeClr val="tx1"/>
                          </a:solidFill>
                        </a:rPr>
                        <a:t>int</a:t>
                      </a:r>
                      <a:r>
                        <a:rPr lang="en-US" b="0" dirty="0" smtClean="0">
                          <a:solidFill>
                            <a:schemeClr val="tx1"/>
                          </a:solidFill>
                        </a:rPr>
                        <a:t> b, char op)</a:t>
                      </a:r>
                      <a:endParaRPr lang="en-US" b="0" dirty="0" smtClean="0">
                        <a:solidFill>
                          <a:schemeClr val="tx1"/>
                        </a:solidFill>
                      </a:endParaRPr>
                    </a:p>
                    <a:p>
                      <a:pPr marL="0" indent="0">
                        <a:buNone/>
                      </a:pPr>
                      <a:r>
                        <a:rPr lang="en-US" b="0" dirty="0" smtClean="0">
                          <a:solidFill>
                            <a:schemeClr val="tx1"/>
                          </a:solidFill>
                        </a:rPr>
                        <a:t>{    </a:t>
                      </a:r>
                      <a:endParaRPr lang="en-US" b="0" dirty="0" smtClean="0">
                        <a:solidFill>
                          <a:schemeClr val="tx1"/>
                        </a:solidFill>
                      </a:endParaRPr>
                    </a:p>
                    <a:p>
                      <a:pPr marL="0" indent="0">
                        <a:buNone/>
                      </a:pPr>
                      <a:r>
                        <a:rPr lang="en-US" b="0" dirty="0" smtClean="0">
                          <a:solidFill>
                            <a:schemeClr val="tx1"/>
                          </a:solidFill>
                        </a:rPr>
                        <a:t> switch (op)</a:t>
                      </a:r>
                      <a:endParaRPr lang="en-US" b="0" dirty="0" smtClean="0">
                        <a:solidFill>
                          <a:schemeClr val="tx1"/>
                        </a:solidFill>
                      </a:endParaRPr>
                    </a:p>
                    <a:p>
                      <a:pPr marL="0" indent="0">
                        <a:buNone/>
                      </a:pPr>
                      <a:r>
                        <a:rPr lang="en-US" b="0" dirty="0" smtClean="0">
                          <a:solidFill>
                            <a:schemeClr val="tx1"/>
                          </a:solidFill>
                        </a:rPr>
                        <a:t>  {       </a:t>
                      </a:r>
                      <a:endParaRPr lang="en-US" b="0" dirty="0" smtClean="0">
                        <a:solidFill>
                          <a:schemeClr val="tx1"/>
                        </a:solidFill>
                      </a:endParaRPr>
                    </a:p>
                    <a:p>
                      <a:pPr marL="0" indent="0">
                        <a:buNone/>
                      </a:pPr>
                      <a:r>
                        <a:rPr lang="en-US" b="0" dirty="0" smtClean="0">
                          <a:solidFill>
                            <a:schemeClr val="tx1"/>
                          </a:solidFill>
                        </a:rPr>
                        <a:t> case '+':       </a:t>
                      </a:r>
                      <a:endParaRPr lang="en-US" b="0" dirty="0" smtClean="0">
                        <a:solidFill>
                          <a:schemeClr val="tx1"/>
                        </a:solidFill>
                      </a:endParaRPr>
                    </a:p>
                    <a:p>
                      <a:pPr marL="0" indent="0">
                        <a:buNone/>
                      </a:pPr>
                      <a:r>
                        <a:rPr lang="en-US" b="0" dirty="0" smtClean="0">
                          <a:solidFill>
                            <a:schemeClr val="tx1"/>
                          </a:solidFill>
                        </a:rPr>
                        <a:t>     </a:t>
                      </a:r>
                      <a:r>
                        <a:rPr lang="en-US" b="0" dirty="0" err="1" smtClean="0">
                          <a:solidFill>
                            <a:schemeClr val="tx1"/>
                          </a:solidFill>
                        </a:rPr>
                        <a:t>cout</a:t>
                      </a:r>
                      <a:r>
                        <a:rPr lang="en-US" b="0" dirty="0" smtClean="0">
                          <a:solidFill>
                            <a:schemeClr val="tx1"/>
                          </a:solidFill>
                        </a:rPr>
                        <a:t>&lt;&lt;a &lt;&lt; op &lt;&lt; b &lt;&lt;"=" &lt;&lt; </a:t>
                      </a:r>
                      <a:r>
                        <a:rPr lang="en-US" b="0" dirty="0" err="1" smtClean="0">
                          <a:solidFill>
                            <a:schemeClr val="tx1"/>
                          </a:solidFill>
                        </a:rPr>
                        <a:t>a+b</a:t>
                      </a:r>
                      <a:r>
                        <a:rPr lang="en-US" b="0" dirty="0" smtClean="0">
                          <a:solidFill>
                            <a:schemeClr val="tx1"/>
                          </a:solidFill>
                        </a:rPr>
                        <a:t>;        </a:t>
                      </a:r>
                      <a:endParaRPr lang="en-US" b="0" dirty="0" smtClean="0">
                        <a:solidFill>
                          <a:schemeClr val="tx1"/>
                        </a:solidFill>
                      </a:endParaRPr>
                    </a:p>
                    <a:p>
                      <a:pPr marL="0" indent="0">
                        <a:buNone/>
                      </a:pPr>
                      <a:r>
                        <a:rPr lang="en-US" b="0" dirty="0" smtClean="0">
                          <a:solidFill>
                            <a:schemeClr val="tx1"/>
                          </a:solidFill>
                        </a:rPr>
                        <a:t>     break;               </a:t>
                      </a:r>
                      <a:endParaRPr lang="en-US" b="0" dirty="0" smtClean="0">
                        <a:solidFill>
                          <a:schemeClr val="tx1"/>
                        </a:solidFill>
                      </a:endParaRPr>
                    </a:p>
                    <a:p>
                      <a:pPr marL="0" indent="0">
                        <a:buNone/>
                      </a:pPr>
                      <a:r>
                        <a:rPr lang="en-US" b="0" dirty="0" smtClean="0">
                          <a:solidFill>
                            <a:schemeClr val="tx1"/>
                          </a:solidFill>
                        </a:rPr>
                        <a:t> case '-':        </a:t>
                      </a:r>
                      <a:endParaRPr lang="en-US" b="0" dirty="0" smtClean="0">
                        <a:solidFill>
                          <a:schemeClr val="tx1"/>
                        </a:solidFill>
                      </a:endParaRPr>
                    </a:p>
                    <a:p>
                      <a:pPr marL="0" indent="0">
                        <a:buNone/>
                      </a:pPr>
                      <a:r>
                        <a:rPr lang="en-US" b="0" dirty="0" smtClean="0">
                          <a:solidFill>
                            <a:schemeClr val="tx1"/>
                          </a:solidFill>
                        </a:rPr>
                        <a:t>    </a:t>
                      </a:r>
                      <a:r>
                        <a:rPr lang="en-US" b="0" dirty="0" err="1" smtClean="0">
                          <a:solidFill>
                            <a:schemeClr val="tx1"/>
                          </a:solidFill>
                        </a:rPr>
                        <a:t>cout</a:t>
                      </a:r>
                      <a:r>
                        <a:rPr lang="en-US" b="0" dirty="0" smtClean="0">
                          <a:solidFill>
                            <a:schemeClr val="tx1"/>
                          </a:solidFill>
                        </a:rPr>
                        <a:t>&lt;&lt;a &lt;&lt; op &lt;&lt; b &lt;&lt;"=" &lt;&lt; a-b;        </a:t>
                      </a:r>
                      <a:endParaRPr lang="en-US" b="0" dirty="0" smtClean="0">
                        <a:solidFill>
                          <a:schemeClr val="tx1"/>
                        </a:solidFill>
                      </a:endParaRPr>
                    </a:p>
                    <a:p>
                      <a:pPr marL="0" indent="0">
                        <a:buNone/>
                      </a:pPr>
                      <a:r>
                        <a:rPr lang="en-US" b="0" dirty="0" smtClean="0">
                          <a:solidFill>
                            <a:schemeClr val="tx1"/>
                          </a:solidFill>
                        </a:rPr>
                        <a:t>    break;                </a:t>
                      </a:r>
                      <a:endParaRPr lang="en-US" b="0" dirty="0" smtClean="0">
                        <a:solidFill>
                          <a:schemeClr val="tx1"/>
                        </a:solidFill>
                      </a:endParaRPr>
                    </a:p>
                    <a:p>
                      <a:pPr marL="0" indent="0">
                        <a:buNone/>
                      </a:pPr>
                      <a:r>
                        <a:rPr lang="en-US" b="0" dirty="0" smtClean="0">
                          <a:solidFill>
                            <a:schemeClr val="tx1"/>
                          </a:solidFill>
                        </a:rPr>
                        <a:t>case '*':        </a:t>
                      </a:r>
                      <a:endParaRPr lang="en-US" b="0" dirty="0" smtClean="0">
                        <a:solidFill>
                          <a:schemeClr val="tx1"/>
                        </a:solidFill>
                      </a:endParaRPr>
                    </a:p>
                    <a:p>
                      <a:pPr marL="0" indent="0">
                        <a:buNone/>
                      </a:pPr>
                      <a:r>
                        <a:rPr lang="en-US" b="0" dirty="0" smtClean="0">
                          <a:solidFill>
                            <a:schemeClr val="tx1"/>
                          </a:solidFill>
                        </a:rPr>
                        <a:t>    </a:t>
                      </a:r>
                      <a:r>
                        <a:rPr lang="en-US" b="0" dirty="0" err="1" smtClean="0">
                          <a:solidFill>
                            <a:schemeClr val="tx1"/>
                          </a:solidFill>
                        </a:rPr>
                        <a:t>cout</a:t>
                      </a:r>
                      <a:r>
                        <a:rPr lang="en-US" b="0" dirty="0" smtClean="0">
                          <a:solidFill>
                            <a:schemeClr val="tx1"/>
                          </a:solidFill>
                        </a:rPr>
                        <a:t>&lt;&lt;a &lt;&lt; op &lt;&lt; b&lt;&lt;"=" &lt;&lt; </a:t>
                      </a:r>
                      <a:r>
                        <a:rPr lang="en-US" b="0" dirty="0" err="1" smtClean="0">
                          <a:solidFill>
                            <a:schemeClr val="tx1"/>
                          </a:solidFill>
                        </a:rPr>
                        <a:t>a+b</a:t>
                      </a:r>
                      <a:r>
                        <a:rPr lang="en-US" b="0" dirty="0" smtClean="0">
                          <a:solidFill>
                            <a:schemeClr val="tx1"/>
                          </a:solidFill>
                        </a:rPr>
                        <a:t>;        </a:t>
                      </a:r>
                      <a:endParaRPr lang="en-US" b="0" dirty="0" smtClean="0">
                        <a:solidFill>
                          <a:schemeClr val="tx1"/>
                        </a:solidFill>
                      </a:endParaRPr>
                    </a:p>
                    <a:p>
                      <a:pPr marL="0" indent="0">
                        <a:buNone/>
                      </a:pPr>
                      <a:r>
                        <a:rPr lang="en-US" b="0" dirty="0" smtClean="0">
                          <a:solidFill>
                            <a:schemeClr val="tx1"/>
                          </a:solidFill>
                        </a:rPr>
                        <a:t>    break;               </a:t>
                      </a:r>
                      <a:endParaRPr lang="en-US" b="0" dirty="0" smtClean="0">
                        <a:solidFill>
                          <a:schemeClr val="tx1"/>
                        </a:solidFill>
                      </a:endParaRPr>
                    </a:p>
                    <a:p>
                      <a:pPr marL="0" indent="0">
                        <a:buNone/>
                      </a:pPr>
                      <a:r>
                        <a:rPr lang="en-US" b="0" dirty="0" smtClean="0">
                          <a:solidFill>
                            <a:schemeClr val="tx1"/>
                          </a:solidFill>
                        </a:rPr>
                        <a:t> case '/':      </a:t>
                      </a:r>
                      <a:endParaRPr lang="en-US" b="0" dirty="0" smtClean="0">
                        <a:solidFill>
                          <a:schemeClr val="tx1"/>
                        </a:solidFill>
                      </a:endParaRPr>
                    </a:p>
                    <a:p>
                      <a:pPr marL="0" indent="0">
                        <a:buNone/>
                      </a:pPr>
                      <a:r>
                        <a:rPr lang="en-US" b="0" dirty="0" smtClean="0">
                          <a:solidFill>
                            <a:schemeClr val="tx1"/>
                          </a:solidFill>
                        </a:rPr>
                        <a:t>    </a:t>
                      </a:r>
                      <a:r>
                        <a:rPr lang="en-US" b="0" dirty="0" err="1" smtClean="0">
                          <a:solidFill>
                            <a:schemeClr val="tx1"/>
                          </a:solidFill>
                        </a:rPr>
                        <a:t>cout</a:t>
                      </a:r>
                      <a:r>
                        <a:rPr lang="en-US" b="0" dirty="0" smtClean="0">
                          <a:solidFill>
                            <a:schemeClr val="tx1"/>
                          </a:solidFill>
                        </a:rPr>
                        <a:t>&lt;&lt;a &lt;&lt; op &lt;&lt; b&lt;&lt;"=" &lt;&lt; a/b;        </a:t>
                      </a:r>
                      <a:endParaRPr lang="en-US" b="0" dirty="0" smtClean="0">
                        <a:solidFill>
                          <a:schemeClr val="tx1"/>
                        </a:solidFill>
                      </a:endParaRPr>
                    </a:p>
                    <a:p>
                      <a:pPr marL="0" indent="0">
                        <a:buNone/>
                      </a:pPr>
                      <a:r>
                        <a:rPr lang="en-US" b="0" dirty="0" smtClean="0">
                          <a:solidFill>
                            <a:schemeClr val="tx1"/>
                          </a:solidFill>
                        </a:rPr>
                        <a:t>    break;               </a:t>
                      </a:r>
                      <a:endParaRPr lang="en-US" b="0" dirty="0" smtClean="0">
                        <a:solidFill>
                          <a:schemeClr val="tx1"/>
                        </a:solidFill>
                      </a:endParaRPr>
                    </a:p>
                    <a:p>
                      <a:pPr marL="0" indent="0">
                        <a:buNone/>
                      </a:pPr>
                      <a:r>
                        <a:rPr lang="en-US" b="0" dirty="0" smtClean="0">
                          <a:solidFill>
                            <a:schemeClr val="tx1"/>
                          </a:solidFill>
                        </a:rPr>
                        <a:t> default:        </a:t>
                      </a:r>
                      <a:endParaRPr lang="en-US" b="0" dirty="0" smtClean="0">
                        <a:solidFill>
                          <a:schemeClr val="tx1"/>
                        </a:solidFill>
                      </a:endParaRPr>
                    </a:p>
                    <a:p>
                      <a:pPr marL="0" indent="0">
                        <a:buNone/>
                      </a:pPr>
                      <a:r>
                        <a:rPr lang="en-US" b="0" dirty="0" smtClean="0">
                          <a:solidFill>
                            <a:schemeClr val="tx1"/>
                          </a:solidFill>
                        </a:rPr>
                        <a:t>    </a:t>
                      </a:r>
                      <a:r>
                        <a:rPr lang="en-US" b="0" dirty="0" err="1" smtClean="0">
                          <a:solidFill>
                            <a:schemeClr val="tx1"/>
                          </a:solidFill>
                        </a:rPr>
                        <a:t>cout</a:t>
                      </a:r>
                      <a:r>
                        <a:rPr lang="en-US" b="0" dirty="0" smtClean="0">
                          <a:solidFill>
                            <a:schemeClr val="tx1"/>
                          </a:solidFill>
                        </a:rPr>
                        <a:t>&lt;&lt;"Wrong Arithmetic Operator Entered";       </a:t>
                      </a:r>
                      <a:endParaRPr lang="en-US" b="0" dirty="0" smtClean="0">
                        <a:solidFill>
                          <a:schemeClr val="tx1"/>
                        </a:solidFill>
                      </a:endParaRPr>
                    </a:p>
                    <a:p>
                      <a:pPr marL="0" indent="0">
                        <a:buNone/>
                      </a:pPr>
                      <a:r>
                        <a:rPr lang="en-US" b="0" dirty="0" smtClean="0">
                          <a:solidFill>
                            <a:schemeClr val="tx1"/>
                          </a:solidFill>
                        </a:rPr>
                        <a:t>    break;    </a:t>
                      </a:r>
                      <a:endParaRPr lang="en-US" b="0" dirty="0" smtClean="0">
                        <a:solidFill>
                          <a:schemeClr val="tx1"/>
                        </a:solidFill>
                      </a:endParaRPr>
                    </a:p>
                    <a:p>
                      <a:pPr marL="0" indent="0">
                        <a:buNone/>
                      </a:pPr>
                      <a:r>
                        <a:rPr lang="en-US" b="0" dirty="0" smtClean="0">
                          <a:solidFill>
                            <a:schemeClr val="tx1"/>
                          </a:solidFill>
                        </a:rPr>
                        <a:t>  }</a:t>
                      </a:r>
                      <a:endParaRPr lang="en-US" b="0" dirty="0" smtClean="0">
                        <a:solidFill>
                          <a:schemeClr val="tx1"/>
                        </a:solidFill>
                      </a:endParaRPr>
                    </a:p>
                    <a:p>
                      <a:pPr marL="0" indent="0">
                        <a:buNone/>
                      </a:pPr>
                      <a:r>
                        <a:rPr lang="en-US" b="0" dirty="0" smtClean="0">
                          <a:solidFill>
                            <a:schemeClr val="tx1"/>
                          </a:solidFill>
                        </a:rPr>
                        <a:t>}</a:t>
                      </a:r>
                      <a:endParaRPr lang="en-US"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en-US" b="0" dirty="0">
                        <a:solidFill>
                          <a:schemeClr val="tx1"/>
                        </a:solidFill>
                      </a:endParaRPr>
                    </a:p>
                  </a:txBody>
                  <a:tcPr>
                    <a:lnL w="12700" cap="flat" cmpd="sng" algn="ctr">
                      <a:solidFill>
                        <a:schemeClr val="tx1"/>
                      </a:solidFill>
                      <a:prstDash val="solid"/>
                      <a:round/>
                      <a:headEnd type="none" w="med" len="med"/>
                      <a:tailEnd type="none" w="med" len="med"/>
                    </a:lnL>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reference vs Call by value</a:t>
            </a:r>
            <a:endParaRPr lang="en-US" dirty="0"/>
          </a:p>
        </p:txBody>
      </p:sp>
      <p:sp>
        <p:nvSpPr>
          <p:cNvPr id="3" name="Content Placeholder 2"/>
          <p:cNvSpPr>
            <a:spLocks noGrp="1"/>
          </p:cNvSpPr>
          <p:nvPr>
            <p:ph idx="1"/>
          </p:nvPr>
        </p:nvSpPr>
        <p:spPr/>
        <p:txBody>
          <a:bodyPr/>
          <a:lstStyle/>
          <a:p>
            <a:r>
              <a:rPr lang="en-US" dirty="0"/>
              <a:t>The </a:t>
            </a:r>
            <a:r>
              <a:rPr lang="en-US" b="1" dirty="0"/>
              <a:t>call by reference</a:t>
            </a:r>
            <a:r>
              <a:rPr lang="en-US" dirty="0"/>
              <a:t> method of passing arguments to a function copies the reference of an argument into the formal parameter. Inside the function, the reference is used to access the actual argument used in the call. This means that changes made to the parameter affect the passed argument</a:t>
            </a:r>
            <a:r>
              <a:rPr lang="en-US" dirty="0" smtClean="0"/>
              <a:t>.</a:t>
            </a:r>
            <a:endParaRPr lang="en-US" dirty="0" smtClean="0"/>
          </a:p>
          <a:p>
            <a:endParaRPr lang="en-US" dirty="0"/>
          </a:p>
          <a:p>
            <a:r>
              <a:rPr lang="en-US" dirty="0"/>
              <a:t>The </a:t>
            </a:r>
            <a:r>
              <a:rPr lang="en-US" b="1" dirty="0"/>
              <a:t>call by value</a:t>
            </a:r>
            <a:r>
              <a:rPr lang="en-US" dirty="0"/>
              <a:t> method of passing arguments to a function copies the actual value of an argument into the formal parameter of the function. In this case, changes made to the parameter inside the function have no effect on the argument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748145" y="362989"/>
          <a:ext cx="10764982" cy="6400800"/>
        </p:xfrm>
        <a:graphic>
          <a:graphicData uri="http://schemas.openxmlformats.org/drawingml/2006/table">
            <a:tbl>
              <a:tblPr firstRow="1" bandRow="1">
                <a:tableStyleId>{5C22544A-7EE6-4342-B048-85BDC9FD1C3A}</a:tableStyleId>
              </a:tblPr>
              <a:tblGrid>
                <a:gridCol w="5382491"/>
                <a:gridCol w="5382491"/>
              </a:tblGrid>
              <a:tr h="595745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/*C++ program</a:t>
                      </a:r>
                      <a:r>
                        <a:rPr lang="en-US" sz="1800" b="0" baseline="0" dirty="0" smtClean="0">
                          <a:solidFill>
                            <a:schemeClr val="tx1"/>
                          </a:solidFill>
                        </a:rPr>
                        <a:t> to demonstrate call by value vs call by reference</a:t>
                      </a:r>
                      <a:r>
                        <a:rPr lang="en-US" sz="1800" b="0" dirty="0" smtClean="0">
                          <a:solidFill>
                            <a:schemeClr val="tx1"/>
                          </a:solidFill>
                        </a:rPr>
                        <a:t>.*/</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#include &lt;</a:t>
                      </a:r>
                      <a:r>
                        <a:rPr lang="en-US" sz="1800" b="0" dirty="0" err="1" smtClean="0">
                          <a:solidFill>
                            <a:schemeClr val="tx1"/>
                          </a:solidFill>
                        </a:rPr>
                        <a:t>iostream</a:t>
                      </a:r>
                      <a:r>
                        <a:rPr lang="en-US" sz="1800" b="0" dirty="0" smtClean="0">
                          <a:solidFill>
                            <a:schemeClr val="tx1"/>
                          </a:solidFill>
                        </a:rPr>
                        <a:t>&gt;</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using namespace </a:t>
                      </a:r>
                      <a:r>
                        <a:rPr lang="en-US" sz="1800" b="0" dirty="0" err="1" smtClean="0">
                          <a:solidFill>
                            <a:schemeClr val="tx1"/>
                          </a:solidFill>
                        </a:rPr>
                        <a:t>std</a:t>
                      </a:r>
                      <a:r>
                        <a:rPr lang="en-US" sz="1800" b="0" dirty="0" smtClean="0">
                          <a:solidFill>
                            <a:schemeClr val="tx1"/>
                          </a:solidFill>
                        </a:rPr>
                        <a:t>;</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void </a:t>
                      </a:r>
                      <a:r>
                        <a:rPr lang="en-US" sz="1800" b="0" dirty="0" err="1" smtClean="0">
                          <a:solidFill>
                            <a:schemeClr val="tx1"/>
                          </a:solidFill>
                        </a:rPr>
                        <a:t>func</a:t>
                      </a:r>
                      <a:r>
                        <a:rPr lang="en-US" sz="1800" b="0" dirty="0" smtClean="0">
                          <a:solidFill>
                            <a:schemeClr val="tx1"/>
                          </a:solidFill>
                        </a:rPr>
                        <a:t>(</a:t>
                      </a:r>
                      <a:r>
                        <a:rPr lang="en-US" sz="1800" b="0" dirty="0" err="1" smtClean="0">
                          <a:solidFill>
                            <a:schemeClr val="tx1"/>
                          </a:solidFill>
                        </a:rPr>
                        <a:t>int</a:t>
                      </a:r>
                      <a:r>
                        <a:rPr lang="en-US" sz="1800" b="0" dirty="0" smtClean="0">
                          <a:solidFill>
                            <a:schemeClr val="tx1"/>
                          </a:solidFill>
                        </a:rPr>
                        <a:t> &amp;x, </a:t>
                      </a:r>
                      <a:r>
                        <a:rPr lang="en-US" sz="1800" b="0" dirty="0" err="1" smtClean="0">
                          <a:solidFill>
                            <a:schemeClr val="tx1"/>
                          </a:solidFill>
                        </a:rPr>
                        <a:t>int</a:t>
                      </a:r>
                      <a:r>
                        <a:rPr lang="en-US" sz="1800" b="0" dirty="0" smtClean="0">
                          <a:solidFill>
                            <a:schemeClr val="tx1"/>
                          </a:solidFill>
                        </a:rPr>
                        <a:t> y);</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void </a:t>
                      </a:r>
                      <a:r>
                        <a:rPr lang="en-US" sz="1800" b="0" dirty="0" err="1" smtClean="0">
                          <a:solidFill>
                            <a:schemeClr val="tx1"/>
                          </a:solidFill>
                        </a:rPr>
                        <a:t>func</a:t>
                      </a:r>
                      <a:r>
                        <a:rPr lang="en-US" sz="1800" b="0" dirty="0" smtClean="0">
                          <a:solidFill>
                            <a:schemeClr val="tx1"/>
                          </a:solidFill>
                        </a:rPr>
                        <a:t>(</a:t>
                      </a:r>
                      <a:r>
                        <a:rPr lang="en-US" sz="1800" b="0" dirty="0" err="1" smtClean="0">
                          <a:solidFill>
                            <a:schemeClr val="tx1"/>
                          </a:solidFill>
                        </a:rPr>
                        <a:t>int</a:t>
                      </a:r>
                      <a:r>
                        <a:rPr lang="en-US" sz="1800" b="0" dirty="0" smtClean="0">
                          <a:solidFill>
                            <a:schemeClr val="tx1"/>
                          </a:solidFill>
                        </a:rPr>
                        <a:t> &amp;x, </a:t>
                      </a:r>
                      <a:r>
                        <a:rPr lang="en-US" sz="1800" b="0" dirty="0" err="1" smtClean="0">
                          <a:solidFill>
                            <a:schemeClr val="tx1"/>
                          </a:solidFill>
                        </a:rPr>
                        <a:t>int</a:t>
                      </a:r>
                      <a:r>
                        <a:rPr lang="en-US" sz="1800" b="0" dirty="0" smtClean="0">
                          <a:solidFill>
                            <a:schemeClr val="tx1"/>
                          </a:solidFill>
                        </a:rPr>
                        <a:t> y) {</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   x=x+1;</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   y=y+1;</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   </a:t>
                      </a:r>
                      <a:r>
                        <a:rPr lang="en-US" sz="1800" b="0" dirty="0" err="1" smtClean="0">
                          <a:solidFill>
                            <a:schemeClr val="tx1"/>
                          </a:solidFill>
                        </a:rPr>
                        <a:t>cout</a:t>
                      </a:r>
                      <a:r>
                        <a:rPr lang="en-US" sz="1800" b="0" dirty="0" smtClean="0">
                          <a:solidFill>
                            <a:schemeClr val="tx1"/>
                          </a:solidFill>
                        </a:rPr>
                        <a:t>&lt;&lt;"value of x is "&lt;&lt;x&lt;&lt;</a:t>
                      </a:r>
                      <a:r>
                        <a:rPr lang="en-US" sz="1800" b="0" dirty="0" err="1" smtClean="0">
                          <a:solidFill>
                            <a:schemeClr val="tx1"/>
                          </a:solidFill>
                        </a:rPr>
                        <a:t>endl</a:t>
                      </a:r>
                      <a:r>
                        <a:rPr lang="en-US" sz="1800" b="0" dirty="0" smtClean="0">
                          <a:solidFill>
                            <a:schemeClr val="tx1"/>
                          </a:solidFill>
                        </a:rPr>
                        <a:t>; </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   </a:t>
                      </a:r>
                      <a:r>
                        <a:rPr lang="en-US" sz="1800" b="0" dirty="0" err="1" smtClean="0">
                          <a:solidFill>
                            <a:schemeClr val="tx1"/>
                          </a:solidFill>
                        </a:rPr>
                        <a:t>cout</a:t>
                      </a:r>
                      <a:r>
                        <a:rPr lang="en-US" sz="1800" b="0" dirty="0" smtClean="0">
                          <a:solidFill>
                            <a:schemeClr val="tx1"/>
                          </a:solidFill>
                        </a:rPr>
                        <a:t>&lt;&lt;"value of y is "&lt;&lt;y&lt;&lt;</a:t>
                      </a:r>
                      <a:r>
                        <a:rPr lang="en-US" sz="1800" b="0" dirty="0" err="1" smtClean="0">
                          <a:solidFill>
                            <a:schemeClr val="tx1"/>
                          </a:solidFill>
                        </a:rPr>
                        <a:t>endl</a:t>
                      </a:r>
                      <a:r>
                        <a:rPr lang="en-US" sz="1800" b="0" dirty="0" smtClean="0">
                          <a:solidFill>
                            <a:schemeClr val="tx1"/>
                          </a:solidFill>
                        </a:rPr>
                        <a:t>;</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   return;</a:t>
                      </a:r>
                      <a:endParaRPr lang="en-US"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b="0" dirty="0" smtClean="0">
                          <a:solidFill>
                            <a:schemeClr val="tx1"/>
                          </a:solidFill>
                        </a:rPr>
                        <a:t>}</a:t>
                      </a:r>
                      <a:endParaRPr lang="en-US" sz="1800" b="0" dirty="0" smtClean="0">
                        <a:solidFill>
                          <a:schemeClr val="tx1"/>
                        </a:solidFill>
                      </a:endParaRPr>
                    </a:p>
                    <a:p>
                      <a:endParaRPr lang="en-US" sz="1800" b="0"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endParaRPr lang="en-US" b="0" dirty="0" smtClean="0">
                        <a:solidFill>
                          <a:schemeClr val="tx1"/>
                        </a:solidFill>
                      </a:endParaRPr>
                    </a:p>
                    <a:p>
                      <a:r>
                        <a:rPr lang="en-US" b="0" dirty="0" err="1" smtClean="0">
                          <a:solidFill>
                            <a:schemeClr val="tx1"/>
                          </a:solidFill>
                        </a:rPr>
                        <a:t>int</a:t>
                      </a:r>
                      <a:r>
                        <a:rPr lang="en-US" b="0" dirty="0" smtClean="0">
                          <a:solidFill>
                            <a:schemeClr val="tx1"/>
                          </a:solidFill>
                        </a:rPr>
                        <a:t> main () {</a:t>
                      </a:r>
                      <a:endParaRPr lang="en-US" b="0" dirty="0" smtClean="0">
                        <a:solidFill>
                          <a:schemeClr val="tx1"/>
                        </a:solidFill>
                      </a:endParaRPr>
                    </a:p>
                    <a:p>
                      <a:r>
                        <a:rPr lang="en-US" b="0" dirty="0" smtClean="0">
                          <a:solidFill>
                            <a:schemeClr val="tx1"/>
                          </a:solidFill>
                        </a:rPr>
                        <a:t>  </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int</a:t>
                      </a:r>
                      <a:r>
                        <a:rPr lang="en-US" b="0" dirty="0" smtClean="0">
                          <a:solidFill>
                            <a:schemeClr val="tx1"/>
                          </a:solidFill>
                        </a:rPr>
                        <a:t> x = 100;</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int</a:t>
                      </a:r>
                      <a:r>
                        <a:rPr lang="en-US" b="0" dirty="0" smtClean="0">
                          <a:solidFill>
                            <a:schemeClr val="tx1"/>
                          </a:solidFill>
                        </a:rPr>
                        <a:t> y = 200;</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cout</a:t>
                      </a:r>
                      <a:r>
                        <a:rPr lang="en-US" b="0" dirty="0" smtClean="0">
                          <a:solidFill>
                            <a:schemeClr val="tx1"/>
                          </a:solidFill>
                        </a:rPr>
                        <a:t> &lt;&lt; "Before </a:t>
                      </a:r>
                      <a:r>
                        <a:rPr lang="en-US" b="0" dirty="0" err="1" smtClean="0">
                          <a:solidFill>
                            <a:schemeClr val="tx1"/>
                          </a:solidFill>
                        </a:rPr>
                        <a:t>func</a:t>
                      </a:r>
                      <a:r>
                        <a:rPr lang="en-US" b="0" dirty="0" smtClean="0">
                          <a:solidFill>
                            <a:schemeClr val="tx1"/>
                          </a:solidFill>
                        </a:rPr>
                        <a:t> call, value of x is " &lt;&lt; x &lt;&lt; </a:t>
                      </a:r>
                      <a:r>
                        <a:rPr lang="en-US" b="0" dirty="0" err="1" smtClean="0">
                          <a:solidFill>
                            <a:schemeClr val="tx1"/>
                          </a:solidFill>
                        </a:rPr>
                        <a:t>endl</a:t>
                      </a:r>
                      <a:r>
                        <a:rPr lang="en-US" b="0" dirty="0" smtClean="0">
                          <a:solidFill>
                            <a:schemeClr val="tx1"/>
                          </a:solidFill>
                        </a:rPr>
                        <a:t>;</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cout</a:t>
                      </a:r>
                      <a:r>
                        <a:rPr lang="en-US" b="0" dirty="0" smtClean="0">
                          <a:solidFill>
                            <a:schemeClr val="tx1"/>
                          </a:solidFill>
                        </a:rPr>
                        <a:t> &lt;&lt; "Before </a:t>
                      </a:r>
                      <a:r>
                        <a:rPr lang="en-US" b="0" dirty="0" err="1" smtClean="0">
                          <a:solidFill>
                            <a:schemeClr val="tx1"/>
                          </a:solidFill>
                        </a:rPr>
                        <a:t>func</a:t>
                      </a:r>
                      <a:r>
                        <a:rPr lang="en-US" b="0" dirty="0" smtClean="0">
                          <a:solidFill>
                            <a:schemeClr val="tx1"/>
                          </a:solidFill>
                        </a:rPr>
                        <a:t> call, value of y is " &lt;&lt; y &lt;&lt; </a:t>
                      </a:r>
                      <a:r>
                        <a:rPr lang="en-US" b="0" dirty="0" err="1" smtClean="0">
                          <a:solidFill>
                            <a:schemeClr val="tx1"/>
                          </a:solidFill>
                        </a:rPr>
                        <a:t>endl</a:t>
                      </a:r>
                      <a:r>
                        <a:rPr lang="en-US" b="0" dirty="0" smtClean="0">
                          <a:solidFill>
                            <a:schemeClr val="tx1"/>
                          </a:solidFill>
                        </a:rPr>
                        <a:t>;</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func</a:t>
                      </a:r>
                      <a:r>
                        <a:rPr lang="en-US" b="0" dirty="0" smtClean="0">
                          <a:solidFill>
                            <a:schemeClr val="tx1"/>
                          </a:solidFill>
                        </a:rPr>
                        <a:t>(x, y);</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cout</a:t>
                      </a:r>
                      <a:r>
                        <a:rPr lang="en-US" b="0" dirty="0" smtClean="0">
                          <a:solidFill>
                            <a:schemeClr val="tx1"/>
                          </a:solidFill>
                        </a:rPr>
                        <a:t> &lt;&lt; "After </a:t>
                      </a:r>
                      <a:r>
                        <a:rPr lang="en-US" b="0" dirty="0" err="1" smtClean="0">
                          <a:solidFill>
                            <a:schemeClr val="tx1"/>
                          </a:solidFill>
                        </a:rPr>
                        <a:t>func</a:t>
                      </a:r>
                      <a:r>
                        <a:rPr lang="en-US" b="0" dirty="0" smtClean="0">
                          <a:solidFill>
                            <a:schemeClr val="tx1"/>
                          </a:solidFill>
                        </a:rPr>
                        <a:t> call, value of x is " &lt;&lt; x &lt;&lt; </a:t>
                      </a:r>
                      <a:r>
                        <a:rPr lang="en-US" b="0" dirty="0" err="1" smtClean="0">
                          <a:solidFill>
                            <a:schemeClr val="tx1"/>
                          </a:solidFill>
                        </a:rPr>
                        <a:t>endl</a:t>
                      </a:r>
                      <a:r>
                        <a:rPr lang="en-US" b="0" dirty="0" smtClean="0">
                          <a:solidFill>
                            <a:schemeClr val="tx1"/>
                          </a:solidFill>
                        </a:rPr>
                        <a:t>;</a:t>
                      </a:r>
                      <a:endParaRPr lang="en-US" b="0" dirty="0" smtClean="0">
                        <a:solidFill>
                          <a:schemeClr val="tx1"/>
                        </a:solidFill>
                      </a:endParaRPr>
                    </a:p>
                    <a:p>
                      <a:r>
                        <a:rPr lang="en-US" b="0" dirty="0" smtClean="0">
                          <a:solidFill>
                            <a:schemeClr val="tx1"/>
                          </a:solidFill>
                        </a:rPr>
                        <a:t>   </a:t>
                      </a:r>
                      <a:r>
                        <a:rPr lang="en-US" b="0" dirty="0" err="1" smtClean="0">
                          <a:solidFill>
                            <a:schemeClr val="tx1"/>
                          </a:solidFill>
                        </a:rPr>
                        <a:t>cout</a:t>
                      </a:r>
                      <a:r>
                        <a:rPr lang="en-US" b="0" dirty="0" smtClean="0">
                          <a:solidFill>
                            <a:schemeClr val="tx1"/>
                          </a:solidFill>
                        </a:rPr>
                        <a:t> &lt;&lt; "After </a:t>
                      </a:r>
                      <a:r>
                        <a:rPr lang="en-US" b="0" dirty="0" err="1" smtClean="0">
                          <a:solidFill>
                            <a:schemeClr val="tx1"/>
                          </a:solidFill>
                        </a:rPr>
                        <a:t>func</a:t>
                      </a:r>
                      <a:r>
                        <a:rPr lang="en-US" b="0" dirty="0" smtClean="0">
                          <a:solidFill>
                            <a:schemeClr val="tx1"/>
                          </a:solidFill>
                        </a:rPr>
                        <a:t> call, value of y is " &lt;&lt; y &lt;&lt; </a:t>
                      </a:r>
                      <a:r>
                        <a:rPr lang="en-US" b="0" dirty="0" err="1" smtClean="0">
                          <a:solidFill>
                            <a:schemeClr val="tx1"/>
                          </a:solidFill>
                        </a:rPr>
                        <a:t>endl</a:t>
                      </a:r>
                      <a:r>
                        <a:rPr lang="en-US" b="0" dirty="0" smtClean="0">
                          <a:solidFill>
                            <a:schemeClr val="tx1"/>
                          </a:solidFill>
                        </a:rPr>
                        <a:t>;</a:t>
                      </a:r>
                      <a:endParaRPr lang="en-US" b="0" dirty="0" smtClean="0">
                        <a:solidFill>
                          <a:schemeClr val="tx1"/>
                        </a:solidFill>
                      </a:endParaRPr>
                    </a:p>
                    <a:p>
                      <a:r>
                        <a:rPr lang="en-US" b="0" dirty="0" smtClean="0">
                          <a:solidFill>
                            <a:schemeClr val="tx1"/>
                          </a:solidFill>
                        </a:rPr>
                        <a:t> </a:t>
                      </a:r>
                      <a:endParaRPr lang="en-US" b="0" dirty="0" smtClean="0">
                        <a:solidFill>
                          <a:schemeClr val="tx1"/>
                        </a:solidFill>
                      </a:endParaRPr>
                    </a:p>
                    <a:p>
                      <a:r>
                        <a:rPr lang="en-US" b="0" dirty="0" smtClean="0">
                          <a:solidFill>
                            <a:schemeClr val="tx1"/>
                          </a:solidFill>
                        </a:rPr>
                        <a:t>   return 0;</a:t>
                      </a:r>
                      <a:endParaRPr lang="en-US" b="0" dirty="0" smtClean="0">
                        <a:solidFill>
                          <a:schemeClr val="tx1"/>
                        </a:solidFill>
                      </a:endParaRPr>
                    </a:p>
                    <a:p>
                      <a:r>
                        <a:rPr lang="en-US" b="0" dirty="0" smtClean="0">
                          <a:solidFill>
                            <a:schemeClr val="tx1"/>
                          </a:solidFill>
                        </a:rPr>
                        <a:t>}</a:t>
                      </a:r>
                      <a:endParaRPr lang="en-US" b="0" dirty="0" smtClean="0">
                        <a:solidFill>
                          <a:schemeClr val="tx1"/>
                        </a:solidFill>
                      </a:endParaRPr>
                    </a:p>
                    <a:p>
                      <a:endParaRPr lang="en-US" b="0" dirty="0" smtClean="0">
                        <a:solidFill>
                          <a:schemeClr val="tx1"/>
                        </a:solidFill>
                      </a:endParaRPr>
                    </a:p>
                    <a:p>
                      <a:endParaRPr lang="en-US" b="0" dirty="0" smtClean="0">
                        <a:solidFill>
                          <a:schemeClr val="tx1"/>
                        </a:solidFill>
                      </a:endParaRPr>
                    </a:p>
                    <a:p>
                      <a:r>
                        <a:rPr lang="en-US" b="0" dirty="0" smtClean="0">
                          <a:solidFill>
                            <a:schemeClr val="tx1"/>
                          </a:solidFill>
                        </a:rPr>
                        <a:t>Output: </a:t>
                      </a:r>
                      <a:endParaRPr lang="en-US" b="0" dirty="0" smtClean="0">
                        <a:solidFill>
                          <a:schemeClr val="tx1"/>
                        </a:solidFill>
                      </a:endParaRPr>
                    </a:p>
                    <a:p>
                      <a:r>
                        <a:rPr lang="en-US" b="0" dirty="0" smtClean="0">
                          <a:solidFill>
                            <a:schemeClr val="tx1"/>
                          </a:solidFill>
                        </a:rPr>
                        <a:t>Before </a:t>
                      </a:r>
                      <a:r>
                        <a:rPr lang="en-US" b="0" dirty="0" err="1" smtClean="0">
                          <a:solidFill>
                            <a:schemeClr val="tx1"/>
                          </a:solidFill>
                        </a:rPr>
                        <a:t>func</a:t>
                      </a:r>
                      <a:r>
                        <a:rPr lang="en-US" b="0" dirty="0" smtClean="0">
                          <a:solidFill>
                            <a:schemeClr val="tx1"/>
                          </a:solidFill>
                        </a:rPr>
                        <a:t> call, value of x is 100</a:t>
                      </a:r>
                      <a:endParaRPr lang="en-US" b="0" dirty="0" smtClean="0">
                        <a:solidFill>
                          <a:schemeClr val="tx1"/>
                        </a:solidFill>
                      </a:endParaRPr>
                    </a:p>
                    <a:p>
                      <a:r>
                        <a:rPr lang="en-US" b="0" dirty="0" smtClean="0">
                          <a:solidFill>
                            <a:schemeClr val="tx1"/>
                          </a:solidFill>
                        </a:rPr>
                        <a:t>Before </a:t>
                      </a:r>
                      <a:r>
                        <a:rPr lang="en-US" b="0" dirty="0" err="1" smtClean="0">
                          <a:solidFill>
                            <a:schemeClr val="tx1"/>
                          </a:solidFill>
                        </a:rPr>
                        <a:t>func</a:t>
                      </a:r>
                      <a:r>
                        <a:rPr lang="en-US" b="0" dirty="0" smtClean="0">
                          <a:solidFill>
                            <a:schemeClr val="tx1"/>
                          </a:solidFill>
                        </a:rPr>
                        <a:t> call, value of y is 200</a:t>
                      </a:r>
                      <a:endParaRPr lang="en-US" b="0" dirty="0" smtClean="0">
                        <a:solidFill>
                          <a:schemeClr val="tx1"/>
                        </a:solidFill>
                      </a:endParaRPr>
                    </a:p>
                    <a:p>
                      <a:r>
                        <a:rPr lang="en-US" b="0" dirty="0" smtClean="0">
                          <a:solidFill>
                            <a:schemeClr val="tx1"/>
                          </a:solidFill>
                        </a:rPr>
                        <a:t>value of x is 101</a:t>
                      </a:r>
                      <a:endParaRPr lang="en-US" b="0" dirty="0" smtClean="0">
                        <a:solidFill>
                          <a:schemeClr val="tx1"/>
                        </a:solidFill>
                      </a:endParaRPr>
                    </a:p>
                    <a:p>
                      <a:r>
                        <a:rPr lang="en-US" b="0" dirty="0" smtClean="0">
                          <a:solidFill>
                            <a:schemeClr val="tx1"/>
                          </a:solidFill>
                        </a:rPr>
                        <a:t>value of y is 201</a:t>
                      </a:r>
                      <a:endParaRPr lang="en-US" b="0" dirty="0" smtClean="0">
                        <a:solidFill>
                          <a:schemeClr val="tx1"/>
                        </a:solidFill>
                      </a:endParaRPr>
                    </a:p>
                    <a:p>
                      <a:r>
                        <a:rPr lang="en-US" b="0" dirty="0" smtClean="0">
                          <a:solidFill>
                            <a:schemeClr val="tx1"/>
                          </a:solidFill>
                        </a:rPr>
                        <a:t>After </a:t>
                      </a:r>
                      <a:r>
                        <a:rPr lang="en-US" b="0" dirty="0" err="1" smtClean="0">
                          <a:solidFill>
                            <a:schemeClr val="tx1"/>
                          </a:solidFill>
                        </a:rPr>
                        <a:t>func</a:t>
                      </a:r>
                      <a:r>
                        <a:rPr lang="en-US" b="0" dirty="0" smtClean="0">
                          <a:solidFill>
                            <a:schemeClr val="tx1"/>
                          </a:solidFill>
                        </a:rPr>
                        <a:t> call, value of x is 101</a:t>
                      </a:r>
                      <a:endParaRPr lang="en-US" b="0" dirty="0" smtClean="0">
                        <a:solidFill>
                          <a:schemeClr val="tx1"/>
                        </a:solidFill>
                      </a:endParaRPr>
                    </a:p>
                    <a:p>
                      <a:r>
                        <a:rPr lang="en-US" b="0" dirty="0" smtClean="0">
                          <a:solidFill>
                            <a:schemeClr val="tx1"/>
                          </a:solidFill>
                        </a:rPr>
                        <a:t>After </a:t>
                      </a:r>
                      <a:r>
                        <a:rPr lang="en-US" b="0" dirty="0" err="1" smtClean="0">
                          <a:solidFill>
                            <a:schemeClr val="tx1"/>
                          </a:solidFill>
                        </a:rPr>
                        <a:t>func</a:t>
                      </a:r>
                      <a:r>
                        <a:rPr lang="en-US" b="0" dirty="0" smtClean="0">
                          <a:solidFill>
                            <a:schemeClr val="tx1"/>
                          </a:solidFill>
                        </a:rPr>
                        <a:t> call, value of y is 200</a:t>
                      </a:r>
                      <a:endParaRPr lang="en-US" b="0" dirty="0" smtClean="0">
                        <a:solidFill>
                          <a:schemeClr val="tx1"/>
                        </a:solidFill>
                      </a:endParaRPr>
                    </a:p>
                    <a:p>
                      <a:endParaRPr lang="en-US" b="0" dirty="0" smtClean="0">
                        <a:solidFill>
                          <a:schemeClr val="tx1"/>
                        </a:solidFill>
                      </a:endParaRPr>
                    </a:p>
                  </a:txBody>
                  <a:tcPr>
                    <a:lnL w="12700" cap="flat" cmpd="sng" algn="ctr">
                      <a:solidFill>
                        <a:schemeClr val="tx1"/>
                      </a:solidFill>
                      <a:prstDash val="solid"/>
                      <a:round/>
                      <a:headEnd type="none" w="med" len="med"/>
                      <a:tailEnd type="none" w="med" len="med"/>
                    </a:lnL>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5723</Words>
  <Application>WPS Presentation</Application>
  <PresentationFormat>Widescreen</PresentationFormat>
  <Paragraphs>307</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 Object-Oriented Programming Lecture No. 2 (Recall - Basic programming concepts)</vt:lpstr>
      <vt:lpstr>Basic structure of C++ program</vt:lpstr>
      <vt:lpstr>main () function</vt:lpstr>
      <vt:lpstr>First C++ program</vt:lpstr>
      <vt:lpstr>Pre-requisite recall ( Practice problem)  </vt:lpstr>
      <vt:lpstr>PowerPoint 演示文稿</vt:lpstr>
      <vt:lpstr>PowerPoint 演示文稿</vt:lpstr>
      <vt:lpstr>Call by reference vs Call by value</vt:lpstr>
      <vt:lpstr>PowerPoint 演示文稿</vt:lpstr>
      <vt:lpstr>Actual parameters vs Formal parameters</vt:lpstr>
      <vt:lpstr>Variable scoping</vt:lpstr>
      <vt:lpstr>Variable scoping –example 1</vt:lpstr>
      <vt:lpstr>Variable scoping –example 1</vt:lpstr>
      <vt:lpstr>Variable scoping – example 2</vt:lpstr>
      <vt:lpstr>Array</vt:lpstr>
      <vt:lpstr>Passing array to function</vt:lpstr>
      <vt:lpstr>References</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Recall lecture cont</dc:title>
  <dc:creator>Moorche</dc:creator>
  <cp:lastModifiedBy>Shehryar</cp:lastModifiedBy>
  <cp:revision>60</cp:revision>
  <dcterms:created xsi:type="dcterms:W3CDTF">2019-10-30T14:25:00Z</dcterms:created>
  <dcterms:modified xsi:type="dcterms:W3CDTF">2021-11-27T19:01:17Z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5FD5297EC87E4D4B831873D2BF21C36D</vt:lpwstr>
  </property>
  <property fmtid="{D5CDD505-2E9C-101B-9397-08002B2CF9AE}" pid="3" name="KSOProductBuildVer">
    <vt:lpwstr>1033-11.2.0.10385</vt:lpwstr>
  </property>
</Properties>
</file>