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796" r:id="rId2"/>
  </p:sldMasterIdLst>
  <p:notesMasterIdLst>
    <p:notesMasterId r:id="rId42"/>
  </p:notesMasterIdLst>
  <p:handoutMasterIdLst>
    <p:handoutMasterId r:id="rId43"/>
  </p:handoutMasterIdLst>
  <p:sldIdLst>
    <p:sldId id="358" r:id="rId3"/>
    <p:sldId id="296" r:id="rId4"/>
    <p:sldId id="352" r:id="rId5"/>
    <p:sldId id="307" r:id="rId6"/>
    <p:sldId id="308" r:id="rId7"/>
    <p:sldId id="330" r:id="rId8"/>
    <p:sldId id="309" r:id="rId9"/>
    <p:sldId id="331" r:id="rId10"/>
    <p:sldId id="332" r:id="rId11"/>
    <p:sldId id="351" r:id="rId12"/>
    <p:sldId id="310" r:id="rId13"/>
    <p:sldId id="316" r:id="rId14"/>
    <p:sldId id="313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346" r:id="rId29"/>
    <p:sldId id="347" r:id="rId30"/>
    <p:sldId id="348" r:id="rId31"/>
    <p:sldId id="349" r:id="rId32"/>
    <p:sldId id="350" r:id="rId33"/>
    <p:sldId id="353" r:id="rId34"/>
    <p:sldId id="354" r:id="rId35"/>
    <p:sldId id="356" r:id="rId36"/>
    <p:sldId id="357" r:id="rId37"/>
    <p:sldId id="355" r:id="rId38"/>
    <p:sldId id="312" r:id="rId39"/>
    <p:sldId id="314" r:id="rId40"/>
    <p:sldId id="31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EA3C5-26BA-4E42-9663-07F6FC46FA4D}" type="datetimeFigureOut">
              <a:rPr lang="en-US" smtClean="0"/>
              <a:pPr/>
              <a:t>7/13/2022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3CD84-3F88-49BA-AAC5-2AE912FD87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50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9A284-B7D1-493B-AFDB-FC162B47A7A7}" type="datetimeFigureOut">
              <a:rPr lang="en-US" smtClean="0"/>
              <a:pPr/>
              <a:t>7/13/2022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0F29F4-97B2-4CFC-A6EB-365CE2C3DF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935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0F29F4-97B2-4CFC-A6EB-365CE2C3DF1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22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0587D-09D9-449C-8801-C33D0FCE5A11}" type="datetime1">
              <a:rPr lang="en-US" smtClean="0"/>
              <a:pPr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7A4A-884D-40D4-B1E3-115913C31C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13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6854A-2D07-4876-8452-4FA86B33CCCB}" type="datetime1">
              <a:rPr lang="en-US" smtClean="0"/>
              <a:pPr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7A4A-884D-40D4-B1E3-115913C31C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5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624D-B988-40B0-9797-F141E667E0D8}" type="datetime1">
              <a:rPr lang="en-US" smtClean="0"/>
              <a:pPr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7A4A-884D-40D4-B1E3-115913C31C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28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C25DC-1B02-4FAC-A781-2009A364611B}" type="datetime1">
              <a:rPr lang="en-US" smtClean="0"/>
              <a:pPr/>
              <a:t>7/13/2022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9F601-53CD-4091-9877-27B2A265E9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38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5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0587D-09D9-449C-8801-C33D0FCE5A11}" type="datetime1">
              <a:rPr lang="en-US" smtClean="0"/>
              <a:pPr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7A4A-884D-40D4-B1E3-115913C31C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71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A7E5-B931-429B-9CD3-88ECBDA1E8AD}" type="datetime1">
              <a:rPr lang="en-US" smtClean="0"/>
              <a:pPr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7A4A-884D-40D4-B1E3-115913C31C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81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9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613D-BD33-478F-B9FD-4BA6805DF692}" type="datetime1">
              <a:rPr lang="en-US" smtClean="0"/>
              <a:pPr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7A4A-884D-40D4-B1E3-115913C31C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00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90"/>
            <a:ext cx="4184035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F43C-0064-4234-85CA-5A3A1C4D09B8}" type="datetime1">
              <a:rPr lang="en-US" smtClean="0"/>
              <a:pPr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7A4A-884D-40D4-B1E3-115913C31C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0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6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6" y="2737247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5" y="2737247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FBBC-B623-49C3-B33D-EE8A2009A70A}" type="datetime1">
              <a:rPr lang="en-US" smtClean="0"/>
              <a:pPr/>
              <a:t>7/13/2022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7A4A-884D-40D4-B1E3-115913C31C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250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1CDB-2ECD-4A77-B36B-062DFF105604}" type="datetime1">
              <a:rPr lang="en-US" smtClean="0"/>
              <a:pPr/>
              <a:t>7/13/2022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7A4A-884D-40D4-B1E3-115913C31C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26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1633-7471-4E55-99E1-0AFF29F751C3}" type="datetime1">
              <a:rPr lang="en-US" smtClean="0"/>
              <a:pPr/>
              <a:t>7/13/2022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7A4A-884D-40D4-B1E3-115913C31C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72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A7E5-B931-429B-9CD3-88ECBDA1E8AD}" type="datetime1">
              <a:rPr lang="en-US" smtClean="0"/>
              <a:pPr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7A4A-884D-40D4-B1E3-115913C31C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9077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2" y="514926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51" indent="0">
              <a:buNone/>
              <a:defRPr sz="1400"/>
            </a:lvl2pPr>
            <a:lvl3pPr marL="914104" indent="0">
              <a:buNone/>
              <a:defRPr sz="1200"/>
            </a:lvl3pPr>
            <a:lvl4pPr marL="1371155" indent="0">
              <a:buNone/>
              <a:defRPr sz="1000"/>
            </a:lvl4pPr>
            <a:lvl5pPr marL="1828205" indent="0">
              <a:buNone/>
              <a:defRPr sz="1000"/>
            </a:lvl5pPr>
            <a:lvl6pPr marL="2285258" indent="0">
              <a:buNone/>
              <a:defRPr sz="1000"/>
            </a:lvl6pPr>
            <a:lvl7pPr marL="2742309" indent="0">
              <a:buNone/>
              <a:defRPr sz="1000"/>
            </a:lvl7pPr>
            <a:lvl8pPr marL="3199360" indent="0">
              <a:buNone/>
              <a:defRPr sz="1000"/>
            </a:lvl8pPr>
            <a:lvl9pPr marL="3656411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FFAD-8A30-408D-AE5E-4F36339EF1CD}" type="datetime1">
              <a:rPr lang="en-US" smtClean="0"/>
              <a:pPr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7A4A-884D-40D4-B1E3-115913C31C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513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5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B4C9-DA34-4372-87A0-1AEB424BEB72}" type="datetime1">
              <a:rPr lang="en-US" smtClean="0"/>
              <a:pPr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7A4A-884D-40D4-B1E3-115913C31C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31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B31B-5345-4C28-AA00-E58DBD85C818}" type="datetime1">
              <a:rPr lang="en-US" smtClean="0"/>
              <a:pPr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7A4A-884D-40D4-B1E3-115913C31C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39793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B31B-5345-4C28-AA00-E58DBD85C818}" type="datetime1">
              <a:rPr lang="en-US" smtClean="0"/>
              <a:pPr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7A4A-884D-40D4-B1E3-115913C31C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9493891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B31B-5345-4C28-AA00-E58DBD85C818}" type="datetime1">
              <a:rPr lang="en-US" smtClean="0"/>
              <a:pPr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7A4A-884D-40D4-B1E3-115913C31C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56617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B31B-5345-4C28-AA00-E58DBD85C818}" type="datetime1">
              <a:rPr lang="en-US" smtClean="0"/>
              <a:pPr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7A4A-884D-40D4-B1E3-115913C31C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3294209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B31B-5345-4C28-AA00-E58DBD85C818}" type="datetime1">
              <a:rPr lang="en-US" smtClean="0"/>
              <a:pPr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7A4A-884D-40D4-B1E3-115913C31C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5861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6854A-2D07-4876-8452-4FA86B33CCCB}" type="datetime1">
              <a:rPr lang="en-US" smtClean="0"/>
              <a:pPr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7A4A-884D-40D4-B1E3-115913C31C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184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4" y="609601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1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624D-B988-40B0-9797-F141E667E0D8}" type="datetime1">
              <a:rPr lang="en-US" smtClean="0"/>
              <a:pPr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7A4A-884D-40D4-B1E3-115913C31C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2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613D-BD33-478F-B9FD-4BA6805DF692}" type="datetime1">
              <a:rPr lang="en-US" smtClean="0"/>
              <a:pPr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7A4A-884D-40D4-B1E3-115913C31C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54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F43C-0064-4234-85CA-5A3A1C4D09B8}" type="datetime1">
              <a:rPr lang="en-US" smtClean="0"/>
              <a:pPr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7A4A-884D-40D4-B1E3-115913C31C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57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FBBC-B623-49C3-B33D-EE8A2009A70A}" type="datetime1">
              <a:rPr lang="en-US" smtClean="0"/>
              <a:pPr/>
              <a:t>7/13/2022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7A4A-884D-40D4-B1E3-115913C31C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26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1CDB-2ECD-4A77-B36B-062DFF105604}" type="datetime1">
              <a:rPr lang="en-US" smtClean="0"/>
              <a:pPr/>
              <a:t>7/13/2022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7A4A-884D-40D4-B1E3-115913C31C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1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1633-7471-4E55-99E1-0AFF29F751C3}" type="datetime1">
              <a:rPr lang="en-US" smtClean="0"/>
              <a:pPr/>
              <a:t>7/13/2022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7A4A-884D-40D4-B1E3-115913C31C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4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FFAD-8A30-408D-AE5E-4F36339EF1CD}" type="datetime1">
              <a:rPr lang="en-US" smtClean="0"/>
              <a:pPr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7A4A-884D-40D4-B1E3-115913C31C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2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B4C9-DA34-4372-87A0-1AEB424BEB72}" type="datetime1">
              <a:rPr lang="en-US" smtClean="0"/>
              <a:pPr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7A4A-884D-40D4-B1E3-115913C31C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86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2B31B-5345-4C28-AA00-E58DBD85C818}" type="datetime1">
              <a:rPr lang="en-US" smtClean="0"/>
              <a:pPr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31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B7A4A-884D-40D4-B1E3-115913C31C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2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60" r:id="rId12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605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4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2B31B-5345-4C28-AA00-E58DBD85C818}" type="datetime1">
              <a:rPr lang="en-US" smtClean="0"/>
              <a:pPr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5" y="6041364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31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4" y="6041364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48B7A4A-884D-40D4-B1E3-115913C31C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23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</p:sldLayoutIdLst>
  <p:hf hdr="0" ftr="0" dt="0"/>
  <p:txStyles>
    <p:titleStyle>
      <a:lvl1pPr algn="l" defTabSz="457189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91" indent="-342891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lass_(computer_programming)" TargetMode="External"/><Relationship Id="rId2" Type="http://schemas.openxmlformats.org/officeDocument/2006/relationships/hyperlink" Target="https://en.wikipedia.org/wiki/Object_(computer_science)" TargetMode="Externa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opedia.com/TERM/C/class.html" TargetMode="External"/><Relationship Id="rId2" Type="http://schemas.openxmlformats.org/officeDocument/2006/relationships/hyperlink" Target="https://www.webopedia.com/TERM/D/data_type.html" TargetMode="Externa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7A4A-884D-40D4-B1E3-115913C31C4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lide Number Placeholder 6"/>
          <p:cNvSpPr txBox="1">
            <a:spLocks/>
          </p:cNvSpPr>
          <p:nvPr/>
        </p:nvSpPr>
        <p:spPr>
          <a:xfrm>
            <a:off x="531812" y="4529540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8" name="Picture 2" descr="Image result for bismillah imag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21048" y="2225619"/>
            <a:ext cx="6869616" cy="23039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52197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1930400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describes a class that references one or more objects of other classes in instance variables.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599F601-53CD-4091-9877-27B2A265E91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89" y="3165877"/>
            <a:ext cx="4113607" cy="14098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410" y="2949868"/>
            <a:ext cx="3138751" cy="18418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0681" y="4840569"/>
            <a:ext cx="3591427" cy="150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040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610" y="514995"/>
            <a:ext cx="8911687" cy="773767"/>
          </a:xfrm>
        </p:spPr>
        <p:txBody>
          <a:bodyPr>
            <a:normAutofit/>
          </a:bodyPr>
          <a:lstStyle/>
          <a:p>
            <a:r>
              <a:rPr lang="en-US" dirty="0"/>
              <a:t>Design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051" y="1492472"/>
            <a:ext cx="8895032" cy="4345181"/>
          </a:xfrm>
        </p:spPr>
        <p:txBody>
          <a:bodyPr>
            <a:normAutofit/>
          </a:bodyPr>
          <a:lstStyle/>
          <a:p>
            <a:pPr marL="0" indent="0" algn="just">
              <a:buClrTx/>
              <a:buNone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							</a:t>
            </a:r>
          </a:p>
          <a:p>
            <a:pPr marL="0" indent="0" algn="just">
              <a:buClrTx/>
              <a:buNone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							</a:t>
            </a:r>
          </a:p>
          <a:p>
            <a:pPr marL="0" indent="0" algn="just">
              <a:buClrTx/>
              <a:buNone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			   </a:t>
            </a:r>
            <a:r>
              <a:rPr lang="en-US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599F601-53CD-4091-9877-27B2A265E91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79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599F601-53CD-4091-9877-27B2A265E91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518" y="367639"/>
            <a:ext cx="7247963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23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826" y="616850"/>
            <a:ext cx="8911687" cy="773767"/>
          </a:xfrm>
        </p:spPr>
        <p:txBody>
          <a:bodyPr>
            <a:normAutofit/>
          </a:bodyPr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8447" y="1543399"/>
            <a:ext cx="8895032" cy="4345181"/>
          </a:xfrm>
        </p:spPr>
        <p:txBody>
          <a:bodyPr>
            <a:normAutofit/>
          </a:bodyPr>
          <a:lstStyle/>
          <a:p>
            <a:pPr marL="0" indent="0" algn="just">
              <a:buClrTx/>
              <a:buNone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         </a:t>
            </a:r>
          </a:p>
          <a:p>
            <a:pPr marL="0" indent="0" algn="just">
              <a:buClrTx/>
              <a:buNone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			  </a:t>
            </a:r>
          </a:p>
          <a:p>
            <a:pPr marL="0" indent="0" algn="just">
              <a:buClrTx/>
              <a:buNone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			 </a:t>
            </a:r>
            <a:r>
              <a:rPr lang="en-US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Code: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599F601-53CD-4091-9877-27B2A265E91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05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599F601-53CD-4091-9877-27B2A265E91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159" y="618186"/>
            <a:ext cx="10599312" cy="577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468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599F601-53CD-4091-9877-27B2A265E91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21" y="639307"/>
            <a:ext cx="10898571" cy="571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819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599F601-53CD-4091-9877-27B2A265E91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556" y="861654"/>
            <a:ext cx="9813701" cy="544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487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599F601-53CD-4091-9877-27B2A265E91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678" y="856892"/>
            <a:ext cx="9697791" cy="541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181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599F601-53CD-4091-9877-27B2A265E91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008" y="721216"/>
            <a:ext cx="9903853" cy="552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219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599F601-53CD-4091-9877-27B2A265E91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293" y="847364"/>
            <a:ext cx="10059539" cy="539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569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5269" y="431913"/>
            <a:ext cx="9785131" cy="1269040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Software Development life Cycle</a:t>
            </a: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Airline Reservation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7785" y="1799848"/>
            <a:ext cx="7080161" cy="2163651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19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Designed and Developed </a:t>
            </a:r>
          </a:p>
          <a:p>
            <a:pPr algn="ctr">
              <a:lnSpc>
                <a:spcPct val="100000"/>
              </a:lnSpc>
            </a:pPr>
            <a:r>
              <a:rPr lang="en-US" sz="19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algn="ctr">
              <a:lnSpc>
                <a:spcPct val="100000"/>
              </a:lnSpc>
            </a:pPr>
            <a:r>
              <a:rPr lang="en-US" sz="19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 SHEHRYAR AZIZ (MCSM-F21-021)&amp; Raja IJAZ	   		</a:t>
            </a:r>
          </a:p>
          <a:p>
            <a:pPr algn="ctr">
              <a:lnSpc>
                <a:spcPct val="100000"/>
              </a:lnSpc>
            </a:pPr>
            <a:r>
              <a:rPr lang="en-US" sz="19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SUPERIOR UNIVERSITY LAHORE GOLD CAMPUS</a:t>
            </a:r>
          </a:p>
          <a:p>
            <a:pPr algn="ctr">
              <a:lnSpc>
                <a:spcPct val="100000"/>
              </a:lnSpc>
            </a:pPr>
            <a:endParaRPr lang="en-US" sz="19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599F601-53CD-4091-9877-27B2A265E91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681498" y="4048574"/>
            <a:ext cx="7652735" cy="1930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Supervised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By</a:t>
            </a:r>
          </a:p>
          <a:p>
            <a:pPr>
              <a:lnSpc>
                <a:spcPct val="100000"/>
              </a:lnSpc>
            </a:pPr>
            <a:r>
              <a:rPr lang="en-US" sz="1900" b="1" dirty="0">
                <a:latin typeface="Times New Roman" pitchFamily="18" charset="0"/>
                <a:cs typeface="Times New Roman" pitchFamily="18" charset="0"/>
              </a:rPr>
              <a:t>DR.MOMMAL QURESHI</a:t>
            </a:r>
          </a:p>
          <a:p>
            <a:pPr>
              <a:lnSpc>
                <a:spcPct val="100000"/>
              </a:lnSpc>
            </a:pPr>
            <a:r>
              <a:rPr lang="en-US" sz="1900" b="1" dirty="0">
                <a:latin typeface="Times New Roman" pitchFamily="18" charset="0"/>
                <a:cs typeface="Times New Roman" pitchFamily="18" charset="0"/>
              </a:rPr>
              <a:t>Department of CS/IT</a:t>
            </a:r>
          </a:p>
          <a:p>
            <a:pPr>
              <a:lnSpc>
                <a:spcPct val="100000"/>
              </a:lnSpc>
            </a:pPr>
            <a:endParaRPr lang="en-US" sz="19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607644-AD0D-32FD-BCE2-032EDF03B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65" y="431913"/>
            <a:ext cx="1777984" cy="1821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6980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599F601-53CD-4091-9877-27B2A265E91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31" y="847365"/>
            <a:ext cx="10066903" cy="555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397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599F601-53CD-4091-9877-27B2A265E91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405" y="837839"/>
            <a:ext cx="9775065" cy="567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053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599F601-53CD-4091-9877-27B2A265E91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037" y="837840"/>
            <a:ext cx="10303099" cy="566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214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599F601-53CD-4091-9877-27B2A265E91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878092"/>
            <a:ext cx="10264463" cy="559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91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599F601-53CD-4091-9877-27B2A265E91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102" y="852128"/>
            <a:ext cx="9079607" cy="566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968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599F601-53CD-4091-9877-27B2A265E91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131" y="842601"/>
            <a:ext cx="8950816" cy="573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5754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599F601-53CD-4091-9877-27B2A265E91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131" y="643945"/>
            <a:ext cx="9245699" cy="572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884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599F601-53CD-4091-9877-27B2A265E91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208" y="682580"/>
            <a:ext cx="10319323" cy="574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0918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599F601-53CD-4091-9877-27B2A265E91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310" y="746977"/>
            <a:ext cx="10425037" cy="561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185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599F601-53CD-4091-9877-27B2A265E91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947" y="695460"/>
            <a:ext cx="10109916" cy="559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83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1930400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Airline Reservation System is a computerized system, that contains the details about flight schedules, passenger reservations and ticket record. An airline’s inventory contains all flights with their available seats.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599F601-53CD-4091-9877-27B2A265E91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099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599F601-53CD-4091-9877-27B2A265E91B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831" y="631065"/>
            <a:ext cx="9968880" cy="601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3551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599F601-53CD-4091-9877-27B2A265E91B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785" y="1790163"/>
            <a:ext cx="6736851" cy="320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4629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677863" y="2301619"/>
            <a:ext cx="8596312" cy="359937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599F601-53CD-4091-9877-27B2A265E91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916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599F601-53CD-4091-9877-27B2A265E91B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644" y="1674564"/>
            <a:ext cx="7748933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653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599F601-53CD-4091-9877-27B2A265E91B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26" y="887619"/>
            <a:ext cx="8592749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2320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599F601-53CD-4091-9877-27B2A265E91B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178" y="552050"/>
            <a:ext cx="10183647" cy="575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8428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599F601-53CD-4091-9877-27B2A265E91B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285" y="916682"/>
            <a:ext cx="6813379" cy="483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884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3371" y="718706"/>
            <a:ext cx="8911687" cy="773767"/>
          </a:xfrm>
        </p:spPr>
        <p:txBody>
          <a:bodyPr>
            <a:normAutofit/>
          </a:bodyPr>
          <a:lstStyle/>
          <a:p>
            <a:r>
              <a:rPr lang="en-US" dirty="0"/>
              <a:t>Testing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3371" y="1492472"/>
            <a:ext cx="8895032" cy="4345181"/>
          </a:xfrm>
        </p:spPr>
        <p:txBody>
          <a:bodyPr>
            <a:normAutofit lnSpcReduction="10000"/>
          </a:bodyPr>
          <a:lstStyle/>
          <a:p>
            <a:pPr marL="0" indent="0" algn="just">
              <a:buClrTx/>
              <a:buNone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Testing phase is carried out by calling the following classes in the main function.</a:t>
            </a:r>
          </a:p>
          <a:p>
            <a:pPr marL="0" indent="0" algn="just">
              <a:buClrTx/>
              <a:buNone/>
            </a:pPr>
            <a:r>
              <a:rPr lang="en-US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Local</a:t>
            </a:r>
          </a:p>
          <a:p>
            <a:pPr marL="0" indent="0" algn="just">
              <a:buClrTx/>
              <a:buNone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For The Booking of Local Flights.</a:t>
            </a:r>
          </a:p>
          <a:p>
            <a:pPr marL="0" indent="0" algn="just">
              <a:buClrTx/>
              <a:buNone/>
            </a:pPr>
            <a:r>
              <a:rPr lang="en-US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International</a:t>
            </a:r>
          </a:p>
          <a:p>
            <a:pPr marL="0" indent="0" algn="just">
              <a:buClrTx/>
              <a:buNone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For the Booking of International Flights.</a:t>
            </a:r>
          </a:p>
          <a:p>
            <a:pPr marL="0" indent="0" algn="just">
              <a:buClrTx/>
              <a:buNone/>
            </a:pPr>
            <a:r>
              <a:rPr lang="en-US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Booking</a:t>
            </a:r>
          </a:p>
          <a:p>
            <a:pPr marL="0" indent="0" algn="just">
              <a:buClrTx/>
              <a:buNone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Getting Passenger Data.</a:t>
            </a:r>
          </a:p>
          <a:p>
            <a:pPr marL="0" indent="0" algn="just">
              <a:buClrTx/>
              <a:buNone/>
            </a:pPr>
            <a:r>
              <a:rPr lang="en-US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Ticket</a:t>
            </a:r>
          </a:p>
          <a:p>
            <a:pPr marL="0" indent="0" algn="just">
              <a:buClrTx/>
              <a:buNone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 ensure the display of ticket and formation of file for ticket.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599F601-53CD-4091-9877-27B2A265E91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693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734" y="718706"/>
            <a:ext cx="8911687" cy="773767"/>
          </a:xfrm>
        </p:spPr>
        <p:txBody>
          <a:bodyPr>
            <a:normAutofit/>
          </a:bodyPr>
          <a:lstStyle/>
          <a:p>
            <a:r>
              <a:rPr lang="en-US" dirty="0"/>
              <a:t>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4733" y="1492472"/>
            <a:ext cx="8895032" cy="4345181"/>
          </a:xfrm>
        </p:spPr>
        <p:txBody>
          <a:bodyPr>
            <a:normAutofit/>
          </a:bodyPr>
          <a:lstStyle/>
          <a:p>
            <a:pPr marL="0" indent="0" algn="just">
              <a:buClrTx/>
              <a:buNone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software has been deployed on a stand alone Computer as it is a semester project and not a commercial project. Therefore web base version has not been deployed only desktop version is deployed for university record. This version is efficient and robust.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599F601-53CD-4091-9877-27B2A265E91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73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342" y="718706"/>
            <a:ext cx="8911687" cy="773767"/>
          </a:xfrm>
        </p:spPr>
        <p:txBody>
          <a:bodyPr>
            <a:normAutofit/>
          </a:bodyPr>
          <a:lstStyle/>
          <a:p>
            <a:r>
              <a:rPr lang="en-US" dirty="0"/>
              <a:t>Maintenance and Upgradation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8667" y="1492472"/>
            <a:ext cx="8895032" cy="4345181"/>
          </a:xfrm>
        </p:spPr>
        <p:txBody>
          <a:bodyPr>
            <a:normAutofit/>
          </a:bodyPr>
          <a:lstStyle/>
          <a:p>
            <a:pPr marL="0" indent="0" algn="just">
              <a:buClrTx/>
              <a:buNone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Maintenance and up gradation is an ongoing process therefore it will be maintained and upgraded by future students.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599F601-53CD-4091-9877-27B2A265E91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75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341" y="718706"/>
            <a:ext cx="8911687" cy="773767"/>
          </a:xfrm>
        </p:spPr>
        <p:txBody>
          <a:bodyPr>
            <a:normAutofit/>
          </a:bodyPr>
          <a:lstStyle/>
          <a:p>
            <a:r>
              <a:rPr lang="en-US" dirty="0"/>
              <a:t>Requirement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0339" y="1503872"/>
            <a:ext cx="8895032" cy="4345181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ClrTx/>
              <a:buNone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Since this is semester project and not a commercial project there for requirements of the projects were simple.</a:t>
            </a:r>
          </a:p>
          <a:p>
            <a:pPr marL="0" indent="0" algn="just">
              <a:buClrTx/>
              <a:buNone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Following were the requirements: </a:t>
            </a:r>
          </a:p>
          <a:p>
            <a:pPr marL="457189" indent="-457189" algn="just">
              <a:buClrTx/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Local / International Booking.</a:t>
            </a:r>
          </a:p>
          <a:p>
            <a:pPr marL="457189" indent="-457189" algn="just">
              <a:buClrTx/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Searching of Flights.</a:t>
            </a:r>
          </a:p>
          <a:p>
            <a:pPr marL="457189" indent="-457189" algn="just">
              <a:buClrTx/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Airline Selection.</a:t>
            </a:r>
          </a:p>
          <a:p>
            <a:pPr marL="457189" indent="-457189" algn="just">
              <a:buClrTx/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Getting Passenger Data.</a:t>
            </a:r>
          </a:p>
          <a:p>
            <a:pPr marL="457189" indent="-457189" algn="just">
              <a:buClrTx/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Airline Class Selection.</a:t>
            </a:r>
          </a:p>
          <a:p>
            <a:pPr marL="457189" indent="-457189" algn="just">
              <a:buClrTx/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Time Selection.</a:t>
            </a:r>
          </a:p>
          <a:p>
            <a:pPr marL="457189" indent="-457189" algn="just">
              <a:buClrTx/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Displaying of Ticket.</a:t>
            </a:r>
          </a:p>
          <a:p>
            <a:pPr marL="457189" indent="-457189" algn="just">
              <a:buClrTx/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Saving Ticket in a File.</a:t>
            </a:r>
          </a:p>
          <a:p>
            <a:pPr marL="457189" indent="-457189" algn="just">
              <a:buClrTx/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Exit from the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599F601-53CD-4091-9877-27B2A265E91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20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734" y="718706"/>
            <a:ext cx="8911687" cy="773767"/>
          </a:xfrm>
        </p:spPr>
        <p:txBody>
          <a:bodyPr>
            <a:normAutofit/>
          </a:bodyPr>
          <a:lstStyle/>
          <a:p>
            <a:r>
              <a:rPr lang="en-US" dirty="0"/>
              <a:t>Requirement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388" y="1492472"/>
            <a:ext cx="8895032" cy="4345181"/>
          </a:xfrm>
        </p:spPr>
        <p:txBody>
          <a:bodyPr>
            <a:normAutofit/>
          </a:bodyPr>
          <a:lstStyle/>
          <a:p>
            <a:pPr marL="0" indent="0" algn="just">
              <a:buClrTx/>
              <a:buNone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 developing the whole software, the four basic pillars of object oriented programming were kept in view:</a:t>
            </a:r>
          </a:p>
          <a:p>
            <a:pPr marL="457189" indent="-457189" algn="just">
              <a:buClrTx/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 Hiding</a:t>
            </a:r>
          </a:p>
          <a:p>
            <a:pPr marL="457189" indent="-457189" algn="just">
              <a:buClrTx/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Encapsulation</a:t>
            </a:r>
          </a:p>
          <a:p>
            <a:pPr marL="457189" indent="-457189" algn="just">
              <a:buClrTx/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Inheritance</a:t>
            </a:r>
          </a:p>
          <a:p>
            <a:pPr marL="457189" indent="-457189" algn="just">
              <a:buClrTx/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Polymorphism</a:t>
            </a:r>
          </a:p>
          <a:p>
            <a:pPr marL="0" indent="0" algn="just">
              <a:buClrTx/>
              <a:buNone/>
            </a:pP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599F601-53CD-4091-9877-27B2A265E91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55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1703467"/>
            <a:ext cx="8915400" cy="377762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describes the idea of bundling data members and methods that work on that data within one unit, e.g., a class in C++.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599F601-53CD-4091-9877-27B2A265E91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327" y="3268418"/>
            <a:ext cx="4149336" cy="243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941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037" y="768742"/>
            <a:ext cx="8911687" cy="773767"/>
          </a:xfrm>
        </p:spPr>
        <p:txBody>
          <a:bodyPr>
            <a:normAutofit/>
          </a:bodyPr>
          <a:lstStyle/>
          <a:p>
            <a:r>
              <a:rPr lang="en-US" dirty="0"/>
              <a:t>Data Hiding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0035" y="1513794"/>
            <a:ext cx="8895032" cy="4345181"/>
          </a:xfrm>
        </p:spPr>
        <p:txBody>
          <a:bodyPr>
            <a:normAutofit/>
          </a:bodyPr>
          <a:lstStyle/>
          <a:p>
            <a:pPr marL="0" indent="0" algn="just">
              <a:buClrTx/>
              <a:buNone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hiding is a software development technique specifically used in object-oriented programming (OOP) to hide internal object details (data members) from other classes.</a:t>
            </a:r>
          </a:p>
          <a:p>
            <a:pPr marL="0" indent="0" algn="just">
              <a:buClrTx/>
              <a:buNone/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599F601-53CD-4091-9877-27B2A265E91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795" y="3452835"/>
            <a:ext cx="4149336" cy="243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905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035" y="647265"/>
            <a:ext cx="8596668" cy="1320800"/>
          </a:xfrm>
        </p:spPr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0035" y="1561257"/>
            <a:ext cx="8915400" cy="3777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222222"/>
                </a:solidFill>
                <a:latin typeface="Arial" panose="020B0604020202020204" pitchFamily="34" charset="0"/>
              </a:rPr>
              <a:t>Inheritance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 is the mechanism of basing an </a:t>
            </a:r>
            <a:r>
              <a:rPr lang="en-US" sz="2400" dirty="0">
                <a:solidFill>
                  <a:srgbClr val="0B0080"/>
                </a:solidFill>
                <a:latin typeface="Arial" panose="020B0604020202020204" pitchFamily="34" charset="0"/>
                <a:hlinkClick r:id="rId2" tooltip="Object (computer science)"/>
              </a:rPr>
              <a:t>object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 or </a:t>
            </a:r>
            <a:r>
              <a:rPr lang="en-US" sz="2400" dirty="0">
                <a:solidFill>
                  <a:srgbClr val="0B0080"/>
                </a:solidFill>
                <a:latin typeface="Arial" panose="020B0604020202020204" pitchFamily="34" charset="0"/>
                <a:hlinkClick r:id="rId3" tooltip="Class (computer programming)"/>
              </a:rPr>
              <a:t>class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 upon another object or class, retaining similar implementation. Just Like a parent child Relation.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599F601-53CD-4091-9877-27B2A265E91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6705" y="3157615"/>
            <a:ext cx="4149336" cy="24348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6094" y="3450069"/>
            <a:ext cx="3749343" cy="126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083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641" y="1858942"/>
            <a:ext cx="8915400" cy="3777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Polymorphism refers to a ability to process objects differently depending on their 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data type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or 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class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599F601-53CD-4091-9877-27B2A265E91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4277" y="3915031"/>
            <a:ext cx="4272211" cy="16515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2404" y="3915031"/>
            <a:ext cx="3848637" cy="181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89402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4945</TotalTime>
  <Words>490</Words>
  <Application>Microsoft Office PowerPoint</Application>
  <PresentationFormat>Widescreen</PresentationFormat>
  <Paragraphs>102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Calibri Light</vt:lpstr>
      <vt:lpstr>Times New Roman</vt:lpstr>
      <vt:lpstr>Trebuchet MS</vt:lpstr>
      <vt:lpstr>Wingdings 3</vt:lpstr>
      <vt:lpstr>Custom Design</vt:lpstr>
      <vt:lpstr>Facet</vt:lpstr>
      <vt:lpstr>PowerPoint Presentation</vt:lpstr>
      <vt:lpstr>Software Development life Cycle Airline Reservation System</vt:lpstr>
      <vt:lpstr>Abstract</vt:lpstr>
      <vt:lpstr>Requirement Analysis</vt:lpstr>
      <vt:lpstr>Requirement Analysis</vt:lpstr>
      <vt:lpstr>Encapsulation</vt:lpstr>
      <vt:lpstr>Data Hiding</vt:lpstr>
      <vt:lpstr>Inheritance</vt:lpstr>
      <vt:lpstr>Polymorphism</vt:lpstr>
      <vt:lpstr>Composition</vt:lpstr>
      <vt:lpstr>Design</vt:lpstr>
      <vt:lpstr>PowerPoint Presentation</vt:lpstr>
      <vt:lpstr>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Output</vt:lpstr>
      <vt:lpstr>PowerPoint Presentation</vt:lpstr>
      <vt:lpstr>PowerPoint Presentation</vt:lpstr>
      <vt:lpstr>PowerPoint Presentation</vt:lpstr>
      <vt:lpstr>PowerPoint Presentation</vt:lpstr>
      <vt:lpstr>Testing </vt:lpstr>
      <vt:lpstr>Deployment</vt:lpstr>
      <vt:lpstr>Maintenance and Upgradation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nafasatsabeeh@hotmail.com</dc:creator>
  <cp:lastModifiedBy>Admin</cp:lastModifiedBy>
  <cp:revision>322</cp:revision>
  <dcterms:created xsi:type="dcterms:W3CDTF">2014-11-09T13:20:25Z</dcterms:created>
  <dcterms:modified xsi:type="dcterms:W3CDTF">2022-07-13T14:45:59Z</dcterms:modified>
</cp:coreProperties>
</file>