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2C0C-9A46-63EF-D4BA-E911FB351E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FF910B4-354A-374E-92C1-E3FE48894E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A27B068-B972-0BCF-8ED6-734B1512BF6A}"/>
              </a:ext>
            </a:extLst>
          </p:cNvPr>
          <p:cNvSpPr>
            <a:spLocks noGrp="1"/>
          </p:cNvSpPr>
          <p:nvPr>
            <p:ph type="dt" sz="half" idx="10"/>
          </p:nvPr>
        </p:nvSpPr>
        <p:spPr/>
        <p:txBody>
          <a:bodyPr/>
          <a:lstStyle/>
          <a:p>
            <a:fld id="{D0CB0E6D-AB7A-49EE-85FF-C4102CA48E40}" type="datetimeFigureOut">
              <a:rPr lang="en-CA" smtClean="0"/>
              <a:t>2024-12-10</a:t>
            </a:fld>
            <a:endParaRPr lang="en-CA"/>
          </a:p>
        </p:txBody>
      </p:sp>
      <p:sp>
        <p:nvSpPr>
          <p:cNvPr id="5" name="Footer Placeholder 4">
            <a:extLst>
              <a:ext uri="{FF2B5EF4-FFF2-40B4-BE49-F238E27FC236}">
                <a16:creationId xmlns:a16="http://schemas.microsoft.com/office/drawing/2014/main" id="{0CE019A6-FCC4-1E0B-E2F8-459544EB05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067239-DB0A-F3FB-3341-BB7E84E1419B}"/>
              </a:ext>
            </a:extLst>
          </p:cNvPr>
          <p:cNvSpPr>
            <a:spLocks noGrp="1"/>
          </p:cNvSpPr>
          <p:nvPr>
            <p:ph type="sldNum" sz="quarter" idx="12"/>
          </p:nvPr>
        </p:nvSpPr>
        <p:spPr/>
        <p:txBody>
          <a:bodyPr/>
          <a:lstStyle/>
          <a:p>
            <a:fld id="{4742755C-DC0F-4A20-BA0B-2063B6032259}" type="slidenum">
              <a:rPr lang="en-CA" smtClean="0"/>
              <a:t>‹#›</a:t>
            </a:fld>
            <a:endParaRPr lang="en-CA"/>
          </a:p>
        </p:txBody>
      </p:sp>
    </p:spTree>
    <p:extLst>
      <p:ext uri="{BB962C8B-B14F-4D97-AF65-F5344CB8AC3E}">
        <p14:creationId xmlns:p14="http://schemas.microsoft.com/office/powerpoint/2010/main" val="351458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3CFC-8950-1B7D-D99B-07359D1223B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2A6AA05-07E7-70ED-B87B-8D8D9D9EA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7B1AFF-6807-B415-90FF-D41B2D30F2A8}"/>
              </a:ext>
            </a:extLst>
          </p:cNvPr>
          <p:cNvSpPr>
            <a:spLocks noGrp="1"/>
          </p:cNvSpPr>
          <p:nvPr>
            <p:ph type="dt" sz="half" idx="10"/>
          </p:nvPr>
        </p:nvSpPr>
        <p:spPr/>
        <p:txBody>
          <a:bodyPr/>
          <a:lstStyle/>
          <a:p>
            <a:fld id="{D0CB0E6D-AB7A-49EE-85FF-C4102CA48E40}" type="datetimeFigureOut">
              <a:rPr lang="en-CA" smtClean="0"/>
              <a:t>2024-12-10</a:t>
            </a:fld>
            <a:endParaRPr lang="en-CA"/>
          </a:p>
        </p:txBody>
      </p:sp>
      <p:sp>
        <p:nvSpPr>
          <p:cNvPr id="5" name="Footer Placeholder 4">
            <a:extLst>
              <a:ext uri="{FF2B5EF4-FFF2-40B4-BE49-F238E27FC236}">
                <a16:creationId xmlns:a16="http://schemas.microsoft.com/office/drawing/2014/main" id="{782AB4F5-1ED0-43B7-8769-29DCB0EF18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BE91AB7-8D6A-00A3-768D-502A611C3E9C}"/>
              </a:ext>
            </a:extLst>
          </p:cNvPr>
          <p:cNvSpPr>
            <a:spLocks noGrp="1"/>
          </p:cNvSpPr>
          <p:nvPr>
            <p:ph type="sldNum" sz="quarter" idx="12"/>
          </p:nvPr>
        </p:nvSpPr>
        <p:spPr/>
        <p:txBody>
          <a:bodyPr/>
          <a:lstStyle/>
          <a:p>
            <a:fld id="{4742755C-DC0F-4A20-BA0B-2063B6032259}" type="slidenum">
              <a:rPr lang="en-CA" smtClean="0"/>
              <a:t>‹#›</a:t>
            </a:fld>
            <a:endParaRPr lang="en-CA"/>
          </a:p>
        </p:txBody>
      </p:sp>
    </p:spTree>
    <p:extLst>
      <p:ext uri="{BB962C8B-B14F-4D97-AF65-F5344CB8AC3E}">
        <p14:creationId xmlns:p14="http://schemas.microsoft.com/office/powerpoint/2010/main" val="401326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68AD7-FFCB-A89A-506D-A220074EF2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557A000-5913-69BB-C1EC-46801B603D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B8486C3-F5AD-569F-867A-CDB82EB9A6BF}"/>
              </a:ext>
            </a:extLst>
          </p:cNvPr>
          <p:cNvSpPr>
            <a:spLocks noGrp="1"/>
          </p:cNvSpPr>
          <p:nvPr>
            <p:ph type="dt" sz="half" idx="10"/>
          </p:nvPr>
        </p:nvSpPr>
        <p:spPr/>
        <p:txBody>
          <a:bodyPr/>
          <a:lstStyle/>
          <a:p>
            <a:fld id="{D0CB0E6D-AB7A-49EE-85FF-C4102CA48E40}" type="datetimeFigureOut">
              <a:rPr lang="en-CA" smtClean="0"/>
              <a:t>2024-12-10</a:t>
            </a:fld>
            <a:endParaRPr lang="en-CA"/>
          </a:p>
        </p:txBody>
      </p:sp>
      <p:sp>
        <p:nvSpPr>
          <p:cNvPr id="5" name="Footer Placeholder 4">
            <a:extLst>
              <a:ext uri="{FF2B5EF4-FFF2-40B4-BE49-F238E27FC236}">
                <a16:creationId xmlns:a16="http://schemas.microsoft.com/office/drawing/2014/main" id="{68092FB0-3906-9E9C-0CCA-2B8A9F2E9A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2BA46A-FCFF-76E2-F052-4A105E27D9EC}"/>
              </a:ext>
            </a:extLst>
          </p:cNvPr>
          <p:cNvSpPr>
            <a:spLocks noGrp="1"/>
          </p:cNvSpPr>
          <p:nvPr>
            <p:ph type="sldNum" sz="quarter" idx="12"/>
          </p:nvPr>
        </p:nvSpPr>
        <p:spPr/>
        <p:txBody>
          <a:bodyPr/>
          <a:lstStyle/>
          <a:p>
            <a:fld id="{4742755C-DC0F-4A20-BA0B-2063B6032259}" type="slidenum">
              <a:rPr lang="en-CA" smtClean="0"/>
              <a:t>‹#›</a:t>
            </a:fld>
            <a:endParaRPr lang="en-CA"/>
          </a:p>
        </p:txBody>
      </p:sp>
    </p:spTree>
    <p:extLst>
      <p:ext uri="{BB962C8B-B14F-4D97-AF65-F5344CB8AC3E}">
        <p14:creationId xmlns:p14="http://schemas.microsoft.com/office/powerpoint/2010/main" val="106284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70D8-4256-12DC-3C3C-08C021AC458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551583C-A1D4-794A-A79A-B3CEA704ED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E6D43F6-08F4-BAB5-7E13-5276A5743B29}"/>
              </a:ext>
            </a:extLst>
          </p:cNvPr>
          <p:cNvSpPr>
            <a:spLocks noGrp="1"/>
          </p:cNvSpPr>
          <p:nvPr>
            <p:ph type="dt" sz="half" idx="10"/>
          </p:nvPr>
        </p:nvSpPr>
        <p:spPr/>
        <p:txBody>
          <a:bodyPr/>
          <a:lstStyle/>
          <a:p>
            <a:fld id="{D0CB0E6D-AB7A-49EE-85FF-C4102CA48E40}" type="datetimeFigureOut">
              <a:rPr lang="en-CA" smtClean="0"/>
              <a:t>2024-12-10</a:t>
            </a:fld>
            <a:endParaRPr lang="en-CA"/>
          </a:p>
        </p:txBody>
      </p:sp>
      <p:sp>
        <p:nvSpPr>
          <p:cNvPr id="5" name="Footer Placeholder 4">
            <a:extLst>
              <a:ext uri="{FF2B5EF4-FFF2-40B4-BE49-F238E27FC236}">
                <a16:creationId xmlns:a16="http://schemas.microsoft.com/office/drawing/2014/main" id="{DBBA5A5E-368F-9640-7816-8D2E087AD5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2F5A822-ED75-3E86-DD43-9CE9E65DCB6E}"/>
              </a:ext>
            </a:extLst>
          </p:cNvPr>
          <p:cNvSpPr>
            <a:spLocks noGrp="1"/>
          </p:cNvSpPr>
          <p:nvPr>
            <p:ph type="sldNum" sz="quarter" idx="12"/>
          </p:nvPr>
        </p:nvSpPr>
        <p:spPr/>
        <p:txBody>
          <a:bodyPr/>
          <a:lstStyle/>
          <a:p>
            <a:fld id="{4742755C-DC0F-4A20-BA0B-2063B6032259}" type="slidenum">
              <a:rPr lang="en-CA" smtClean="0"/>
              <a:t>‹#›</a:t>
            </a:fld>
            <a:endParaRPr lang="en-CA"/>
          </a:p>
        </p:txBody>
      </p:sp>
    </p:spTree>
    <p:extLst>
      <p:ext uri="{BB962C8B-B14F-4D97-AF65-F5344CB8AC3E}">
        <p14:creationId xmlns:p14="http://schemas.microsoft.com/office/powerpoint/2010/main" val="203380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1D2F-D64F-1318-2CBD-CB8D52E27C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E872D62-A5B0-66A3-D9CA-08257A4804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BE910B-E12E-2AA5-3065-D515298CFFF9}"/>
              </a:ext>
            </a:extLst>
          </p:cNvPr>
          <p:cNvSpPr>
            <a:spLocks noGrp="1"/>
          </p:cNvSpPr>
          <p:nvPr>
            <p:ph type="dt" sz="half" idx="10"/>
          </p:nvPr>
        </p:nvSpPr>
        <p:spPr/>
        <p:txBody>
          <a:bodyPr/>
          <a:lstStyle/>
          <a:p>
            <a:fld id="{D0CB0E6D-AB7A-49EE-85FF-C4102CA48E40}" type="datetimeFigureOut">
              <a:rPr lang="en-CA" smtClean="0"/>
              <a:t>2024-12-10</a:t>
            </a:fld>
            <a:endParaRPr lang="en-CA"/>
          </a:p>
        </p:txBody>
      </p:sp>
      <p:sp>
        <p:nvSpPr>
          <p:cNvPr id="5" name="Footer Placeholder 4">
            <a:extLst>
              <a:ext uri="{FF2B5EF4-FFF2-40B4-BE49-F238E27FC236}">
                <a16:creationId xmlns:a16="http://schemas.microsoft.com/office/drawing/2014/main" id="{598BC24C-44A3-6AAB-800B-AEBF6A84D3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F1E5BE1-5663-E6B4-7577-678EFCAB1297}"/>
              </a:ext>
            </a:extLst>
          </p:cNvPr>
          <p:cNvSpPr>
            <a:spLocks noGrp="1"/>
          </p:cNvSpPr>
          <p:nvPr>
            <p:ph type="sldNum" sz="quarter" idx="12"/>
          </p:nvPr>
        </p:nvSpPr>
        <p:spPr/>
        <p:txBody>
          <a:bodyPr/>
          <a:lstStyle/>
          <a:p>
            <a:fld id="{4742755C-DC0F-4A20-BA0B-2063B6032259}" type="slidenum">
              <a:rPr lang="en-CA" smtClean="0"/>
              <a:t>‹#›</a:t>
            </a:fld>
            <a:endParaRPr lang="en-CA"/>
          </a:p>
        </p:txBody>
      </p:sp>
    </p:spTree>
    <p:extLst>
      <p:ext uri="{BB962C8B-B14F-4D97-AF65-F5344CB8AC3E}">
        <p14:creationId xmlns:p14="http://schemas.microsoft.com/office/powerpoint/2010/main" val="383559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25B3-A007-0D75-2732-E711A7AEBEF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31A8096-E36B-CF69-5880-16301EE94C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F9505D0-C5D6-E095-5953-2B09295478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1E2D64D-6BAD-2B87-7748-EA21A01797CB}"/>
              </a:ext>
            </a:extLst>
          </p:cNvPr>
          <p:cNvSpPr>
            <a:spLocks noGrp="1"/>
          </p:cNvSpPr>
          <p:nvPr>
            <p:ph type="dt" sz="half" idx="10"/>
          </p:nvPr>
        </p:nvSpPr>
        <p:spPr/>
        <p:txBody>
          <a:bodyPr/>
          <a:lstStyle/>
          <a:p>
            <a:fld id="{D0CB0E6D-AB7A-49EE-85FF-C4102CA48E40}" type="datetimeFigureOut">
              <a:rPr lang="en-CA" smtClean="0"/>
              <a:t>2024-12-10</a:t>
            </a:fld>
            <a:endParaRPr lang="en-CA"/>
          </a:p>
        </p:txBody>
      </p:sp>
      <p:sp>
        <p:nvSpPr>
          <p:cNvPr id="6" name="Footer Placeholder 5">
            <a:extLst>
              <a:ext uri="{FF2B5EF4-FFF2-40B4-BE49-F238E27FC236}">
                <a16:creationId xmlns:a16="http://schemas.microsoft.com/office/drawing/2014/main" id="{3F15B2CD-3FC4-097C-4B4B-650F5F8CF37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D351997-7A35-26F7-82E7-04633DC7B16F}"/>
              </a:ext>
            </a:extLst>
          </p:cNvPr>
          <p:cNvSpPr>
            <a:spLocks noGrp="1"/>
          </p:cNvSpPr>
          <p:nvPr>
            <p:ph type="sldNum" sz="quarter" idx="12"/>
          </p:nvPr>
        </p:nvSpPr>
        <p:spPr/>
        <p:txBody>
          <a:bodyPr/>
          <a:lstStyle/>
          <a:p>
            <a:fld id="{4742755C-DC0F-4A20-BA0B-2063B6032259}" type="slidenum">
              <a:rPr lang="en-CA" smtClean="0"/>
              <a:t>‹#›</a:t>
            </a:fld>
            <a:endParaRPr lang="en-CA"/>
          </a:p>
        </p:txBody>
      </p:sp>
    </p:spTree>
    <p:extLst>
      <p:ext uri="{BB962C8B-B14F-4D97-AF65-F5344CB8AC3E}">
        <p14:creationId xmlns:p14="http://schemas.microsoft.com/office/powerpoint/2010/main" val="118659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4C4E-4581-0F92-D7AF-DF12D7B1227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034499F-8523-A105-4A9C-01E9BE0D23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B2B1C2-D4C4-3706-63DB-ABF2F394C1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703AFE2-40D5-E9F3-3DBA-E14EA56BB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E85733-2EA3-1979-90D2-5AA20E8E4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44E6C04-9AB1-A1BB-454B-DB940DCED811}"/>
              </a:ext>
            </a:extLst>
          </p:cNvPr>
          <p:cNvSpPr>
            <a:spLocks noGrp="1"/>
          </p:cNvSpPr>
          <p:nvPr>
            <p:ph type="dt" sz="half" idx="10"/>
          </p:nvPr>
        </p:nvSpPr>
        <p:spPr/>
        <p:txBody>
          <a:bodyPr/>
          <a:lstStyle/>
          <a:p>
            <a:fld id="{D0CB0E6D-AB7A-49EE-85FF-C4102CA48E40}" type="datetimeFigureOut">
              <a:rPr lang="en-CA" smtClean="0"/>
              <a:t>2024-12-10</a:t>
            </a:fld>
            <a:endParaRPr lang="en-CA"/>
          </a:p>
        </p:txBody>
      </p:sp>
      <p:sp>
        <p:nvSpPr>
          <p:cNvPr id="8" name="Footer Placeholder 7">
            <a:extLst>
              <a:ext uri="{FF2B5EF4-FFF2-40B4-BE49-F238E27FC236}">
                <a16:creationId xmlns:a16="http://schemas.microsoft.com/office/drawing/2014/main" id="{52A8E6A2-810B-3AAE-A14B-F238AE30991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4302E5A-3F23-831C-3CD3-D95569C37550}"/>
              </a:ext>
            </a:extLst>
          </p:cNvPr>
          <p:cNvSpPr>
            <a:spLocks noGrp="1"/>
          </p:cNvSpPr>
          <p:nvPr>
            <p:ph type="sldNum" sz="quarter" idx="12"/>
          </p:nvPr>
        </p:nvSpPr>
        <p:spPr/>
        <p:txBody>
          <a:bodyPr/>
          <a:lstStyle/>
          <a:p>
            <a:fld id="{4742755C-DC0F-4A20-BA0B-2063B6032259}" type="slidenum">
              <a:rPr lang="en-CA" smtClean="0"/>
              <a:t>‹#›</a:t>
            </a:fld>
            <a:endParaRPr lang="en-CA"/>
          </a:p>
        </p:txBody>
      </p:sp>
    </p:spTree>
    <p:extLst>
      <p:ext uri="{BB962C8B-B14F-4D97-AF65-F5344CB8AC3E}">
        <p14:creationId xmlns:p14="http://schemas.microsoft.com/office/powerpoint/2010/main" val="226785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6EDE-4FD9-65F3-9FD3-746146808F9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06B3F71-2ADC-BD80-79CE-22FA8E29DD47}"/>
              </a:ext>
            </a:extLst>
          </p:cNvPr>
          <p:cNvSpPr>
            <a:spLocks noGrp="1"/>
          </p:cNvSpPr>
          <p:nvPr>
            <p:ph type="dt" sz="half" idx="10"/>
          </p:nvPr>
        </p:nvSpPr>
        <p:spPr/>
        <p:txBody>
          <a:bodyPr/>
          <a:lstStyle/>
          <a:p>
            <a:fld id="{D0CB0E6D-AB7A-49EE-85FF-C4102CA48E40}" type="datetimeFigureOut">
              <a:rPr lang="en-CA" smtClean="0"/>
              <a:t>2024-12-10</a:t>
            </a:fld>
            <a:endParaRPr lang="en-CA"/>
          </a:p>
        </p:txBody>
      </p:sp>
      <p:sp>
        <p:nvSpPr>
          <p:cNvPr id="4" name="Footer Placeholder 3">
            <a:extLst>
              <a:ext uri="{FF2B5EF4-FFF2-40B4-BE49-F238E27FC236}">
                <a16:creationId xmlns:a16="http://schemas.microsoft.com/office/drawing/2014/main" id="{B5BD82C1-6A34-567E-50BC-8513FC8A39D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27200E5-D2D1-BC2B-E0F5-F1FC1F6D2F41}"/>
              </a:ext>
            </a:extLst>
          </p:cNvPr>
          <p:cNvSpPr>
            <a:spLocks noGrp="1"/>
          </p:cNvSpPr>
          <p:nvPr>
            <p:ph type="sldNum" sz="quarter" idx="12"/>
          </p:nvPr>
        </p:nvSpPr>
        <p:spPr/>
        <p:txBody>
          <a:bodyPr/>
          <a:lstStyle/>
          <a:p>
            <a:fld id="{4742755C-DC0F-4A20-BA0B-2063B6032259}" type="slidenum">
              <a:rPr lang="en-CA" smtClean="0"/>
              <a:t>‹#›</a:t>
            </a:fld>
            <a:endParaRPr lang="en-CA"/>
          </a:p>
        </p:txBody>
      </p:sp>
    </p:spTree>
    <p:extLst>
      <p:ext uri="{BB962C8B-B14F-4D97-AF65-F5344CB8AC3E}">
        <p14:creationId xmlns:p14="http://schemas.microsoft.com/office/powerpoint/2010/main" val="55110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337327-2146-9CA3-F429-BCDB8D923E3E}"/>
              </a:ext>
            </a:extLst>
          </p:cNvPr>
          <p:cNvSpPr>
            <a:spLocks noGrp="1"/>
          </p:cNvSpPr>
          <p:nvPr>
            <p:ph type="dt" sz="half" idx="10"/>
          </p:nvPr>
        </p:nvSpPr>
        <p:spPr/>
        <p:txBody>
          <a:bodyPr/>
          <a:lstStyle/>
          <a:p>
            <a:fld id="{D0CB0E6D-AB7A-49EE-85FF-C4102CA48E40}" type="datetimeFigureOut">
              <a:rPr lang="en-CA" smtClean="0"/>
              <a:t>2024-12-10</a:t>
            </a:fld>
            <a:endParaRPr lang="en-CA"/>
          </a:p>
        </p:txBody>
      </p:sp>
      <p:sp>
        <p:nvSpPr>
          <p:cNvPr id="3" name="Footer Placeholder 2">
            <a:extLst>
              <a:ext uri="{FF2B5EF4-FFF2-40B4-BE49-F238E27FC236}">
                <a16:creationId xmlns:a16="http://schemas.microsoft.com/office/drawing/2014/main" id="{07BB05EA-48E7-79A2-4E49-C820F723B40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CF97ABE-7039-CBA4-D824-166AE16EB0A2}"/>
              </a:ext>
            </a:extLst>
          </p:cNvPr>
          <p:cNvSpPr>
            <a:spLocks noGrp="1"/>
          </p:cNvSpPr>
          <p:nvPr>
            <p:ph type="sldNum" sz="quarter" idx="12"/>
          </p:nvPr>
        </p:nvSpPr>
        <p:spPr/>
        <p:txBody>
          <a:bodyPr/>
          <a:lstStyle/>
          <a:p>
            <a:fld id="{4742755C-DC0F-4A20-BA0B-2063B6032259}" type="slidenum">
              <a:rPr lang="en-CA" smtClean="0"/>
              <a:t>‹#›</a:t>
            </a:fld>
            <a:endParaRPr lang="en-CA"/>
          </a:p>
        </p:txBody>
      </p:sp>
    </p:spTree>
    <p:extLst>
      <p:ext uri="{BB962C8B-B14F-4D97-AF65-F5344CB8AC3E}">
        <p14:creationId xmlns:p14="http://schemas.microsoft.com/office/powerpoint/2010/main" val="204289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402D-9141-38BC-3710-DD9769AB8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1990E56-C79D-595D-7300-0ADB4E3BDB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F4B8808-AA4A-2D1C-42EB-AE4806505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C4BDD-3C34-58B7-F33F-AFD623019503}"/>
              </a:ext>
            </a:extLst>
          </p:cNvPr>
          <p:cNvSpPr>
            <a:spLocks noGrp="1"/>
          </p:cNvSpPr>
          <p:nvPr>
            <p:ph type="dt" sz="half" idx="10"/>
          </p:nvPr>
        </p:nvSpPr>
        <p:spPr/>
        <p:txBody>
          <a:bodyPr/>
          <a:lstStyle/>
          <a:p>
            <a:fld id="{D0CB0E6D-AB7A-49EE-85FF-C4102CA48E40}" type="datetimeFigureOut">
              <a:rPr lang="en-CA" smtClean="0"/>
              <a:t>2024-12-10</a:t>
            </a:fld>
            <a:endParaRPr lang="en-CA"/>
          </a:p>
        </p:txBody>
      </p:sp>
      <p:sp>
        <p:nvSpPr>
          <p:cNvPr id="6" name="Footer Placeholder 5">
            <a:extLst>
              <a:ext uri="{FF2B5EF4-FFF2-40B4-BE49-F238E27FC236}">
                <a16:creationId xmlns:a16="http://schemas.microsoft.com/office/drawing/2014/main" id="{09BD7A58-BA85-D742-C5DF-96679A02AF0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8365CB-54C9-4A81-3D55-0FCD3245650C}"/>
              </a:ext>
            </a:extLst>
          </p:cNvPr>
          <p:cNvSpPr>
            <a:spLocks noGrp="1"/>
          </p:cNvSpPr>
          <p:nvPr>
            <p:ph type="sldNum" sz="quarter" idx="12"/>
          </p:nvPr>
        </p:nvSpPr>
        <p:spPr/>
        <p:txBody>
          <a:bodyPr/>
          <a:lstStyle/>
          <a:p>
            <a:fld id="{4742755C-DC0F-4A20-BA0B-2063B6032259}" type="slidenum">
              <a:rPr lang="en-CA" smtClean="0"/>
              <a:t>‹#›</a:t>
            </a:fld>
            <a:endParaRPr lang="en-CA"/>
          </a:p>
        </p:txBody>
      </p:sp>
    </p:spTree>
    <p:extLst>
      <p:ext uri="{BB962C8B-B14F-4D97-AF65-F5344CB8AC3E}">
        <p14:creationId xmlns:p14="http://schemas.microsoft.com/office/powerpoint/2010/main" val="362587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0A1F-85CD-F28D-200F-F5E2B42F52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2BFC5E5-743C-8A58-68B3-3EF655FCA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43BC2C-E903-68AE-FCFB-250E038EC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7EC92-6FE4-2FFC-294E-CAF0525B8A0B}"/>
              </a:ext>
            </a:extLst>
          </p:cNvPr>
          <p:cNvSpPr>
            <a:spLocks noGrp="1"/>
          </p:cNvSpPr>
          <p:nvPr>
            <p:ph type="dt" sz="half" idx="10"/>
          </p:nvPr>
        </p:nvSpPr>
        <p:spPr/>
        <p:txBody>
          <a:bodyPr/>
          <a:lstStyle/>
          <a:p>
            <a:fld id="{D0CB0E6D-AB7A-49EE-85FF-C4102CA48E40}" type="datetimeFigureOut">
              <a:rPr lang="en-CA" smtClean="0"/>
              <a:t>2024-12-10</a:t>
            </a:fld>
            <a:endParaRPr lang="en-CA"/>
          </a:p>
        </p:txBody>
      </p:sp>
      <p:sp>
        <p:nvSpPr>
          <p:cNvPr id="6" name="Footer Placeholder 5">
            <a:extLst>
              <a:ext uri="{FF2B5EF4-FFF2-40B4-BE49-F238E27FC236}">
                <a16:creationId xmlns:a16="http://schemas.microsoft.com/office/drawing/2014/main" id="{91A3F132-E22C-2E2C-9C25-1CBF4A09AE6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A22088D-5B6D-D453-7AAB-A4ABBCF01FC6}"/>
              </a:ext>
            </a:extLst>
          </p:cNvPr>
          <p:cNvSpPr>
            <a:spLocks noGrp="1"/>
          </p:cNvSpPr>
          <p:nvPr>
            <p:ph type="sldNum" sz="quarter" idx="12"/>
          </p:nvPr>
        </p:nvSpPr>
        <p:spPr/>
        <p:txBody>
          <a:bodyPr/>
          <a:lstStyle/>
          <a:p>
            <a:fld id="{4742755C-DC0F-4A20-BA0B-2063B6032259}" type="slidenum">
              <a:rPr lang="en-CA" smtClean="0"/>
              <a:t>‹#›</a:t>
            </a:fld>
            <a:endParaRPr lang="en-CA"/>
          </a:p>
        </p:txBody>
      </p:sp>
    </p:spTree>
    <p:extLst>
      <p:ext uri="{BB962C8B-B14F-4D97-AF65-F5344CB8AC3E}">
        <p14:creationId xmlns:p14="http://schemas.microsoft.com/office/powerpoint/2010/main" val="77812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70750-6E7E-8B0D-7CA8-3141F9798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AC06800-274E-F62C-D340-1CE74429F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111AC1-CDB7-EE46-DF31-F29C97BED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CB0E6D-AB7A-49EE-85FF-C4102CA48E40}" type="datetimeFigureOut">
              <a:rPr lang="en-CA" smtClean="0"/>
              <a:t>2024-12-10</a:t>
            </a:fld>
            <a:endParaRPr lang="en-CA"/>
          </a:p>
        </p:txBody>
      </p:sp>
      <p:sp>
        <p:nvSpPr>
          <p:cNvPr id="5" name="Footer Placeholder 4">
            <a:extLst>
              <a:ext uri="{FF2B5EF4-FFF2-40B4-BE49-F238E27FC236}">
                <a16:creationId xmlns:a16="http://schemas.microsoft.com/office/drawing/2014/main" id="{D60D2DB1-D919-1F23-3DC5-35A4D5F56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68655FE4-D57A-12E0-3F2D-ADCC60CB5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42755C-DC0F-4A20-BA0B-2063B6032259}" type="slidenum">
              <a:rPr lang="en-CA" smtClean="0"/>
              <a:t>‹#›</a:t>
            </a:fld>
            <a:endParaRPr lang="en-CA"/>
          </a:p>
        </p:txBody>
      </p:sp>
    </p:spTree>
    <p:extLst>
      <p:ext uri="{BB962C8B-B14F-4D97-AF65-F5344CB8AC3E}">
        <p14:creationId xmlns:p14="http://schemas.microsoft.com/office/powerpoint/2010/main" val="3389493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youtu.be/bt7WL6jHUFk?si=CBbWJ4QzrOPi14B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hehryyy/UnixProject.g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B278-D4F3-E905-62B7-089484175444}"/>
              </a:ext>
            </a:extLst>
          </p:cNvPr>
          <p:cNvSpPr>
            <a:spLocks noGrp="1"/>
          </p:cNvSpPr>
          <p:nvPr>
            <p:ph type="ctrTitle"/>
          </p:nvPr>
        </p:nvSpPr>
        <p:spPr/>
        <p:txBody>
          <a:bodyPr/>
          <a:lstStyle/>
          <a:p>
            <a:r>
              <a:rPr lang="en-CA"/>
              <a:t>Motion Detection System with Raspberry Pi</a:t>
            </a:r>
            <a:endParaRPr lang="en-CA" dirty="0"/>
          </a:p>
        </p:txBody>
      </p:sp>
      <p:sp>
        <p:nvSpPr>
          <p:cNvPr id="3" name="Subtitle 2">
            <a:extLst>
              <a:ext uri="{FF2B5EF4-FFF2-40B4-BE49-F238E27FC236}">
                <a16:creationId xmlns:a16="http://schemas.microsoft.com/office/drawing/2014/main" id="{A0B4905F-54B7-F64F-AA3D-16073382AA32}"/>
              </a:ext>
            </a:extLst>
          </p:cNvPr>
          <p:cNvSpPr>
            <a:spLocks noGrp="1"/>
          </p:cNvSpPr>
          <p:nvPr>
            <p:ph type="subTitle" idx="1"/>
          </p:nvPr>
        </p:nvSpPr>
        <p:spPr/>
        <p:txBody>
          <a:bodyPr/>
          <a:lstStyle/>
          <a:p>
            <a:r>
              <a:rPr lang="en-CA" dirty="0"/>
              <a:t>By Shaheryar Anwar &amp; Amir</a:t>
            </a:r>
          </a:p>
        </p:txBody>
      </p:sp>
    </p:spTree>
    <p:extLst>
      <p:ext uri="{BB962C8B-B14F-4D97-AF65-F5344CB8AC3E}">
        <p14:creationId xmlns:p14="http://schemas.microsoft.com/office/powerpoint/2010/main" val="2062932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3A63-7E81-F024-BA67-6F47002E71AF}"/>
              </a:ext>
            </a:extLst>
          </p:cNvPr>
          <p:cNvSpPr>
            <a:spLocks noGrp="1"/>
          </p:cNvSpPr>
          <p:nvPr>
            <p:ph type="title"/>
          </p:nvPr>
        </p:nvSpPr>
        <p:spPr/>
        <p:txBody>
          <a:bodyPr/>
          <a:lstStyle/>
          <a:p>
            <a:r>
              <a:rPr lang="en-CA" dirty="0"/>
              <a:t>Major accomplishments</a:t>
            </a:r>
          </a:p>
        </p:txBody>
      </p:sp>
      <p:sp>
        <p:nvSpPr>
          <p:cNvPr id="3" name="Content Placeholder 2">
            <a:extLst>
              <a:ext uri="{FF2B5EF4-FFF2-40B4-BE49-F238E27FC236}">
                <a16:creationId xmlns:a16="http://schemas.microsoft.com/office/drawing/2014/main" id="{0695FA44-FBF5-31F5-F29C-649E79C11048}"/>
              </a:ext>
            </a:extLst>
          </p:cNvPr>
          <p:cNvSpPr>
            <a:spLocks noGrp="1"/>
          </p:cNvSpPr>
          <p:nvPr>
            <p:ph idx="1"/>
          </p:nvPr>
        </p:nvSpPr>
        <p:spPr/>
        <p:txBody>
          <a:bodyPr>
            <a:normAutofit lnSpcReduction="10000"/>
          </a:bodyPr>
          <a:lstStyle/>
          <a:p>
            <a:pPr marL="0" indent="0">
              <a:buNone/>
            </a:pPr>
            <a:r>
              <a:rPr lang="en-CA" dirty="0"/>
              <a:t>1) Setting up the Raspberry Pi:</a:t>
            </a:r>
          </a:p>
          <a:p>
            <a:pPr marL="0" indent="0">
              <a:buNone/>
            </a:pPr>
            <a:r>
              <a:rPr lang="en-CA" dirty="0"/>
              <a:t>Successfully being able to set it up and connecting it to the laptop as a monitor and keyboard.</a:t>
            </a:r>
          </a:p>
          <a:p>
            <a:pPr marL="0" indent="0">
              <a:buNone/>
            </a:pPr>
            <a:r>
              <a:rPr lang="en-CA" dirty="0"/>
              <a:t>2) Motion detection system integration:</a:t>
            </a:r>
          </a:p>
          <a:p>
            <a:pPr marL="0" indent="0">
              <a:buNone/>
            </a:pPr>
            <a:r>
              <a:rPr lang="en-CA" dirty="0"/>
              <a:t>While not perfect, we are proud of writing a python code that does detect motion even if it’s not 100% accurate (but we’re blaming the place I got the pir sensor from).</a:t>
            </a:r>
          </a:p>
          <a:p>
            <a:pPr marL="0" indent="0">
              <a:buNone/>
            </a:pPr>
            <a:r>
              <a:rPr lang="en-CA" dirty="0"/>
              <a:t>3) Collaboration and Teamwork:</a:t>
            </a:r>
          </a:p>
          <a:p>
            <a:pPr marL="0" indent="0">
              <a:buNone/>
            </a:pPr>
            <a:r>
              <a:rPr lang="en-CA" dirty="0"/>
              <a:t>Being able to effectively work with my partner to divide tasks and solve technical challenges together.</a:t>
            </a:r>
          </a:p>
        </p:txBody>
      </p:sp>
    </p:spTree>
    <p:extLst>
      <p:ext uri="{BB962C8B-B14F-4D97-AF65-F5344CB8AC3E}">
        <p14:creationId xmlns:p14="http://schemas.microsoft.com/office/powerpoint/2010/main" val="428845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878B-3C91-B3DD-3B0F-1A75494C5008}"/>
              </a:ext>
            </a:extLst>
          </p:cNvPr>
          <p:cNvSpPr>
            <a:spLocks noGrp="1"/>
          </p:cNvSpPr>
          <p:nvPr>
            <p:ph type="title"/>
          </p:nvPr>
        </p:nvSpPr>
        <p:spPr/>
        <p:txBody>
          <a:bodyPr/>
          <a:lstStyle/>
          <a:p>
            <a:r>
              <a:rPr lang="en-CA" dirty="0"/>
              <a:t>Future plans</a:t>
            </a:r>
          </a:p>
        </p:txBody>
      </p:sp>
      <p:sp>
        <p:nvSpPr>
          <p:cNvPr id="3" name="Content Placeholder 2">
            <a:extLst>
              <a:ext uri="{FF2B5EF4-FFF2-40B4-BE49-F238E27FC236}">
                <a16:creationId xmlns:a16="http://schemas.microsoft.com/office/drawing/2014/main" id="{6D65CC2D-300D-3DF1-63B1-C8BE5C8805AD}"/>
              </a:ext>
            </a:extLst>
          </p:cNvPr>
          <p:cNvSpPr>
            <a:spLocks noGrp="1"/>
          </p:cNvSpPr>
          <p:nvPr>
            <p:ph idx="1"/>
          </p:nvPr>
        </p:nvSpPr>
        <p:spPr/>
        <p:txBody>
          <a:bodyPr>
            <a:normAutofit fontScale="92500"/>
          </a:bodyPr>
          <a:lstStyle/>
          <a:p>
            <a:pPr marL="514350" indent="-514350">
              <a:buFont typeface="Arial" panose="020B0604020202020204" pitchFamily="34" charset="0"/>
              <a:buAutoNum type="arabicParenR"/>
            </a:pPr>
            <a:r>
              <a:rPr lang="en-CA" dirty="0"/>
              <a:t>Fixing the error so that it won't randomly say motion detected.</a:t>
            </a:r>
          </a:p>
          <a:p>
            <a:pPr marL="514350" indent="-514350">
              <a:buAutoNum type="arabicParenR"/>
            </a:pPr>
            <a:r>
              <a:rPr lang="en-CA" dirty="0"/>
              <a:t>Instead of photo, take a video (because by taking a photo there’s a short delay from detection the motion to being saved in the folder).</a:t>
            </a:r>
          </a:p>
          <a:p>
            <a:pPr marL="514350" indent="-514350">
              <a:buAutoNum type="arabicParenR"/>
            </a:pPr>
            <a:r>
              <a:rPr lang="en-CA" dirty="0"/>
              <a:t>Send real-time notifications either via email or mobile app whenever motion is detected.</a:t>
            </a:r>
          </a:p>
          <a:p>
            <a:pPr marL="514350" indent="-514350">
              <a:buAutoNum type="arabicParenR"/>
            </a:pPr>
            <a:r>
              <a:rPr lang="en-CA" dirty="0"/>
              <a:t>Make the system more portable (by building a custom case) and make it more outdoor friendly for weathers.</a:t>
            </a:r>
          </a:p>
          <a:p>
            <a:pPr marL="514350" indent="-514350">
              <a:buAutoNum type="arabicParenR"/>
            </a:pPr>
            <a:r>
              <a:rPr lang="en-CA" dirty="0"/>
              <a:t>Implement power-saving features, such as putting the Raspberry Pi in low-power mode when not in use.</a:t>
            </a:r>
          </a:p>
          <a:p>
            <a:pPr marL="514350" indent="-514350">
              <a:buAutoNum type="arabicParenR"/>
            </a:pPr>
            <a:r>
              <a:rPr lang="en-CA" dirty="0"/>
              <a:t>Improve range of motion detection.</a:t>
            </a:r>
          </a:p>
        </p:txBody>
      </p:sp>
    </p:spTree>
    <p:extLst>
      <p:ext uri="{BB962C8B-B14F-4D97-AF65-F5344CB8AC3E}">
        <p14:creationId xmlns:p14="http://schemas.microsoft.com/office/powerpoint/2010/main" val="368186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8F35-8B14-5100-1673-8CB8E3F409E3}"/>
              </a:ext>
            </a:extLst>
          </p:cNvPr>
          <p:cNvSpPr>
            <a:spLocks noGrp="1"/>
          </p:cNvSpPr>
          <p:nvPr>
            <p:ph type="title"/>
          </p:nvPr>
        </p:nvSpPr>
        <p:spPr/>
        <p:txBody>
          <a:bodyPr/>
          <a:lstStyle/>
          <a:p>
            <a:r>
              <a:rPr lang="en-CA" dirty="0"/>
              <a:t>Why YOU should buy our product </a:t>
            </a:r>
            <a:r>
              <a:rPr lang="en-CA" dirty="0">
                <a:sym typeface="Wingdings" panose="05000000000000000000" pitchFamily="2" charset="2"/>
              </a:rPr>
              <a:t></a:t>
            </a:r>
            <a:endParaRPr lang="en-CA" dirty="0"/>
          </a:p>
        </p:txBody>
      </p:sp>
      <p:sp>
        <p:nvSpPr>
          <p:cNvPr id="3" name="Content Placeholder 2">
            <a:extLst>
              <a:ext uri="{FF2B5EF4-FFF2-40B4-BE49-F238E27FC236}">
                <a16:creationId xmlns:a16="http://schemas.microsoft.com/office/drawing/2014/main" id="{5046771B-46DF-DC3A-62E1-8F6279F46AE6}"/>
              </a:ext>
            </a:extLst>
          </p:cNvPr>
          <p:cNvSpPr>
            <a:spLocks noGrp="1"/>
          </p:cNvSpPr>
          <p:nvPr>
            <p:ph idx="1"/>
          </p:nvPr>
        </p:nvSpPr>
        <p:spPr/>
        <p:txBody>
          <a:bodyPr>
            <a:normAutofit fontScale="92500" lnSpcReduction="20000"/>
          </a:bodyPr>
          <a:lstStyle/>
          <a:p>
            <a:pPr marL="514350" indent="-514350">
              <a:buAutoNum type="arabicParenR"/>
            </a:pPr>
            <a:r>
              <a:rPr lang="en-CA" dirty="0"/>
              <a:t>Cost-Effective: compared to other commercial security systems, our product offers similar functionality at a fraction of the price which also means that there won’t be any subscription fees.</a:t>
            </a:r>
          </a:p>
          <a:p>
            <a:pPr marL="514350" indent="-514350">
              <a:buAutoNum type="arabicParenR"/>
            </a:pPr>
            <a:r>
              <a:rPr lang="en-CA" dirty="0"/>
              <a:t>Environmentally Friendly: uses minimal power compared to larger, commercial systems.</a:t>
            </a:r>
          </a:p>
          <a:p>
            <a:pPr marL="514350" indent="-514350">
              <a:buAutoNum type="arabicParenR"/>
            </a:pPr>
            <a:r>
              <a:rPr lang="en-CA" dirty="0"/>
              <a:t>Portable: small size and lightweight design makes it ideal for temporary setups or moving between locations.</a:t>
            </a:r>
          </a:p>
          <a:p>
            <a:pPr marL="514350" indent="-514350">
              <a:buAutoNum type="arabicParenR"/>
            </a:pPr>
            <a:r>
              <a:rPr lang="en-CA" dirty="0"/>
              <a:t>Privacy and security ensures that your data stays private and is not being shared with third-party companies.</a:t>
            </a:r>
          </a:p>
          <a:p>
            <a:pPr marL="514350" indent="-514350">
              <a:buAutoNum type="arabicParenR"/>
            </a:pPr>
            <a:r>
              <a:rPr lang="en-CA" dirty="0"/>
              <a:t>Open Source: provides an opportunity to understand how security systems work and customize them with minimal programming knowledge.</a:t>
            </a:r>
          </a:p>
        </p:txBody>
      </p:sp>
    </p:spTree>
    <p:extLst>
      <p:ext uri="{BB962C8B-B14F-4D97-AF65-F5344CB8AC3E}">
        <p14:creationId xmlns:p14="http://schemas.microsoft.com/office/powerpoint/2010/main" val="62631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A18EA5-6974-D88F-E73A-B8A32F9601D0}"/>
              </a:ext>
            </a:extLst>
          </p:cNvPr>
          <p:cNvSpPr txBox="1"/>
          <p:nvPr/>
        </p:nvSpPr>
        <p:spPr>
          <a:xfrm>
            <a:off x="3335867" y="3013501"/>
            <a:ext cx="6316133" cy="830997"/>
          </a:xfrm>
          <a:prstGeom prst="rect">
            <a:avLst/>
          </a:prstGeom>
          <a:noFill/>
        </p:spPr>
        <p:txBody>
          <a:bodyPr wrap="square" rtlCol="0">
            <a:spAutoFit/>
          </a:bodyPr>
          <a:lstStyle/>
          <a:p>
            <a:r>
              <a:rPr lang="en-CA" sz="4800" dirty="0"/>
              <a:t>Thanks for listening</a:t>
            </a:r>
          </a:p>
        </p:txBody>
      </p:sp>
    </p:spTree>
    <p:extLst>
      <p:ext uri="{BB962C8B-B14F-4D97-AF65-F5344CB8AC3E}">
        <p14:creationId xmlns:p14="http://schemas.microsoft.com/office/powerpoint/2010/main" val="208617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228C-A4A6-ECD0-BA1B-A1ADE09FFCE1}"/>
              </a:ext>
            </a:extLst>
          </p:cNvPr>
          <p:cNvSpPr>
            <a:spLocks noGrp="1"/>
          </p:cNvSpPr>
          <p:nvPr>
            <p:ph type="title"/>
          </p:nvPr>
        </p:nvSpPr>
        <p:spPr/>
        <p:txBody>
          <a:bodyPr/>
          <a:lstStyle/>
          <a:p>
            <a:r>
              <a:rPr lang="en-CA" dirty="0"/>
              <a:t>Project description</a:t>
            </a:r>
          </a:p>
        </p:txBody>
      </p:sp>
      <p:sp>
        <p:nvSpPr>
          <p:cNvPr id="3" name="Content Placeholder 2">
            <a:extLst>
              <a:ext uri="{FF2B5EF4-FFF2-40B4-BE49-F238E27FC236}">
                <a16:creationId xmlns:a16="http://schemas.microsoft.com/office/drawing/2014/main" id="{0CC425F3-1DC0-1DC2-9A00-2B2E2E2420FF}"/>
              </a:ext>
            </a:extLst>
          </p:cNvPr>
          <p:cNvSpPr>
            <a:spLocks noGrp="1"/>
          </p:cNvSpPr>
          <p:nvPr>
            <p:ph idx="1"/>
          </p:nvPr>
        </p:nvSpPr>
        <p:spPr>
          <a:xfrm>
            <a:off x="838200" y="1825625"/>
            <a:ext cx="10515600" cy="4465108"/>
          </a:xfrm>
        </p:spPr>
        <p:txBody>
          <a:bodyPr>
            <a:normAutofit lnSpcReduction="10000"/>
          </a:bodyPr>
          <a:lstStyle/>
          <a:p>
            <a:pPr marL="0" indent="0">
              <a:buNone/>
            </a:pPr>
            <a:r>
              <a:rPr lang="en-CA" dirty="0"/>
              <a:t>This project involves designing a motion detection system using Raspberry Pi that can capture images and save it in our laptop whenever motion is detected. </a:t>
            </a:r>
          </a:p>
          <a:p>
            <a:pPr marL="0" indent="0">
              <a:buNone/>
            </a:pPr>
            <a:r>
              <a:rPr lang="en-CA" dirty="0"/>
              <a:t>The system uses an HC-SR501 PIR motion sensor to detect motion and a Raspberry Pi camera module to capture images whenever motion is detected. To connect the motion sensor to the Raspberry Pi, we used jumper wires to establish electrical connections between both components. </a:t>
            </a:r>
          </a:p>
          <a:p>
            <a:pPr marL="0" indent="0">
              <a:buNone/>
            </a:pPr>
            <a:r>
              <a:rPr lang="en-CA" dirty="0"/>
              <a:t>The project demonstrates how affordable, off-the-shelf components can be combine to create a functional and scalable solution for automation and security applications. </a:t>
            </a:r>
          </a:p>
          <a:p>
            <a:pPr marL="0" indent="0">
              <a:buNone/>
            </a:pPr>
            <a:endParaRPr lang="en-CA" dirty="0"/>
          </a:p>
        </p:txBody>
      </p:sp>
    </p:spTree>
    <p:extLst>
      <p:ext uri="{BB962C8B-B14F-4D97-AF65-F5344CB8AC3E}">
        <p14:creationId xmlns:p14="http://schemas.microsoft.com/office/powerpoint/2010/main" val="326712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4F60-C329-FF88-26DB-982D6EE6C658}"/>
              </a:ext>
            </a:extLst>
          </p:cNvPr>
          <p:cNvSpPr>
            <a:spLocks noGrp="1"/>
          </p:cNvSpPr>
          <p:nvPr>
            <p:ph type="title"/>
          </p:nvPr>
        </p:nvSpPr>
        <p:spPr/>
        <p:txBody>
          <a:bodyPr/>
          <a:lstStyle/>
          <a:p>
            <a:r>
              <a:rPr lang="en-CA" dirty="0"/>
              <a:t>Components used for this project:</a:t>
            </a:r>
          </a:p>
        </p:txBody>
      </p:sp>
      <p:sp>
        <p:nvSpPr>
          <p:cNvPr id="3" name="Content Placeholder 2">
            <a:extLst>
              <a:ext uri="{FF2B5EF4-FFF2-40B4-BE49-F238E27FC236}">
                <a16:creationId xmlns:a16="http://schemas.microsoft.com/office/drawing/2014/main" id="{C0A2DB51-B0FF-1FBA-61D4-9C8C68B9947C}"/>
              </a:ext>
            </a:extLst>
          </p:cNvPr>
          <p:cNvSpPr>
            <a:spLocks noGrp="1"/>
          </p:cNvSpPr>
          <p:nvPr>
            <p:ph idx="1"/>
          </p:nvPr>
        </p:nvSpPr>
        <p:spPr/>
        <p:txBody>
          <a:bodyPr/>
          <a:lstStyle/>
          <a:p>
            <a:r>
              <a:rPr lang="en-CA" dirty="0" err="1"/>
              <a:t>Canakit</a:t>
            </a:r>
            <a:r>
              <a:rPr lang="en-CA" dirty="0"/>
              <a:t> Raspberry Pi 4 Starter Kit:</a:t>
            </a:r>
          </a:p>
          <a:p>
            <a:pPr>
              <a:buFontTx/>
              <a:buChar char="-"/>
            </a:pPr>
            <a:r>
              <a:rPr lang="en-CA" dirty="0"/>
              <a:t>RAM: 8GB</a:t>
            </a:r>
          </a:p>
          <a:p>
            <a:pPr>
              <a:buFontTx/>
              <a:buChar char="-"/>
            </a:pPr>
            <a:r>
              <a:rPr lang="en-CA" dirty="0"/>
              <a:t>Memory storage: 32GB </a:t>
            </a:r>
          </a:p>
          <a:p>
            <a:r>
              <a:rPr lang="en-CA" dirty="0"/>
              <a:t>USB-C to USB-C Cable (ANKER 60W, Powerline III) to connect the Raspberry Pi with laptop</a:t>
            </a:r>
          </a:p>
          <a:p>
            <a:r>
              <a:rPr lang="en-CA" dirty="0" err="1"/>
              <a:t>Stemedu</a:t>
            </a:r>
            <a:r>
              <a:rPr lang="en-CA" dirty="0"/>
              <a:t> HC-SR501 PIR Motion Sensor </a:t>
            </a:r>
          </a:p>
          <a:p>
            <a:r>
              <a:rPr lang="en-CA" dirty="0" err="1"/>
              <a:t>Elegoo</a:t>
            </a:r>
            <a:r>
              <a:rPr lang="en-CA" dirty="0"/>
              <a:t> Female to Female Jumper Wires </a:t>
            </a:r>
          </a:p>
          <a:p>
            <a:pPr>
              <a:buFontTx/>
              <a:buChar char="-"/>
            </a:pPr>
            <a:endParaRPr lang="en-CA" dirty="0"/>
          </a:p>
        </p:txBody>
      </p:sp>
    </p:spTree>
    <p:extLst>
      <p:ext uri="{BB962C8B-B14F-4D97-AF65-F5344CB8AC3E}">
        <p14:creationId xmlns:p14="http://schemas.microsoft.com/office/powerpoint/2010/main" val="41684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524F-F2C6-EC42-4411-3E8EEE497FED}"/>
              </a:ext>
            </a:extLst>
          </p:cNvPr>
          <p:cNvSpPr>
            <a:spLocks noGrp="1"/>
          </p:cNvSpPr>
          <p:nvPr>
            <p:ph type="title"/>
          </p:nvPr>
        </p:nvSpPr>
        <p:spPr/>
        <p:txBody>
          <a:bodyPr/>
          <a:lstStyle/>
          <a:p>
            <a:r>
              <a:rPr lang="en-CA" dirty="0"/>
              <a:t>Why </a:t>
            </a:r>
            <a:r>
              <a:rPr lang="en-CA"/>
              <a:t>we choose this </a:t>
            </a:r>
            <a:r>
              <a:rPr lang="en-CA" dirty="0"/>
              <a:t>project?</a:t>
            </a:r>
          </a:p>
        </p:txBody>
      </p:sp>
      <p:sp>
        <p:nvSpPr>
          <p:cNvPr id="3" name="Content Placeholder 2">
            <a:extLst>
              <a:ext uri="{FF2B5EF4-FFF2-40B4-BE49-F238E27FC236}">
                <a16:creationId xmlns:a16="http://schemas.microsoft.com/office/drawing/2014/main" id="{3316B061-B4A2-8D44-7D27-D7C258BEC375}"/>
              </a:ext>
            </a:extLst>
          </p:cNvPr>
          <p:cNvSpPr>
            <a:spLocks noGrp="1"/>
          </p:cNvSpPr>
          <p:nvPr>
            <p:ph idx="1"/>
          </p:nvPr>
        </p:nvSpPr>
        <p:spPr/>
        <p:txBody>
          <a:bodyPr>
            <a:normAutofit lnSpcReduction="10000"/>
          </a:bodyPr>
          <a:lstStyle/>
          <a:p>
            <a:pPr marL="0" indent="0">
              <a:buNone/>
            </a:pPr>
            <a:r>
              <a:rPr lang="en-CA" dirty="0"/>
              <a:t>In today’s world, security is a growing concern, especially when it comes to our homes. One area we noticed lacking in our houses was a security camera system at the front door. Although there are many commercial solutions available, they often come with a price tag, complex installations, and additional ongoing costs for cloud storage or subscriptions.</a:t>
            </a:r>
          </a:p>
          <a:p>
            <a:pPr marL="0" indent="0">
              <a:buNone/>
            </a:pPr>
            <a:r>
              <a:rPr lang="en-CA" dirty="0"/>
              <a:t>This project was a great opportunity to address this gap. We wanted to create an affordable, simple, and customizable security solution that could serve as a basic camera system for home security. This project even help us understand what a Raspberry Pi is and what can be done with it. We even learned a little bit of python.</a:t>
            </a:r>
          </a:p>
        </p:txBody>
      </p:sp>
    </p:spTree>
    <p:extLst>
      <p:ext uri="{BB962C8B-B14F-4D97-AF65-F5344CB8AC3E}">
        <p14:creationId xmlns:p14="http://schemas.microsoft.com/office/powerpoint/2010/main" val="296883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0606-2827-BFBE-CE21-392EDC211BBE}"/>
              </a:ext>
            </a:extLst>
          </p:cNvPr>
          <p:cNvSpPr>
            <a:spLocks noGrp="1"/>
          </p:cNvSpPr>
          <p:nvPr>
            <p:ph type="title"/>
          </p:nvPr>
        </p:nvSpPr>
        <p:spPr/>
        <p:txBody>
          <a:bodyPr/>
          <a:lstStyle/>
          <a:p>
            <a:r>
              <a:rPr lang="en-CA" dirty="0"/>
              <a:t>Major tech solutions compared</a:t>
            </a:r>
          </a:p>
        </p:txBody>
      </p:sp>
      <p:sp>
        <p:nvSpPr>
          <p:cNvPr id="3" name="Text Placeholder 2">
            <a:extLst>
              <a:ext uri="{FF2B5EF4-FFF2-40B4-BE49-F238E27FC236}">
                <a16:creationId xmlns:a16="http://schemas.microsoft.com/office/drawing/2014/main" id="{8A5D3327-26E3-E4F4-C4ED-A48AC1028754}"/>
              </a:ext>
            </a:extLst>
          </p:cNvPr>
          <p:cNvSpPr>
            <a:spLocks noGrp="1"/>
          </p:cNvSpPr>
          <p:nvPr>
            <p:ph type="body" idx="1"/>
          </p:nvPr>
        </p:nvSpPr>
        <p:spPr/>
        <p:txBody>
          <a:bodyPr/>
          <a:lstStyle/>
          <a:p>
            <a:r>
              <a:rPr lang="en-CA" dirty="0"/>
              <a:t>Our solution:</a:t>
            </a:r>
          </a:p>
        </p:txBody>
      </p:sp>
      <p:sp>
        <p:nvSpPr>
          <p:cNvPr id="4" name="Content Placeholder 3">
            <a:extLst>
              <a:ext uri="{FF2B5EF4-FFF2-40B4-BE49-F238E27FC236}">
                <a16:creationId xmlns:a16="http://schemas.microsoft.com/office/drawing/2014/main" id="{01C47A32-67AB-1E40-2429-A80CCC381BA0}"/>
              </a:ext>
            </a:extLst>
          </p:cNvPr>
          <p:cNvSpPr>
            <a:spLocks noGrp="1"/>
          </p:cNvSpPr>
          <p:nvPr>
            <p:ph sz="half" idx="2"/>
          </p:nvPr>
        </p:nvSpPr>
        <p:spPr/>
        <p:txBody>
          <a:bodyPr/>
          <a:lstStyle/>
          <a:p>
            <a:r>
              <a:rPr lang="en-CA" dirty="0"/>
              <a:t>Cost: affordable, no recurring fees.</a:t>
            </a:r>
          </a:p>
          <a:p>
            <a:r>
              <a:rPr lang="en-CA" dirty="0"/>
              <a:t>Customization: fully customizable.</a:t>
            </a:r>
          </a:p>
          <a:p>
            <a:r>
              <a:rPr lang="en-CA" dirty="0"/>
              <a:t>Privacy: User has full control over data.</a:t>
            </a:r>
          </a:p>
          <a:p>
            <a:r>
              <a:rPr lang="en-CA" dirty="0"/>
              <a:t>Scalability: easily scalable.</a:t>
            </a:r>
          </a:p>
        </p:txBody>
      </p:sp>
      <p:sp>
        <p:nvSpPr>
          <p:cNvPr id="5" name="Text Placeholder 4">
            <a:extLst>
              <a:ext uri="{FF2B5EF4-FFF2-40B4-BE49-F238E27FC236}">
                <a16:creationId xmlns:a16="http://schemas.microsoft.com/office/drawing/2014/main" id="{21F18D68-E88B-3F9C-625C-46814F2CC814}"/>
              </a:ext>
            </a:extLst>
          </p:cNvPr>
          <p:cNvSpPr>
            <a:spLocks noGrp="1"/>
          </p:cNvSpPr>
          <p:nvPr>
            <p:ph type="body" sz="quarter" idx="3"/>
          </p:nvPr>
        </p:nvSpPr>
        <p:spPr/>
        <p:txBody>
          <a:bodyPr/>
          <a:lstStyle/>
          <a:p>
            <a:r>
              <a:rPr lang="en-CA" dirty="0"/>
              <a:t>Competitors:</a:t>
            </a:r>
          </a:p>
        </p:txBody>
      </p:sp>
      <p:sp>
        <p:nvSpPr>
          <p:cNvPr id="6" name="Content Placeholder 5">
            <a:extLst>
              <a:ext uri="{FF2B5EF4-FFF2-40B4-BE49-F238E27FC236}">
                <a16:creationId xmlns:a16="http://schemas.microsoft.com/office/drawing/2014/main" id="{87AF9CAC-A03E-7EBC-34C1-B15E33078661}"/>
              </a:ext>
            </a:extLst>
          </p:cNvPr>
          <p:cNvSpPr>
            <a:spLocks noGrp="1"/>
          </p:cNvSpPr>
          <p:nvPr>
            <p:ph sz="quarter" idx="4"/>
          </p:nvPr>
        </p:nvSpPr>
        <p:spPr/>
        <p:txBody>
          <a:bodyPr/>
          <a:lstStyle/>
          <a:p>
            <a:r>
              <a:rPr lang="en-CA" dirty="0"/>
              <a:t>Cost: higher upfront and recurring costs.</a:t>
            </a:r>
          </a:p>
          <a:p>
            <a:r>
              <a:rPr lang="en-CA" dirty="0"/>
              <a:t>Customization: limited by manufacturer’s ecosystem.</a:t>
            </a:r>
          </a:p>
          <a:p>
            <a:r>
              <a:rPr lang="en-CA" dirty="0"/>
              <a:t>Privacy: data stored on third-party servers.</a:t>
            </a:r>
          </a:p>
          <a:p>
            <a:r>
              <a:rPr lang="en-CA" dirty="0"/>
              <a:t>Scalability: expensive and ecosystem-dependent.</a:t>
            </a:r>
          </a:p>
        </p:txBody>
      </p:sp>
    </p:spTree>
    <p:extLst>
      <p:ext uri="{BB962C8B-B14F-4D97-AF65-F5344CB8AC3E}">
        <p14:creationId xmlns:p14="http://schemas.microsoft.com/office/powerpoint/2010/main" val="251757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8BCC-138D-FA5B-6793-66BB9F491EE3}"/>
              </a:ext>
            </a:extLst>
          </p:cNvPr>
          <p:cNvSpPr>
            <a:spLocks noGrp="1"/>
          </p:cNvSpPr>
          <p:nvPr>
            <p:ph type="title"/>
          </p:nvPr>
        </p:nvSpPr>
        <p:spPr/>
        <p:txBody>
          <a:bodyPr/>
          <a:lstStyle/>
          <a:p>
            <a:r>
              <a:rPr lang="en-CA" dirty="0"/>
              <a:t>Demo</a:t>
            </a:r>
          </a:p>
        </p:txBody>
      </p:sp>
      <p:sp>
        <p:nvSpPr>
          <p:cNvPr id="3" name="Content Placeholder 2">
            <a:extLst>
              <a:ext uri="{FF2B5EF4-FFF2-40B4-BE49-F238E27FC236}">
                <a16:creationId xmlns:a16="http://schemas.microsoft.com/office/drawing/2014/main" id="{8BA29829-09B0-0E4D-70BD-C4ABA08C2E8B}"/>
              </a:ext>
            </a:extLst>
          </p:cNvPr>
          <p:cNvSpPr>
            <a:spLocks noGrp="1"/>
          </p:cNvSpPr>
          <p:nvPr>
            <p:ph idx="1"/>
          </p:nvPr>
        </p:nvSpPr>
        <p:spPr>
          <a:xfrm>
            <a:off x="1583267" y="3169179"/>
            <a:ext cx="8779933" cy="519642"/>
          </a:xfrm>
        </p:spPr>
        <p:txBody>
          <a:bodyPr/>
          <a:lstStyle/>
          <a:p>
            <a:pPr marL="0" indent="0">
              <a:buNone/>
            </a:pPr>
            <a:r>
              <a:rPr lang="en-CA" dirty="0">
                <a:hlinkClick r:id="rId2"/>
              </a:rPr>
              <a:t>https://youtu.be/bt7WL6jHUFk?si=CBbWJ4QzrOPi14BV</a:t>
            </a:r>
            <a:endParaRPr lang="en-CA" dirty="0"/>
          </a:p>
        </p:txBody>
      </p:sp>
    </p:spTree>
    <p:extLst>
      <p:ext uri="{BB962C8B-B14F-4D97-AF65-F5344CB8AC3E}">
        <p14:creationId xmlns:p14="http://schemas.microsoft.com/office/powerpoint/2010/main" val="364759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7937-DC8D-480B-4041-4203E4BC0508}"/>
              </a:ext>
            </a:extLst>
          </p:cNvPr>
          <p:cNvSpPr>
            <a:spLocks noGrp="1"/>
          </p:cNvSpPr>
          <p:nvPr>
            <p:ph type="title"/>
          </p:nvPr>
        </p:nvSpPr>
        <p:spPr/>
        <p:txBody>
          <a:bodyPr/>
          <a:lstStyle/>
          <a:p>
            <a:r>
              <a:rPr lang="en-CA" dirty="0"/>
              <a:t>Git repo tour</a:t>
            </a:r>
          </a:p>
        </p:txBody>
      </p:sp>
      <p:sp>
        <p:nvSpPr>
          <p:cNvPr id="3" name="Content Placeholder 2">
            <a:extLst>
              <a:ext uri="{FF2B5EF4-FFF2-40B4-BE49-F238E27FC236}">
                <a16:creationId xmlns:a16="http://schemas.microsoft.com/office/drawing/2014/main" id="{B3EC16A4-FD39-ACBF-0EFC-791F69BE2966}"/>
              </a:ext>
            </a:extLst>
          </p:cNvPr>
          <p:cNvSpPr>
            <a:spLocks noGrp="1"/>
          </p:cNvSpPr>
          <p:nvPr>
            <p:ph idx="1"/>
          </p:nvPr>
        </p:nvSpPr>
        <p:spPr>
          <a:xfrm>
            <a:off x="2565400" y="3307292"/>
            <a:ext cx="7061200" cy="545042"/>
          </a:xfrm>
        </p:spPr>
        <p:txBody>
          <a:bodyPr/>
          <a:lstStyle/>
          <a:p>
            <a:pPr marL="0" indent="0">
              <a:buNone/>
            </a:pPr>
            <a:r>
              <a:rPr lang="en-CA" dirty="0">
                <a:hlinkClick r:id="rId2"/>
              </a:rPr>
              <a:t>https://github.com/Shehryyy/UnixProject.git</a:t>
            </a:r>
            <a:endParaRPr lang="en-CA" dirty="0"/>
          </a:p>
          <a:p>
            <a:pPr marL="0" indent="0">
              <a:buNone/>
            </a:pPr>
            <a:endParaRPr lang="en-CA" dirty="0"/>
          </a:p>
        </p:txBody>
      </p:sp>
    </p:spTree>
    <p:extLst>
      <p:ext uri="{BB962C8B-B14F-4D97-AF65-F5344CB8AC3E}">
        <p14:creationId xmlns:p14="http://schemas.microsoft.com/office/powerpoint/2010/main" val="355085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CB72-2483-3BC9-F9B2-D22AAD6DEC60}"/>
              </a:ext>
            </a:extLst>
          </p:cNvPr>
          <p:cNvSpPr>
            <a:spLocks noGrp="1"/>
          </p:cNvSpPr>
          <p:nvPr>
            <p:ph type="title"/>
          </p:nvPr>
        </p:nvSpPr>
        <p:spPr/>
        <p:txBody>
          <a:bodyPr/>
          <a:lstStyle/>
          <a:p>
            <a:r>
              <a:rPr lang="en-CA" dirty="0"/>
              <a:t>Development journey</a:t>
            </a:r>
          </a:p>
        </p:txBody>
      </p:sp>
      <p:sp>
        <p:nvSpPr>
          <p:cNvPr id="3" name="Content Placeholder 2">
            <a:extLst>
              <a:ext uri="{FF2B5EF4-FFF2-40B4-BE49-F238E27FC236}">
                <a16:creationId xmlns:a16="http://schemas.microsoft.com/office/drawing/2014/main" id="{252469A3-A6E2-1CC8-5176-5378F205DCD7}"/>
              </a:ext>
            </a:extLst>
          </p:cNvPr>
          <p:cNvSpPr>
            <a:spLocks noGrp="1"/>
          </p:cNvSpPr>
          <p:nvPr>
            <p:ph idx="1"/>
          </p:nvPr>
        </p:nvSpPr>
        <p:spPr/>
        <p:txBody>
          <a:bodyPr>
            <a:normAutofit fontScale="92500" lnSpcReduction="20000"/>
          </a:bodyPr>
          <a:lstStyle/>
          <a:p>
            <a:pPr marL="514350" indent="-514350">
              <a:buAutoNum type="arabicParenR"/>
            </a:pPr>
            <a:r>
              <a:rPr lang="en-CA" dirty="0"/>
              <a:t>Deciding on what the project will be about</a:t>
            </a:r>
          </a:p>
          <a:p>
            <a:pPr marL="514350" indent="-514350">
              <a:buAutoNum type="arabicParenR"/>
            </a:pPr>
            <a:r>
              <a:rPr lang="en-CA" dirty="0"/>
              <a:t>Planning how we will do the project </a:t>
            </a:r>
          </a:p>
          <a:p>
            <a:pPr marL="514350" indent="-514350">
              <a:buAutoNum type="arabicParenR"/>
            </a:pPr>
            <a:r>
              <a:rPr lang="en-CA" dirty="0"/>
              <a:t>Divide the project into 3 parts for each week</a:t>
            </a:r>
          </a:p>
          <a:p>
            <a:pPr marL="514350" indent="-514350">
              <a:buAutoNum type="arabicParenR"/>
            </a:pPr>
            <a:r>
              <a:rPr lang="en-CA" dirty="0"/>
              <a:t>First week: Setting up the Raspberry Pi and enabling SSH for remote access, get used to the OS.</a:t>
            </a:r>
          </a:p>
          <a:p>
            <a:pPr marL="514350" indent="-514350">
              <a:buAutoNum type="arabicParenR"/>
            </a:pPr>
            <a:r>
              <a:rPr lang="en-CA" dirty="0"/>
              <a:t>Second week: connecting the camera module with the Raspberry Pi, testing out the camera, connecting the pir motion sensor to the Raspberry Pi, testing out the motion sensor, writing down a python script for being able to take picture when motion detected.</a:t>
            </a:r>
          </a:p>
          <a:p>
            <a:pPr marL="514350" indent="-514350">
              <a:buAutoNum type="arabicParenR"/>
            </a:pPr>
            <a:r>
              <a:rPr lang="en-CA" dirty="0"/>
              <a:t>Third week: making it so that when the Raspberry Pi is connected to my laptop, the script runs automatically. Adding a feature where pictures older than a day gets deleted. </a:t>
            </a:r>
          </a:p>
        </p:txBody>
      </p:sp>
    </p:spTree>
    <p:extLst>
      <p:ext uri="{BB962C8B-B14F-4D97-AF65-F5344CB8AC3E}">
        <p14:creationId xmlns:p14="http://schemas.microsoft.com/office/powerpoint/2010/main" val="196198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BD60-CFC4-A6FE-B84C-0B95BA14C9DE}"/>
              </a:ext>
            </a:extLst>
          </p:cNvPr>
          <p:cNvSpPr>
            <a:spLocks noGrp="1"/>
          </p:cNvSpPr>
          <p:nvPr>
            <p:ph type="title"/>
          </p:nvPr>
        </p:nvSpPr>
        <p:spPr/>
        <p:txBody>
          <a:bodyPr/>
          <a:lstStyle/>
          <a:p>
            <a:r>
              <a:rPr lang="en-CA" dirty="0"/>
              <a:t>Major challenges</a:t>
            </a:r>
          </a:p>
        </p:txBody>
      </p:sp>
      <p:sp>
        <p:nvSpPr>
          <p:cNvPr id="3" name="Content Placeholder 2">
            <a:extLst>
              <a:ext uri="{FF2B5EF4-FFF2-40B4-BE49-F238E27FC236}">
                <a16:creationId xmlns:a16="http://schemas.microsoft.com/office/drawing/2014/main" id="{B8538383-2399-3752-825C-8EF610EFD613}"/>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CA" dirty="0"/>
              <a:t>Main issue: </a:t>
            </a:r>
          </a:p>
          <a:p>
            <a:pPr marL="0" indent="0">
              <a:buNone/>
            </a:pPr>
            <a:r>
              <a:rPr lang="en-CA" dirty="0"/>
              <a:t>- The pir motion sensor that we ordered off amazon did not work properly. Most of them would detect motion even though there wasn’t any. It was annoying because it would cause the camera to take random unwanted pictures, and we had to keep deleting them. </a:t>
            </a:r>
          </a:p>
          <a:p>
            <a:pPr marL="0" indent="0">
              <a:buNone/>
            </a:pPr>
            <a:r>
              <a:rPr lang="en-CA" dirty="0"/>
              <a:t>Other issues: </a:t>
            </a:r>
          </a:p>
          <a:p>
            <a:pPr marL="0" indent="0">
              <a:buNone/>
            </a:pPr>
            <a:r>
              <a:rPr lang="en-CA" dirty="0"/>
              <a:t>- Trying to have make the Raspberry Pi connect to the school network.</a:t>
            </a:r>
          </a:p>
          <a:p>
            <a:pPr marL="0" indent="0">
              <a:buNone/>
            </a:pPr>
            <a:r>
              <a:rPr lang="en-CA" dirty="0"/>
              <a:t>- The python script not working correctly (either because of syntax or logical error)</a:t>
            </a:r>
          </a:p>
          <a:p>
            <a:pPr marL="0" indent="0">
              <a:buNone/>
            </a:pPr>
            <a:r>
              <a:rPr lang="en-CA" dirty="0"/>
              <a:t>Other small problems:</a:t>
            </a:r>
          </a:p>
          <a:p>
            <a:pPr marL="0" indent="0">
              <a:buNone/>
            </a:pPr>
            <a:r>
              <a:rPr lang="en-CA" dirty="0"/>
              <a:t>- Shipping delays</a:t>
            </a:r>
          </a:p>
          <a:p>
            <a:pPr marL="0" indent="0">
              <a:buNone/>
            </a:pPr>
            <a:r>
              <a:rPr lang="en-CA" dirty="0"/>
              <a:t>- Time management </a:t>
            </a:r>
          </a:p>
        </p:txBody>
      </p:sp>
    </p:spTree>
    <p:extLst>
      <p:ext uri="{BB962C8B-B14F-4D97-AF65-F5344CB8AC3E}">
        <p14:creationId xmlns:p14="http://schemas.microsoft.com/office/powerpoint/2010/main" val="888556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TotalTime>
  <Words>918</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Wingdings</vt:lpstr>
      <vt:lpstr>Office Theme</vt:lpstr>
      <vt:lpstr>Motion Detection System with Raspberry Pi</vt:lpstr>
      <vt:lpstr>Project description</vt:lpstr>
      <vt:lpstr>Components used for this project:</vt:lpstr>
      <vt:lpstr>Why we choose this project?</vt:lpstr>
      <vt:lpstr>Major tech solutions compared</vt:lpstr>
      <vt:lpstr>Demo</vt:lpstr>
      <vt:lpstr>Git repo tour</vt:lpstr>
      <vt:lpstr>Development journey</vt:lpstr>
      <vt:lpstr>Major challenges</vt:lpstr>
      <vt:lpstr>Major accomplishments</vt:lpstr>
      <vt:lpstr>Future plans</vt:lpstr>
      <vt:lpstr>Why YOU should buy our product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shaheryar Anwar</dc:creator>
  <cp:lastModifiedBy>shaheryar Anwar</cp:lastModifiedBy>
  <cp:revision>8</cp:revision>
  <dcterms:created xsi:type="dcterms:W3CDTF">2024-12-02T18:51:22Z</dcterms:created>
  <dcterms:modified xsi:type="dcterms:W3CDTF">2024-12-11T01:25:00Z</dcterms:modified>
</cp:coreProperties>
</file>