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Lato"/>
      <p:regular r:id="rId32"/>
      <p:bold r:id="rId33"/>
      <p:italic r:id="rId34"/>
      <p:boldItalic r:id="rId35"/>
    </p:embeddedFont>
    <p:embeddedFont>
      <p:font typeface="Comfortaa Regular"/>
      <p:regular r:id="rId36"/>
      <p:bold r:id="rId37"/>
    </p:embeddedFont>
    <p:embeddedFont>
      <p:font typeface="Comfortaa"/>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ComfortaaRegular-bold.fntdata"/><Relationship Id="rId14" Type="http://schemas.openxmlformats.org/officeDocument/2006/relationships/slide" Target="slides/slide9.xml"/><Relationship Id="rId36" Type="http://schemas.openxmlformats.org/officeDocument/2006/relationships/font" Target="fonts/ComfortaaRegular-regular.fntdata"/><Relationship Id="rId17" Type="http://schemas.openxmlformats.org/officeDocument/2006/relationships/slide" Target="slides/slide12.xml"/><Relationship Id="rId39" Type="http://schemas.openxmlformats.org/officeDocument/2006/relationships/font" Target="fonts/Comfortaa-bold.fntdata"/><Relationship Id="rId16" Type="http://schemas.openxmlformats.org/officeDocument/2006/relationships/slide" Target="slides/slide11.xml"/><Relationship Id="rId38" Type="http://schemas.openxmlformats.org/officeDocument/2006/relationships/font" Target="fonts/Comforta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4d857305_1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d4d857305_1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4d857305_1_1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4d857305_1_1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d4d857305_1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d4d857305_1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4d8573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d4d8573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d4d85730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d4d85730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d4d857305_1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d4d857305_1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d4d857305_1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d4d857305_1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658506e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ad658506e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d658506e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d658506e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d658506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d658506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4d85730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4d857305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65887d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d65887d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4d857305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d4d857305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d65887dd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d65887dd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4d857305_1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4d857305_1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4d857305_1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4d857305_1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4d85730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4d85730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d4d857305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d4d857305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d4d85730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d4d85730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d4d857305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d4d857305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d4d857305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d4d857305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Shehyaaz/BDA-Project"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695325" y="1501725"/>
            <a:ext cx="7922700" cy="946500"/>
          </a:xfrm>
          <a:prstGeom prst="rect">
            <a:avLst/>
          </a:prstGeom>
          <a:effectLst>
            <a:outerShdw blurRad="57150" rotWithShape="0" algn="bl" dir="5400000" dist="57150">
              <a:srgbClr val="1155CC">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b="1" lang="en" sz="3800">
                <a:solidFill>
                  <a:srgbClr val="80D3F8"/>
                </a:solidFill>
                <a:latin typeface="Comfortaa"/>
                <a:ea typeface="Comfortaa"/>
                <a:cs typeface="Comfortaa"/>
                <a:sym typeface="Comfortaa"/>
              </a:rPr>
              <a:t>G</a:t>
            </a:r>
            <a:r>
              <a:rPr b="1" lang="en" sz="3800">
                <a:solidFill>
                  <a:srgbClr val="FFE599"/>
                </a:solidFill>
                <a:latin typeface="Comfortaa"/>
                <a:ea typeface="Comfortaa"/>
                <a:cs typeface="Comfortaa"/>
                <a:sym typeface="Comfortaa"/>
              </a:rPr>
              <a:t>OO</a:t>
            </a:r>
            <a:r>
              <a:rPr b="1" lang="en" sz="3800">
                <a:solidFill>
                  <a:srgbClr val="80D3F8"/>
                </a:solidFill>
                <a:latin typeface="Comfortaa"/>
                <a:ea typeface="Comfortaa"/>
                <a:cs typeface="Comfortaa"/>
                <a:sym typeface="Comfortaa"/>
              </a:rPr>
              <a:t>G</a:t>
            </a:r>
            <a:r>
              <a:rPr b="1" lang="en" sz="3800">
                <a:solidFill>
                  <a:srgbClr val="EA9999"/>
                </a:solidFill>
                <a:latin typeface="Comfortaa"/>
                <a:ea typeface="Comfortaa"/>
                <a:cs typeface="Comfortaa"/>
                <a:sym typeface="Comfortaa"/>
              </a:rPr>
              <a:t>L</a:t>
            </a:r>
            <a:r>
              <a:rPr b="1" lang="en" sz="3800">
                <a:solidFill>
                  <a:srgbClr val="B6D7A8"/>
                </a:solidFill>
                <a:latin typeface="Comfortaa"/>
                <a:ea typeface="Comfortaa"/>
                <a:cs typeface="Comfortaa"/>
                <a:sym typeface="Comfortaa"/>
              </a:rPr>
              <a:t>E</a:t>
            </a:r>
            <a:r>
              <a:rPr b="1" lang="en" sz="3600">
                <a:latin typeface="Comfortaa"/>
                <a:ea typeface="Comfortaa"/>
                <a:cs typeface="Comfortaa"/>
                <a:sym typeface="Comfortaa"/>
              </a:rPr>
              <a:t> PLAY ST</a:t>
            </a:r>
            <a:r>
              <a:rPr b="1" lang="en" sz="3600">
                <a:solidFill>
                  <a:srgbClr val="F3F3F3"/>
                </a:solidFill>
                <a:latin typeface="Comfortaa"/>
                <a:ea typeface="Comfortaa"/>
                <a:cs typeface="Comfortaa"/>
                <a:sym typeface="Comfortaa"/>
              </a:rPr>
              <a:t>O</a:t>
            </a:r>
            <a:r>
              <a:rPr b="1" lang="en" sz="3600">
                <a:latin typeface="Comfortaa"/>
                <a:ea typeface="Comfortaa"/>
                <a:cs typeface="Comfortaa"/>
                <a:sym typeface="Comfortaa"/>
              </a:rPr>
              <a:t>RE APP      ANALYSIS</a:t>
            </a:r>
            <a:endParaRPr b="1" sz="3600">
              <a:latin typeface="Comfortaa"/>
              <a:ea typeface="Comfortaa"/>
              <a:cs typeface="Comfortaa"/>
              <a:sym typeface="Comfortaa"/>
            </a:endParaRPr>
          </a:p>
          <a:p>
            <a:pPr indent="0" lvl="0" marL="0" rtl="0" algn="ctr">
              <a:spcBef>
                <a:spcPts val="0"/>
              </a:spcBef>
              <a:spcAft>
                <a:spcPts val="0"/>
              </a:spcAft>
              <a:buNone/>
            </a:pPr>
            <a:r>
              <a:rPr lang="en" sz="3300">
                <a:latin typeface="Comfortaa"/>
                <a:ea typeface="Comfortaa"/>
                <a:cs typeface="Comfortaa"/>
                <a:sym typeface="Comfortaa"/>
              </a:rPr>
              <a:t> </a:t>
            </a:r>
            <a:r>
              <a:rPr lang="en" sz="2000">
                <a:latin typeface="Comfortaa"/>
                <a:ea typeface="Comfortaa"/>
                <a:cs typeface="Comfortaa"/>
                <a:sym typeface="Comfortaa"/>
              </a:rPr>
              <a:t>( </a:t>
            </a:r>
            <a:r>
              <a:rPr lang="en" sz="2000">
                <a:latin typeface="Comfortaa"/>
                <a:ea typeface="Comfortaa"/>
                <a:cs typeface="Comfortaa"/>
                <a:sym typeface="Comfortaa"/>
              </a:rPr>
              <a:t>BDA Project )</a:t>
            </a:r>
            <a:endParaRPr sz="2000">
              <a:latin typeface="Comfortaa"/>
              <a:ea typeface="Comfortaa"/>
              <a:cs typeface="Comfortaa"/>
              <a:sym typeface="Comfortaa"/>
            </a:endParaRPr>
          </a:p>
        </p:txBody>
      </p:sp>
      <p:sp>
        <p:nvSpPr>
          <p:cNvPr id="68" name="Google Shape;68;p13"/>
          <p:cNvSpPr txBox="1"/>
          <p:nvPr>
            <p:ph idx="1" type="subTitle"/>
          </p:nvPr>
        </p:nvSpPr>
        <p:spPr>
          <a:xfrm>
            <a:off x="31100" y="4071750"/>
            <a:ext cx="58473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mfortaa"/>
                <a:ea typeface="Comfortaa"/>
                <a:cs typeface="Comfortaa"/>
                <a:sym typeface="Comfortaa"/>
              </a:rPr>
              <a:t>TEAM-</a:t>
            </a:r>
            <a:endParaRPr sz="1300">
              <a:latin typeface="Comfortaa"/>
              <a:ea typeface="Comfortaa"/>
              <a:cs typeface="Comfortaa"/>
              <a:sym typeface="Comfortaa"/>
            </a:endParaRPr>
          </a:p>
          <a:p>
            <a:pPr indent="0" lvl="0" marL="0" rtl="0" algn="l">
              <a:spcBef>
                <a:spcPts val="0"/>
              </a:spcBef>
              <a:spcAft>
                <a:spcPts val="0"/>
              </a:spcAft>
              <a:buNone/>
            </a:pPr>
            <a:r>
              <a:t/>
            </a:r>
            <a:endParaRPr sz="1300">
              <a:latin typeface="Comfortaa"/>
              <a:ea typeface="Comfortaa"/>
              <a:cs typeface="Comfortaa"/>
              <a:sym typeface="Comfortaa"/>
            </a:endParaRPr>
          </a:p>
          <a:p>
            <a:pPr indent="0" lvl="0" marL="0" rtl="0" algn="l">
              <a:spcBef>
                <a:spcPts val="0"/>
              </a:spcBef>
              <a:spcAft>
                <a:spcPts val="0"/>
              </a:spcAft>
              <a:buNone/>
            </a:pPr>
            <a:r>
              <a:rPr lang="en" sz="1300">
                <a:latin typeface="Comfortaa"/>
                <a:ea typeface="Comfortaa"/>
                <a:cs typeface="Comfortaa"/>
                <a:sym typeface="Comfortaa"/>
              </a:rPr>
              <a:t>Riyanchhi Agrawal (1BM17CS076)</a:t>
            </a:r>
            <a:endParaRPr sz="1300">
              <a:latin typeface="Comfortaa"/>
              <a:ea typeface="Comfortaa"/>
              <a:cs typeface="Comfortaa"/>
              <a:sym typeface="Comfortaa"/>
            </a:endParaRPr>
          </a:p>
          <a:p>
            <a:pPr indent="0" lvl="0" marL="0" rtl="0" algn="l">
              <a:spcBef>
                <a:spcPts val="0"/>
              </a:spcBef>
              <a:spcAft>
                <a:spcPts val="0"/>
              </a:spcAft>
              <a:buNone/>
            </a:pPr>
            <a:r>
              <a:rPr lang="en" sz="1300">
                <a:latin typeface="Comfortaa"/>
                <a:ea typeface="Comfortaa"/>
                <a:cs typeface="Comfortaa"/>
                <a:sym typeface="Comfortaa"/>
              </a:rPr>
              <a:t>Shehyaaz Khan Nayazi (1BM17CS094)</a:t>
            </a:r>
            <a:endParaRPr sz="1300">
              <a:latin typeface="Comfortaa"/>
              <a:ea typeface="Comfortaa"/>
              <a:cs typeface="Comfortaa"/>
              <a:sym typeface="Comfortaa"/>
            </a:endParaRPr>
          </a:p>
        </p:txBody>
      </p:sp>
      <p:sp>
        <p:nvSpPr>
          <p:cNvPr id="69" name="Google Shape;69;p13"/>
          <p:cNvSpPr/>
          <p:nvPr/>
        </p:nvSpPr>
        <p:spPr>
          <a:xfrm>
            <a:off x="3412425" y="3727536"/>
            <a:ext cx="2096400" cy="46500"/>
          </a:xfrm>
          <a:prstGeom prst="rect">
            <a:avLst/>
          </a:prstGeom>
          <a:gradFill>
            <a:gsLst>
              <a:gs pos="0">
                <a:srgbClr val="FFFFFF"/>
              </a:gs>
              <a:gs pos="100000">
                <a:srgbClr val="D9D9D9"/>
              </a:gs>
            </a:gsLst>
            <a:path path="circle">
              <a:fillToRect b="50%" l="50%" r="50%" t="50%"/>
            </a:path>
            <a:tileRect/>
          </a:gradFill>
          <a:ln cap="flat" cmpd="sng" w="9525">
            <a:solidFill>
              <a:srgbClr val="4A86E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
        <p:nvSpPr>
          <p:cNvPr id="70" name="Google Shape;70;p13"/>
          <p:cNvSpPr/>
          <p:nvPr/>
        </p:nvSpPr>
        <p:spPr>
          <a:xfrm rot="-5400000">
            <a:off x="3105811" y="3424325"/>
            <a:ext cx="1092900" cy="56700"/>
          </a:xfrm>
          <a:prstGeom prst="rect">
            <a:avLst/>
          </a:prstGeom>
          <a:gradFill>
            <a:gsLst>
              <a:gs pos="0">
                <a:srgbClr val="FFFFFF"/>
              </a:gs>
              <a:gs pos="100000">
                <a:srgbClr val="D9D9D9"/>
              </a:gs>
            </a:gsLst>
            <a:path path="circle">
              <a:fillToRect b="50%" l="50%" r="50%" t="50%"/>
            </a:path>
            <a:tileRect/>
          </a:gradFill>
          <a:ln cap="flat" cmpd="sng" w="9525">
            <a:solidFill>
              <a:srgbClr val="4A86E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
        <p:nvSpPr>
          <p:cNvPr id="71" name="Google Shape;71;p13"/>
          <p:cNvSpPr/>
          <p:nvPr/>
        </p:nvSpPr>
        <p:spPr>
          <a:xfrm rot="-3490017">
            <a:off x="3853158" y="3469211"/>
            <a:ext cx="359468" cy="53518"/>
          </a:xfrm>
          <a:prstGeom prst="rect">
            <a:avLst/>
          </a:prstGeom>
          <a:gradFill>
            <a:gsLst>
              <a:gs pos="0">
                <a:srgbClr val="8ED8FA"/>
              </a:gs>
              <a:gs pos="100000">
                <a:srgbClr val="19AAED"/>
              </a:gs>
            </a:gsLst>
            <a:path path="circle">
              <a:fillToRect b="50%" l="50%" r="50%" t="50%"/>
            </a:path>
            <a:tileRect/>
          </a:gradFill>
          <a:ln cap="flat" cmpd="sng" w="9525">
            <a:solidFill>
              <a:srgbClr val="4A86E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
        <p:nvSpPr>
          <p:cNvPr id="72" name="Google Shape;72;p13"/>
          <p:cNvSpPr/>
          <p:nvPr/>
        </p:nvSpPr>
        <p:spPr>
          <a:xfrm rot="1426617">
            <a:off x="4073939" y="3416032"/>
            <a:ext cx="366836" cy="45304"/>
          </a:xfrm>
          <a:prstGeom prst="rect">
            <a:avLst/>
          </a:prstGeom>
          <a:gradFill>
            <a:gsLst>
              <a:gs pos="0">
                <a:srgbClr val="DCECD5"/>
              </a:gs>
              <a:gs pos="100000">
                <a:srgbClr val="93BC81"/>
              </a:gs>
            </a:gsLst>
            <a:path path="circle">
              <a:fillToRect b="50%" l="50%" r="50%" t="50%"/>
            </a:path>
            <a:tileRect/>
          </a:gra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
        <p:nvSpPr>
          <p:cNvPr id="73" name="Google Shape;73;p13"/>
          <p:cNvSpPr/>
          <p:nvPr/>
        </p:nvSpPr>
        <p:spPr>
          <a:xfrm rot="-3490017">
            <a:off x="4301988" y="3318738"/>
            <a:ext cx="359468" cy="46014"/>
          </a:xfrm>
          <a:prstGeom prst="rect">
            <a:avLst/>
          </a:prstGeom>
          <a:gradFill>
            <a:gsLst>
              <a:gs pos="0">
                <a:srgbClr val="FFF6DB"/>
              </a:gs>
              <a:gs pos="100000">
                <a:srgbClr val="FAD25C"/>
              </a:gs>
            </a:gsLst>
            <a:path path="circle">
              <a:fillToRect b="50%" l="50%" r="50%" t="50%"/>
            </a:path>
            <a:tileRect/>
          </a:gra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
        <p:nvSpPr>
          <p:cNvPr id="74" name="Google Shape;74;p13"/>
          <p:cNvSpPr/>
          <p:nvPr/>
        </p:nvSpPr>
        <p:spPr>
          <a:xfrm rot="1426617">
            <a:off x="4558444" y="3287985"/>
            <a:ext cx="366836" cy="45304"/>
          </a:xfrm>
          <a:prstGeom prst="rect">
            <a:avLst/>
          </a:prstGeom>
          <a:gradFill>
            <a:gsLst>
              <a:gs pos="0">
                <a:srgbClr val="F5D0D0"/>
              </a:gs>
              <a:gs pos="100000">
                <a:srgbClr val="D96868"/>
              </a:gs>
            </a:gsLst>
            <a:path path="circle">
              <a:fillToRect b="50%" l="50%" r="50%" t="50%"/>
            </a:path>
            <a:tileRect/>
          </a:gra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
        <p:nvSpPr>
          <p:cNvPr id="75" name="Google Shape;75;p13"/>
          <p:cNvSpPr/>
          <p:nvPr/>
        </p:nvSpPr>
        <p:spPr>
          <a:xfrm rot="-2756992">
            <a:off x="4799433" y="3169020"/>
            <a:ext cx="447872" cy="96227"/>
          </a:xfrm>
          <a:prstGeom prst="rightArrow">
            <a:avLst>
              <a:gd fmla="val 50000" name="adj1"/>
              <a:gd fmla="val 50000" name="adj2"/>
            </a:avLst>
          </a:prstGeom>
          <a:gradFill>
            <a:gsLst>
              <a:gs pos="0">
                <a:srgbClr val="8ED8FA"/>
              </a:gs>
              <a:gs pos="100000">
                <a:srgbClr val="19AAED"/>
              </a:gs>
            </a:gsLst>
            <a:path path="circle">
              <a:fillToRect b="50%" l="50%" r="50%" t="50%"/>
            </a:path>
            <a:tileRect/>
          </a:gradFill>
          <a:ln cap="flat" cmpd="sng" w="9525">
            <a:solidFill>
              <a:srgbClr val="F3F3F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mfortaa"/>
              <a:ea typeface="Comfortaa"/>
              <a:cs typeface="Comfortaa"/>
              <a:sym typeface="Comfortaa"/>
            </a:endParaRPr>
          </a:p>
        </p:txBody>
      </p:sp>
      <p:pic>
        <p:nvPicPr>
          <p:cNvPr id="76" name="Google Shape;76;p13"/>
          <p:cNvPicPr preferRelativeResize="0"/>
          <p:nvPr/>
        </p:nvPicPr>
        <p:blipFill>
          <a:blip r:embed="rId3">
            <a:alphaModFix amt="80000"/>
          </a:blip>
          <a:stretch>
            <a:fillRect/>
          </a:stretch>
        </p:blipFill>
        <p:spPr>
          <a:xfrm>
            <a:off x="5878400" y="1327350"/>
            <a:ext cx="577210" cy="432900"/>
          </a:xfrm>
          <a:prstGeom prst="rect">
            <a:avLst/>
          </a:prstGeom>
          <a:noFill/>
          <a:ln>
            <a:noFill/>
          </a:ln>
          <a:effectLst>
            <a:outerShdw blurRad="57150" rotWithShape="0" algn="bl" dir="5400000" dist="19050">
              <a:srgbClr val="000000">
                <a:alpha val="50000"/>
              </a:srgbClr>
            </a:outerShdw>
          </a:effectLst>
        </p:spPr>
      </p:pic>
      <p:sp>
        <p:nvSpPr>
          <p:cNvPr id="77" name="Google Shape;77;p13"/>
          <p:cNvSpPr/>
          <p:nvPr/>
        </p:nvSpPr>
        <p:spPr>
          <a:xfrm>
            <a:off x="144325" y="4449725"/>
            <a:ext cx="474900" cy="53100"/>
          </a:xfrm>
          <a:prstGeom prst="rect">
            <a:avLst/>
          </a:prstGeom>
          <a:gradFill>
            <a:gsLst>
              <a:gs pos="0">
                <a:srgbClr val="FFFFFF"/>
              </a:gs>
              <a:gs pos="100000">
                <a:srgbClr val="B3B3B3"/>
              </a:gs>
            </a:gsLst>
            <a:path path="circle">
              <a:fillToRect b="50%" l="50%" r="50%" t="50%"/>
            </a:path>
            <a:tileRect/>
          </a:gra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Loading Data</a:t>
            </a:r>
            <a:endParaRPr>
              <a:latin typeface="Comfortaa"/>
              <a:ea typeface="Comfortaa"/>
              <a:cs typeface="Comfortaa"/>
              <a:sym typeface="Comfortaa"/>
            </a:endParaRPr>
          </a:p>
        </p:txBody>
      </p:sp>
      <p:pic>
        <p:nvPicPr>
          <p:cNvPr id="143" name="Google Shape;143;p22"/>
          <p:cNvPicPr preferRelativeResize="0"/>
          <p:nvPr/>
        </p:nvPicPr>
        <p:blipFill>
          <a:blip r:embed="rId3">
            <a:alphaModFix/>
          </a:blip>
          <a:stretch>
            <a:fillRect/>
          </a:stretch>
        </p:blipFill>
        <p:spPr>
          <a:xfrm>
            <a:off x="308000" y="1833375"/>
            <a:ext cx="5314877" cy="2987350"/>
          </a:xfrm>
          <a:prstGeom prst="rect">
            <a:avLst/>
          </a:prstGeom>
          <a:noFill/>
          <a:ln>
            <a:noFill/>
          </a:ln>
        </p:spPr>
      </p:pic>
      <p:sp>
        <p:nvSpPr>
          <p:cNvPr id="144" name="Google Shape;144;p22"/>
          <p:cNvSpPr txBox="1"/>
          <p:nvPr>
            <p:ph idx="1" type="body"/>
          </p:nvPr>
        </p:nvSpPr>
        <p:spPr>
          <a:xfrm>
            <a:off x="6022775" y="2671575"/>
            <a:ext cx="28203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000000"/>
                </a:solidFill>
                <a:latin typeface="Comfortaa"/>
                <a:ea typeface="Comfortaa"/>
                <a:cs typeface="Comfortaa"/>
                <a:sym typeface="Comfortaa"/>
              </a:rPr>
              <a:t>Data is loaded from mongoDB in the table format.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95700" y="66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Insert Document</a:t>
            </a:r>
            <a:endParaRPr>
              <a:latin typeface="Comfortaa"/>
              <a:ea typeface="Comfortaa"/>
              <a:cs typeface="Comfortaa"/>
              <a:sym typeface="Comfortaa"/>
            </a:endParaRPr>
          </a:p>
        </p:txBody>
      </p:sp>
      <p:sp>
        <p:nvSpPr>
          <p:cNvPr id="150" name="Google Shape;150;p23"/>
          <p:cNvSpPr txBox="1"/>
          <p:nvPr>
            <p:ph idx="1" type="body"/>
          </p:nvPr>
        </p:nvSpPr>
        <p:spPr>
          <a:xfrm>
            <a:off x="700500" y="1690475"/>
            <a:ext cx="33129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900">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rPr lang="en" sz="1900">
                <a:solidFill>
                  <a:srgbClr val="000000"/>
                </a:solidFill>
                <a:latin typeface="Comfortaa"/>
                <a:ea typeface="Comfortaa"/>
                <a:cs typeface="Comfortaa"/>
                <a:sym typeface="Comfortaa"/>
              </a:rPr>
              <a:t>On Selecting “Insert Document”, a form will open to take values as an input for attributes and create a record on submitting.</a:t>
            </a:r>
            <a:endParaRPr sz="1900">
              <a:solidFill>
                <a:srgbClr val="000000"/>
              </a:solidFill>
              <a:latin typeface="Comfortaa"/>
              <a:ea typeface="Comfortaa"/>
              <a:cs typeface="Comfortaa"/>
              <a:sym typeface="Comfortaa"/>
            </a:endParaRPr>
          </a:p>
          <a:p>
            <a:pPr indent="0" lvl="0" marL="0" rtl="0" algn="l">
              <a:spcBef>
                <a:spcPts val="0"/>
              </a:spcBef>
              <a:spcAft>
                <a:spcPts val="1600"/>
              </a:spcAft>
              <a:buNone/>
            </a:pPr>
            <a:r>
              <a:t/>
            </a:r>
            <a:endParaRPr/>
          </a:p>
        </p:txBody>
      </p:sp>
      <p:pic>
        <p:nvPicPr>
          <p:cNvPr id="151" name="Google Shape;151;p23"/>
          <p:cNvPicPr preferRelativeResize="0"/>
          <p:nvPr/>
        </p:nvPicPr>
        <p:blipFill rotWithShape="1">
          <a:blip r:embed="rId3">
            <a:alphaModFix/>
          </a:blip>
          <a:srcRect b="9007" l="54441" r="0" t="28527"/>
          <a:stretch/>
        </p:blipFill>
        <p:spPr>
          <a:xfrm>
            <a:off x="4581800" y="1140975"/>
            <a:ext cx="4165848" cy="3213051"/>
          </a:xfrm>
          <a:prstGeom prst="rect">
            <a:avLst/>
          </a:prstGeom>
          <a:noFill/>
          <a:ln>
            <a:noFill/>
          </a:ln>
        </p:spPr>
      </p:pic>
      <p:pic>
        <p:nvPicPr>
          <p:cNvPr id="152" name="Google Shape;152;p23"/>
          <p:cNvPicPr preferRelativeResize="0"/>
          <p:nvPr/>
        </p:nvPicPr>
        <p:blipFill rotWithShape="1">
          <a:blip r:embed="rId4">
            <a:alphaModFix/>
          </a:blip>
          <a:srcRect b="62601" l="16781" r="40144" t="20773"/>
          <a:stretch/>
        </p:blipFill>
        <p:spPr>
          <a:xfrm>
            <a:off x="374275" y="4016325"/>
            <a:ext cx="3938602" cy="855101"/>
          </a:xfrm>
          <a:prstGeom prst="rect">
            <a:avLst/>
          </a:prstGeom>
          <a:noFill/>
          <a:ln>
            <a:noFill/>
          </a:ln>
        </p:spPr>
      </p:pic>
      <p:sp>
        <p:nvSpPr>
          <p:cNvPr id="153" name="Google Shape;153;p23"/>
          <p:cNvSpPr/>
          <p:nvPr/>
        </p:nvSpPr>
        <p:spPr>
          <a:xfrm rot="10633165">
            <a:off x="4659352" y="4472854"/>
            <a:ext cx="587492" cy="384465"/>
          </a:xfrm>
          <a:prstGeom prst="bentArrow">
            <a:avLst>
              <a:gd fmla="val 25000" name="adj1"/>
              <a:gd fmla="val 23176" name="adj2"/>
              <a:gd fmla="val 25000" name="adj3"/>
              <a:gd fmla="val 43750" name="adj4"/>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Update/Delete Document</a:t>
            </a:r>
            <a:endParaRPr>
              <a:latin typeface="Comfortaa"/>
              <a:ea typeface="Comfortaa"/>
              <a:cs typeface="Comfortaa"/>
              <a:sym typeface="Comfortaa"/>
            </a:endParaRPr>
          </a:p>
        </p:txBody>
      </p:sp>
      <p:pic>
        <p:nvPicPr>
          <p:cNvPr id="159" name="Google Shape;159;p24"/>
          <p:cNvPicPr preferRelativeResize="0"/>
          <p:nvPr/>
        </p:nvPicPr>
        <p:blipFill rotWithShape="1">
          <a:blip r:embed="rId3">
            <a:alphaModFix/>
          </a:blip>
          <a:srcRect b="27707" l="61067" r="11586" t="29289"/>
          <a:stretch/>
        </p:blipFill>
        <p:spPr>
          <a:xfrm>
            <a:off x="5812600" y="2039825"/>
            <a:ext cx="2500502" cy="2211924"/>
          </a:xfrm>
          <a:prstGeom prst="rect">
            <a:avLst/>
          </a:prstGeom>
          <a:noFill/>
          <a:ln>
            <a:noFill/>
          </a:ln>
        </p:spPr>
      </p:pic>
      <p:pic>
        <p:nvPicPr>
          <p:cNvPr id="160" name="Google Shape;160;p24"/>
          <p:cNvPicPr preferRelativeResize="0"/>
          <p:nvPr/>
        </p:nvPicPr>
        <p:blipFill rotWithShape="1">
          <a:blip r:embed="rId4">
            <a:alphaModFix/>
          </a:blip>
          <a:srcRect b="22204" l="56161" r="7527" t="22087"/>
          <a:stretch/>
        </p:blipFill>
        <p:spPr>
          <a:xfrm>
            <a:off x="1249925" y="1898375"/>
            <a:ext cx="3320352" cy="2865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232350" y="2365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mfortaa"/>
                <a:ea typeface="Comfortaa"/>
                <a:cs typeface="Comfortaa"/>
                <a:sym typeface="Comfortaa"/>
              </a:rPr>
              <a:t>Data Visualization Analysis</a:t>
            </a:r>
            <a:endParaRPr>
              <a:solidFill>
                <a:srgbClr val="FFFFFF"/>
              </a:solidFill>
              <a:latin typeface="Comfortaa"/>
              <a:ea typeface="Comfortaa"/>
              <a:cs typeface="Comfortaa"/>
              <a:sym typeface="Comfortaa"/>
            </a:endParaRPr>
          </a:p>
        </p:txBody>
      </p:sp>
      <p:sp>
        <p:nvSpPr>
          <p:cNvPr id="166" name="Google Shape;166;p25"/>
          <p:cNvSpPr txBox="1"/>
          <p:nvPr>
            <p:ph type="title"/>
          </p:nvPr>
        </p:nvSpPr>
        <p:spPr>
          <a:xfrm>
            <a:off x="2137350" y="273742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Comfortaa"/>
                <a:ea typeface="Comfortaa"/>
                <a:cs typeface="Comfortaa"/>
                <a:sym typeface="Comfortaa"/>
              </a:rPr>
              <a:t>1. </a:t>
            </a:r>
            <a:r>
              <a:rPr lang="en" sz="1800">
                <a:solidFill>
                  <a:srgbClr val="FFFFFF"/>
                </a:solidFill>
                <a:latin typeface="Comfortaa"/>
                <a:ea typeface="Comfortaa"/>
                <a:cs typeface="Comfortaa"/>
                <a:sym typeface="Comfortaa"/>
              </a:rPr>
              <a:t>Bar graph of distribution </a:t>
            </a:r>
            <a:r>
              <a:rPr lang="en" sz="1800">
                <a:solidFill>
                  <a:srgbClr val="FFFFFF"/>
                </a:solidFill>
                <a:latin typeface="Comfortaa"/>
                <a:ea typeface="Comfortaa"/>
                <a:cs typeface="Comfortaa"/>
                <a:sym typeface="Comfortaa"/>
              </a:rPr>
              <a:t>of apps across Category.</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rPr lang="en" sz="1800">
                <a:solidFill>
                  <a:srgbClr val="FFFFFF"/>
                </a:solidFill>
                <a:latin typeface="Comfortaa"/>
                <a:ea typeface="Comfortaa"/>
                <a:cs typeface="Comfortaa"/>
                <a:sym typeface="Comfortaa"/>
              </a:rPr>
              <a:t>2. Pie chart</a:t>
            </a:r>
            <a:r>
              <a:rPr lang="en" sz="1800">
                <a:solidFill>
                  <a:srgbClr val="FFFFFF"/>
                </a:solidFill>
                <a:latin typeface="Comfortaa"/>
                <a:ea typeface="Comfortaa"/>
                <a:cs typeface="Comfortaa"/>
                <a:sym typeface="Comfortaa"/>
              </a:rPr>
              <a:t> of free and paid apps. </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rPr lang="en" sz="1800">
                <a:solidFill>
                  <a:srgbClr val="FFFFFF"/>
                </a:solidFill>
                <a:latin typeface="Comfortaa"/>
                <a:ea typeface="Comfortaa"/>
                <a:cs typeface="Comfortaa"/>
                <a:sym typeface="Comfortaa"/>
              </a:rPr>
              <a:t>3. Pie chart of Content rating in each category.</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rPr lang="en" sz="1800">
                <a:solidFill>
                  <a:srgbClr val="FFFFFF"/>
                </a:solidFill>
                <a:latin typeface="Comfortaa"/>
                <a:ea typeface="Comfortaa"/>
                <a:cs typeface="Comfortaa"/>
                <a:sym typeface="Comfortaa"/>
              </a:rPr>
              <a:t>4. </a:t>
            </a:r>
            <a:r>
              <a:rPr lang="en" sz="1800">
                <a:solidFill>
                  <a:srgbClr val="FFFFFF"/>
                </a:solidFill>
                <a:latin typeface="Comfortaa"/>
                <a:ea typeface="Comfortaa"/>
                <a:cs typeface="Comfortaa"/>
                <a:sym typeface="Comfortaa"/>
              </a:rPr>
              <a:t>Bar graph of android version.</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rPr lang="en" sz="1800">
                <a:solidFill>
                  <a:srgbClr val="FFFFFF"/>
                </a:solidFill>
                <a:latin typeface="Comfortaa"/>
                <a:ea typeface="Comfortaa"/>
                <a:cs typeface="Comfortaa"/>
                <a:sym typeface="Comfortaa"/>
              </a:rPr>
              <a:t>5. Histogram of Rating.</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rPr lang="en" sz="1800">
                <a:solidFill>
                  <a:srgbClr val="FFFFFF"/>
                </a:solidFill>
                <a:latin typeface="Comfortaa"/>
                <a:ea typeface="Comfortaa"/>
                <a:cs typeface="Comfortaa"/>
                <a:sym typeface="Comfortaa"/>
              </a:rPr>
              <a:t>6. Boxplot of Installs.</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rPr lang="en" sz="1800">
                <a:solidFill>
                  <a:srgbClr val="FFFFFF"/>
                </a:solidFill>
                <a:latin typeface="Comfortaa"/>
                <a:ea typeface="Comfortaa"/>
                <a:cs typeface="Comfortaa"/>
                <a:sym typeface="Comfortaa"/>
              </a:rPr>
              <a:t>7.  Ratings vs Size.</a:t>
            </a:r>
            <a:endParaRPr sz="1800">
              <a:solidFill>
                <a:srgbClr val="FFFFFF"/>
              </a:solidFill>
              <a:latin typeface="Comfortaa"/>
              <a:ea typeface="Comfortaa"/>
              <a:cs typeface="Comfortaa"/>
              <a:sym typeface="Comfortaa"/>
            </a:endParaRPr>
          </a:p>
          <a:p>
            <a:pPr indent="0" lvl="0" marL="0" rtl="0" algn="l">
              <a:spcBef>
                <a:spcPts val="0"/>
              </a:spcBef>
              <a:spcAft>
                <a:spcPts val="0"/>
              </a:spcAft>
              <a:buNone/>
            </a:pPr>
            <a:r>
              <a:t/>
            </a:r>
            <a:endParaRPr sz="1800">
              <a:solidFill>
                <a:srgbClr val="FFFFFF"/>
              </a:solidFill>
              <a:latin typeface="Comfortaa"/>
              <a:ea typeface="Comfortaa"/>
              <a:cs typeface="Comfortaa"/>
              <a:sym typeface="Comfortaa"/>
            </a:endParaRPr>
          </a:p>
        </p:txBody>
      </p:sp>
      <p:sp>
        <p:nvSpPr>
          <p:cNvPr id="167" name="Google Shape;167;p25"/>
          <p:cNvSpPr/>
          <p:nvPr/>
        </p:nvSpPr>
        <p:spPr>
          <a:xfrm>
            <a:off x="1211125" y="1698475"/>
            <a:ext cx="2104200" cy="84300"/>
          </a:xfrm>
          <a:prstGeom prst="rect">
            <a:avLst/>
          </a:prstGeom>
          <a:solidFill>
            <a:srgbClr val="EFEFEF"/>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endParaRPr>
          </a:p>
        </p:txBody>
      </p:sp>
      <p:sp>
        <p:nvSpPr>
          <p:cNvPr id="168" name="Google Shape;168;p25"/>
          <p:cNvSpPr/>
          <p:nvPr/>
        </p:nvSpPr>
        <p:spPr>
          <a:xfrm rot="5400000">
            <a:off x="972475" y="1946325"/>
            <a:ext cx="1193100" cy="84300"/>
          </a:xfrm>
          <a:prstGeom prst="rect">
            <a:avLst/>
          </a:prstGeom>
          <a:solidFill>
            <a:srgbClr val="EFEFEF"/>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highlight>
                <a:srgbClr val="EFEFE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243300" y="529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latin typeface="Comfortaa"/>
                <a:ea typeface="Comfortaa"/>
                <a:cs typeface="Comfortaa"/>
                <a:sym typeface="Comfortaa"/>
              </a:rPr>
              <a:t>Distribution of Apps across Category</a:t>
            </a:r>
            <a:endParaRPr sz="3300"/>
          </a:p>
        </p:txBody>
      </p:sp>
      <p:sp>
        <p:nvSpPr>
          <p:cNvPr id="174" name="Google Shape;174;p26"/>
          <p:cNvSpPr txBox="1"/>
          <p:nvPr>
            <p:ph idx="1" type="body"/>
          </p:nvPr>
        </p:nvSpPr>
        <p:spPr>
          <a:xfrm>
            <a:off x="5933800" y="2071475"/>
            <a:ext cx="25608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latin typeface="Comfortaa Regular"/>
                <a:ea typeface="Comfortaa Regular"/>
                <a:cs typeface="Comfortaa Regular"/>
                <a:sym typeface="Comfortaa Regular"/>
              </a:rPr>
              <a:t>The g</a:t>
            </a:r>
            <a:r>
              <a:rPr lang="en" sz="1400">
                <a:latin typeface="Comfortaa Regular"/>
                <a:ea typeface="Comfortaa Regular"/>
                <a:cs typeface="Comfortaa Regular"/>
                <a:sym typeface="Comfortaa Regular"/>
              </a:rPr>
              <a:t>raph is created with help of pandas and matplotlib library from mongoDB Query and from the graph its shows that highest number of Apps falls in top 3 category - </a:t>
            </a:r>
            <a:r>
              <a:rPr b="1" lang="en" sz="1400">
                <a:latin typeface="Comfortaa"/>
                <a:ea typeface="Comfortaa"/>
                <a:cs typeface="Comfortaa"/>
                <a:sym typeface="Comfortaa"/>
              </a:rPr>
              <a:t>Game, Family, Medical.</a:t>
            </a:r>
            <a:endParaRPr b="1" sz="1400">
              <a:latin typeface="Comfortaa"/>
              <a:ea typeface="Comfortaa"/>
              <a:cs typeface="Comfortaa"/>
              <a:sym typeface="Comfortaa"/>
            </a:endParaRPr>
          </a:p>
        </p:txBody>
      </p:sp>
      <p:pic>
        <p:nvPicPr>
          <p:cNvPr id="175" name="Google Shape;175;p26"/>
          <p:cNvPicPr preferRelativeResize="0"/>
          <p:nvPr/>
        </p:nvPicPr>
        <p:blipFill>
          <a:blip r:embed="rId3">
            <a:alphaModFix/>
          </a:blip>
          <a:stretch>
            <a:fillRect/>
          </a:stretch>
        </p:blipFill>
        <p:spPr>
          <a:xfrm>
            <a:off x="161700" y="1789725"/>
            <a:ext cx="5472878" cy="3220549"/>
          </a:xfrm>
          <a:prstGeom prst="rect">
            <a:avLst/>
          </a:prstGeom>
          <a:noFill/>
          <a:ln>
            <a:noFill/>
          </a:ln>
        </p:spPr>
      </p:pic>
      <p:sp>
        <p:nvSpPr>
          <p:cNvPr id="176" name="Google Shape;176;p26"/>
          <p:cNvSpPr txBox="1"/>
          <p:nvPr>
            <p:ph type="title"/>
          </p:nvPr>
        </p:nvSpPr>
        <p:spPr>
          <a:xfrm>
            <a:off x="395700" y="5101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-Bar Graph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243300" y="529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latin typeface="Comfortaa"/>
                <a:ea typeface="Comfortaa"/>
                <a:cs typeface="Comfortaa"/>
                <a:sym typeface="Comfortaa"/>
              </a:rPr>
              <a:t>Distribution of Apps based on Type</a:t>
            </a:r>
            <a:endParaRPr sz="3300"/>
          </a:p>
        </p:txBody>
      </p:sp>
      <p:sp>
        <p:nvSpPr>
          <p:cNvPr id="182" name="Google Shape;182;p27"/>
          <p:cNvSpPr txBox="1"/>
          <p:nvPr>
            <p:ph idx="1" type="body"/>
          </p:nvPr>
        </p:nvSpPr>
        <p:spPr>
          <a:xfrm>
            <a:off x="5933800" y="1919075"/>
            <a:ext cx="26682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latin typeface="Comfortaa Regular"/>
                <a:ea typeface="Comfortaa Regular"/>
                <a:cs typeface="Comfortaa Regular"/>
                <a:sym typeface="Comfortaa Regular"/>
              </a:rPr>
              <a:t>Pie-chart</a:t>
            </a:r>
            <a:r>
              <a:rPr lang="en" sz="1400">
                <a:latin typeface="Comfortaa Regular"/>
                <a:ea typeface="Comfortaa Regular"/>
                <a:cs typeface="Comfortaa Regular"/>
                <a:sym typeface="Comfortaa Regular"/>
              </a:rPr>
              <a:t> is created with help of pandas and matplotlib library from mongoDB Query and from the graph its shows that largest number of Apps are Free (</a:t>
            </a:r>
            <a:r>
              <a:rPr lang="en" sz="1400">
                <a:latin typeface="Lato"/>
                <a:ea typeface="Lato"/>
                <a:cs typeface="Lato"/>
                <a:sym typeface="Lato"/>
              </a:rPr>
              <a:t>&gt;94%</a:t>
            </a:r>
            <a:r>
              <a:rPr lang="en" sz="1400">
                <a:latin typeface="Comfortaa Regular"/>
                <a:ea typeface="Comfortaa Regular"/>
                <a:cs typeface="Comfortaa Regular"/>
                <a:sym typeface="Comfortaa Regular"/>
              </a:rPr>
              <a:t>) and exploding portion consists of paid Apps(</a:t>
            </a:r>
            <a:r>
              <a:rPr lang="en" sz="1400">
                <a:latin typeface="Lato"/>
                <a:ea typeface="Lato"/>
                <a:cs typeface="Lato"/>
                <a:sym typeface="Lato"/>
              </a:rPr>
              <a:t>&lt;6%</a:t>
            </a:r>
            <a:r>
              <a:rPr lang="en" sz="1400">
                <a:latin typeface="Comfortaa Regular"/>
                <a:ea typeface="Comfortaa Regular"/>
                <a:cs typeface="Comfortaa Regular"/>
                <a:sym typeface="Comfortaa Regular"/>
              </a:rPr>
              <a:t>).</a:t>
            </a:r>
            <a:endParaRPr sz="1400">
              <a:latin typeface="Comfortaa Regular"/>
              <a:ea typeface="Comfortaa Regular"/>
              <a:cs typeface="Comfortaa Regular"/>
              <a:sym typeface="Comfortaa Regular"/>
            </a:endParaRPr>
          </a:p>
        </p:txBody>
      </p:sp>
      <p:sp>
        <p:nvSpPr>
          <p:cNvPr id="183" name="Google Shape;183;p27"/>
          <p:cNvSpPr txBox="1"/>
          <p:nvPr>
            <p:ph type="title"/>
          </p:nvPr>
        </p:nvSpPr>
        <p:spPr>
          <a:xfrm>
            <a:off x="395700" y="5101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-Pie Chart </a:t>
            </a:r>
            <a:endParaRPr sz="1800"/>
          </a:p>
        </p:txBody>
      </p:sp>
      <p:pic>
        <p:nvPicPr>
          <p:cNvPr id="184" name="Google Shape;184;p27"/>
          <p:cNvPicPr preferRelativeResize="0"/>
          <p:nvPr/>
        </p:nvPicPr>
        <p:blipFill>
          <a:blip r:embed="rId3">
            <a:alphaModFix/>
          </a:blip>
          <a:stretch>
            <a:fillRect/>
          </a:stretch>
        </p:blipFill>
        <p:spPr>
          <a:xfrm>
            <a:off x="189642" y="1778644"/>
            <a:ext cx="5477256" cy="321868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43300" y="529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300">
                <a:latin typeface="Comfortaa"/>
                <a:ea typeface="Comfortaa"/>
                <a:cs typeface="Comfortaa"/>
                <a:sym typeface="Comfortaa"/>
              </a:rPr>
              <a:t>Distribution of content Rating of Apps </a:t>
            </a:r>
            <a:endParaRPr sz="3300"/>
          </a:p>
        </p:txBody>
      </p:sp>
      <p:sp>
        <p:nvSpPr>
          <p:cNvPr id="190" name="Google Shape;190;p28"/>
          <p:cNvSpPr txBox="1"/>
          <p:nvPr>
            <p:ph idx="1" type="body"/>
          </p:nvPr>
        </p:nvSpPr>
        <p:spPr>
          <a:xfrm>
            <a:off x="5624400" y="1919075"/>
            <a:ext cx="3065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latin typeface="Comfortaa"/>
                <a:ea typeface="Comfortaa"/>
                <a:cs typeface="Comfortaa"/>
                <a:sym typeface="Comfortaa"/>
              </a:rPr>
              <a:t>Pie-chart is created with help of pandas and matplotlib library from mongoDB Query and from the graph its shows that largest number of Apps have “Everyone”(including all age group) as content rating (77.76%) and exploding portion have others.</a:t>
            </a:r>
            <a:endParaRPr sz="1400">
              <a:latin typeface="Comfortaa"/>
              <a:ea typeface="Comfortaa"/>
              <a:cs typeface="Comfortaa"/>
              <a:sym typeface="Comfortaa"/>
            </a:endParaRPr>
          </a:p>
        </p:txBody>
      </p:sp>
      <p:sp>
        <p:nvSpPr>
          <p:cNvPr id="191" name="Google Shape;191;p28"/>
          <p:cNvSpPr txBox="1"/>
          <p:nvPr>
            <p:ph type="title"/>
          </p:nvPr>
        </p:nvSpPr>
        <p:spPr>
          <a:xfrm>
            <a:off x="395700" y="5863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-Pie Chart </a:t>
            </a:r>
            <a:endParaRPr sz="1800"/>
          </a:p>
        </p:txBody>
      </p:sp>
      <p:pic>
        <p:nvPicPr>
          <p:cNvPr id="192" name="Google Shape;192;p28"/>
          <p:cNvPicPr preferRelativeResize="0"/>
          <p:nvPr/>
        </p:nvPicPr>
        <p:blipFill>
          <a:blip r:embed="rId3">
            <a:alphaModFix/>
          </a:blip>
          <a:stretch>
            <a:fillRect/>
          </a:stretch>
        </p:blipFill>
        <p:spPr>
          <a:xfrm>
            <a:off x="243299" y="1791600"/>
            <a:ext cx="5064576" cy="2976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167100" y="1291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Comfortaa"/>
                <a:ea typeface="Comfortaa"/>
                <a:cs typeface="Comfortaa"/>
                <a:sym typeface="Comfortaa"/>
              </a:rPr>
              <a:t>Distribution of Android Version of Apps </a:t>
            </a:r>
            <a:endParaRPr sz="3100"/>
          </a:p>
        </p:txBody>
      </p:sp>
      <p:sp>
        <p:nvSpPr>
          <p:cNvPr id="198" name="Google Shape;198;p29"/>
          <p:cNvSpPr txBox="1"/>
          <p:nvPr>
            <p:ph type="title"/>
          </p:nvPr>
        </p:nvSpPr>
        <p:spPr>
          <a:xfrm>
            <a:off x="395700" y="5863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-B</a:t>
            </a:r>
            <a:r>
              <a:rPr lang="en" sz="1800">
                <a:latin typeface="Comfortaa"/>
                <a:ea typeface="Comfortaa"/>
                <a:cs typeface="Comfortaa"/>
                <a:sym typeface="Comfortaa"/>
              </a:rPr>
              <a:t>ar Graph </a:t>
            </a:r>
            <a:endParaRPr sz="1800"/>
          </a:p>
        </p:txBody>
      </p:sp>
      <p:pic>
        <p:nvPicPr>
          <p:cNvPr id="199" name="Google Shape;199;p29"/>
          <p:cNvPicPr preferRelativeResize="0"/>
          <p:nvPr/>
        </p:nvPicPr>
        <p:blipFill>
          <a:blip r:embed="rId3">
            <a:alphaModFix/>
          </a:blip>
          <a:stretch>
            <a:fillRect/>
          </a:stretch>
        </p:blipFill>
        <p:spPr>
          <a:xfrm>
            <a:off x="164592" y="1792224"/>
            <a:ext cx="5477256" cy="3218689"/>
          </a:xfrm>
          <a:prstGeom prst="rect">
            <a:avLst/>
          </a:prstGeom>
          <a:noFill/>
          <a:ln>
            <a:noFill/>
          </a:ln>
        </p:spPr>
      </p:pic>
      <p:sp>
        <p:nvSpPr>
          <p:cNvPr id="200" name="Google Shape;200;p29"/>
          <p:cNvSpPr txBox="1"/>
          <p:nvPr>
            <p:ph idx="1" type="body"/>
          </p:nvPr>
        </p:nvSpPr>
        <p:spPr>
          <a:xfrm>
            <a:off x="5948600" y="2071475"/>
            <a:ext cx="25071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400">
                <a:latin typeface="Comfortaa Regular"/>
                <a:ea typeface="Comfortaa Regular"/>
                <a:cs typeface="Comfortaa Regular"/>
                <a:sym typeface="Comfortaa Regular"/>
              </a:rPr>
              <a:t>F</a:t>
            </a:r>
            <a:r>
              <a:rPr lang="en" sz="1400">
                <a:latin typeface="Comfortaa Regular"/>
                <a:ea typeface="Comfortaa Regular"/>
                <a:cs typeface="Comfortaa Regular"/>
                <a:sym typeface="Comfortaa Regular"/>
              </a:rPr>
              <a:t>rom the graph its shows that highest number of Apps contains the version 4.1 or above ( </a:t>
            </a:r>
            <a:r>
              <a:rPr lang="en" sz="1400">
                <a:latin typeface="Lato"/>
                <a:ea typeface="Lato"/>
                <a:cs typeface="Lato"/>
                <a:sym typeface="Lato"/>
              </a:rPr>
              <a:t>&gt;900 </a:t>
            </a:r>
            <a:r>
              <a:rPr lang="en" sz="1400">
                <a:latin typeface="Comfortaa Regular"/>
                <a:ea typeface="Comfortaa Regular"/>
                <a:cs typeface="Comfortaa Regular"/>
                <a:sym typeface="Comfortaa Regular"/>
              </a:rPr>
              <a:t>) or have </a:t>
            </a:r>
            <a:r>
              <a:rPr lang="en" sz="1400">
                <a:latin typeface="Comfortaa Regular"/>
                <a:ea typeface="Comfortaa Regular"/>
                <a:cs typeface="Comfortaa Regular"/>
                <a:sym typeface="Comfortaa Regular"/>
              </a:rPr>
              <a:t>variable </a:t>
            </a:r>
            <a:r>
              <a:rPr lang="en" sz="1400">
                <a:latin typeface="Comfortaa Regular"/>
                <a:ea typeface="Comfortaa Regular"/>
                <a:cs typeface="Comfortaa Regular"/>
                <a:sym typeface="Comfortaa Regular"/>
              </a:rPr>
              <a:t>version based on device and very few have 2.1 or above ( </a:t>
            </a:r>
            <a:r>
              <a:rPr lang="en" sz="1400">
                <a:latin typeface="Lato"/>
                <a:ea typeface="Lato"/>
                <a:cs typeface="Lato"/>
                <a:sym typeface="Lato"/>
              </a:rPr>
              <a:t>~1 </a:t>
            </a:r>
            <a:r>
              <a:rPr lang="en" sz="1400">
                <a:latin typeface="Comfortaa Regular"/>
                <a:ea typeface="Comfortaa Regular"/>
                <a:cs typeface="Comfortaa Regular"/>
                <a:sym typeface="Comfortaa Regular"/>
              </a:rPr>
              <a:t>) .</a:t>
            </a:r>
            <a:endParaRPr sz="1400">
              <a:latin typeface="Comfortaa Regular"/>
              <a:ea typeface="Comfortaa Regular"/>
              <a:cs typeface="Comfortaa Regular"/>
              <a:sym typeface="Comfortaa Regul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243300" y="1291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latin typeface="Comfortaa"/>
                <a:ea typeface="Comfortaa"/>
                <a:cs typeface="Comfortaa"/>
                <a:sym typeface="Comfortaa"/>
              </a:rPr>
              <a:t>Graph Representation </a:t>
            </a:r>
            <a:r>
              <a:rPr lang="en" sz="2900">
                <a:latin typeface="Comfortaa"/>
                <a:ea typeface="Comfortaa"/>
                <a:cs typeface="Comfortaa"/>
                <a:sym typeface="Comfortaa"/>
              </a:rPr>
              <a:t>based </a:t>
            </a:r>
            <a:r>
              <a:rPr lang="en" sz="2900">
                <a:latin typeface="Comfortaa"/>
                <a:ea typeface="Comfortaa"/>
                <a:cs typeface="Comfortaa"/>
                <a:sym typeface="Comfortaa"/>
              </a:rPr>
              <a:t>on App Rating</a:t>
            </a:r>
            <a:endParaRPr sz="2900"/>
          </a:p>
        </p:txBody>
      </p:sp>
      <p:sp>
        <p:nvSpPr>
          <p:cNvPr id="206" name="Google Shape;206;p30"/>
          <p:cNvSpPr txBox="1"/>
          <p:nvPr>
            <p:ph idx="1" type="body"/>
          </p:nvPr>
        </p:nvSpPr>
        <p:spPr>
          <a:xfrm>
            <a:off x="5776800" y="1919075"/>
            <a:ext cx="29580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omfortaa Regular"/>
                <a:ea typeface="Comfortaa Regular"/>
                <a:cs typeface="Comfortaa Regular"/>
                <a:sym typeface="Comfortaa Regular"/>
              </a:rPr>
              <a:t>Histogram is a visual representation of the distribution of numerical data in range. </a:t>
            </a:r>
            <a:endParaRPr sz="1400">
              <a:latin typeface="Comfortaa Regular"/>
              <a:ea typeface="Comfortaa Regular"/>
              <a:cs typeface="Comfortaa Regular"/>
              <a:sym typeface="Comfortaa Regular"/>
            </a:endParaRPr>
          </a:p>
          <a:p>
            <a:pPr indent="0" lvl="0" marL="0" rtl="0" algn="just">
              <a:spcBef>
                <a:spcPts val="1600"/>
              </a:spcBef>
              <a:spcAft>
                <a:spcPts val="1600"/>
              </a:spcAft>
              <a:buNone/>
            </a:pPr>
            <a:r>
              <a:rPr lang="en" sz="1400">
                <a:latin typeface="Comfortaa Regular"/>
                <a:ea typeface="Comfortaa Regular"/>
                <a:cs typeface="Comfortaa Regular"/>
                <a:sym typeface="Comfortaa Regular"/>
              </a:rPr>
              <a:t>It is </a:t>
            </a:r>
            <a:r>
              <a:rPr lang="en" sz="1400">
                <a:latin typeface="Comfortaa Regular"/>
                <a:ea typeface="Comfortaa Regular"/>
                <a:cs typeface="Comfortaa Regular"/>
                <a:sym typeface="Comfortaa Regular"/>
              </a:rPr>
              <a:t>created with help of pandas and matplotlib library where data extracted </a:t>
            </a:r>
            <a:r>
              <a:rPr lang="en" sz="1400">
                <a:latin typeface="Comfortaa Regular"/>
                <a:ea typeface="Comfortaa Regular"/>
                <a:cs typeface="Comfortaa Regular"/>
                <a:sym typeface="Comfortaa Regular"/>
              </a:rPr>
              <a:t>from mongoDB Query .T</a:t>
            </a:r>
            <a:r>
              <a:rPr lang="en" sz="1400">
                <a:latin typeface="Comfortaa Regular"/>
                <a:ea typeface="Comfortaa Regular"/>
                <a:cs typeface="Comfortaa Regular"/>
                <a:sym typeface="Comfortaa Regular"/>
              </a:rPr>
              <a:t>he graph shows that highest number of rated Apps falls in the range of </a:t>
            </a:r>
            <a:r>
              <a:rPr b="1" lang="en" sz="1400">
                <a:latin typeface="Comfortaa"/>
                <a:ea typeface="Comfortaa"/>
                <a:cs typeface="Comfortaa"/>
                <a:sym typeface="Comfortaa"/>
              </a:rPr>
              <a:t>4.0 - 4.5.</a:t>
            </a:r>
            <a:endParaRPr b="1" sz="1400">
              <a:latin typeface="Comfortaa"/>
              <a:ea typeface="Comfortaa"/>
              <a:cs typeface="Comfortaa"/>
              <a:sym typeface="Comfortaa"/>
            </a:endParaRPr>
          </a:p>
        </p:txBody>
      </p:sp>
      <p:sp>
        <p:nvSpPr>
          <p:cNvPr id="207" name="Google Shape;207;p30"/>
          <p:cNvSpPr txBox="1"/>
          <p:nvPr>
            <p:ph type="title"/>
          </p:nvPr>
        </p:nvSpPr>
        <p:spPr>
          <a:xfrm>
            <a:off x="395700" y="6625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-Histogram</a:t>
            </a:r>
            <a:endParaRPr sz="1800"/>
          </a:p>
        </p:txBody>
      </p:sp>
      <p:pic>
        <p:nvPicPr>
          <p:cNvPr id="208" name="Google Shape;208;p30"/>
          <p:cNvPicPr preferRelativeResize="0"/>
          <p:nvPr/>
        </p:nvPicPr>
        <p:blipFill>
          <a:blip r:embed="rId3">
            <a:alphaModFix/>
          </a:blip>
          <a:stretch>
            <a:fillRect/>
          </a:stretch>
        </p:blipFill>
        <p:spPr>
          <a:xfrm>
            <a:off x="243300" y="1824900"/>
            <a:ext cx="5306477" cy="31183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243300" y="1291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100">
                <a:latin typeface="Comfortaa"/>
                <a:ea typeface="Comfortaa"/>
                <a:cs typeface="Comfortaa"/>
                <a:sym typeface="Comfortaa"/>
              </a:rPr>
              <a:t>Distribution of Installs group by App Type </a:t>
            </a:r>
            <a:endParaRPr sz="2900"/>
          </a:p>
        </p:txBody>
      </p:sp>
      <p:sp>
        <p:nvSpPr>
          <p:cNvPr id="214" name="Google Shape;214;p31"/>
          <p:cNvSpPr txBox="1"/>
          <p:nvPr>
            <p:ph idx="1" type="body"/>
          </p:nvPr>
        </p:nvSpPr>
        <p:spPr>
          <a:xfrm>
            <a:off x="5624400" y="1842875"/>
            <a:ext cx="33627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300">
                <a:latin typeface="Comfortaa Regular"/>
                <a:ea typeface="Comfortaa Regular"/>
                <a:cs typeface="Comfortaa Regular"/>
                <a:sym typeface="Comfortaa Regular"/>
              </a:rPr>
              <a:t>Box plot </a:t>
            </a:r>
            <a:r>
              <a:rPr lang="en" sz="1300">
                <a:latin typeface="Comfortaa Regular"/>
                <a:ea typeface="Comfortaa Regular"/>
                <a:cs typeface="Comfortaa Regular"/>
                <a:sym typeface="Comfortaa Regular"/>
              </a:rPr>
              <a:t> is a visual representation of the distribution of numerical data of number of Installs by Type of App in range. It is created by extracting </a:t>
            </a:r>
            <a:r>
              <a:rPr lang="en" sz="1300">
                <a:latin typeface="Comfortaa Regular"/>
                <a:ea typeface="Comfortaa Regular"/>
                <a:cs typeface="Comfortaa Regular"/>
                <a:sym typeface="Comfortaa Regular"/>
              </a:rPr>
              <a:t>data</a:t>
            </a:r>
            <a:r>
              <a:rPr lang="en" sz="1300">
                <a:latin typeface="Comfortaa Regular"/>
                <a:ea typeface="Comfortaa Regular"/>
                <a:cs typeface="Comfortaa Regular"/>
                <a:sym typeface="Comfortaa Regular"/>
              </a:rPr>
              <a:t> from mongoDB Query .The graph shows two batches of two types paid and free.  </a:t>
            </a:r>
            <a:endParaRPr sz="1300">
              <a:latin typeface="Comfortaa Regular"/>
              <a:ea typeface="Comfortaa Regular"/>
              <a:cs typeface="Comfortaa Regular"/>
              <a:sym typeface="Comfortaa Regular"/>
            </a:endParaRPr>
          </a:p>
        </p:txBody>
      </p:sp>
      <p:sp>
        <p:nvSpPr>
          <p:cNvPr id="215" name="Google Shape;215;p31"/>
          <p:cNvSpPr txBox="1"/>
          <p:nvPr>
            <p:ph type="title"/>
          </p:nvPr>
        </p:nvSpPr>
        <p:spPr>
          <a:xfrm>
            <a:off x="395700" y="6625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-Box Plot</a:t>
            </a:r>
            <a:endParaRPr sz="1800"/>
          </a:p>
        </p:txBody>
      </p:sp>
      <p:pic>
        <p:nvPicPr>
          <p:cNvPr id="216" name="Google Shape;216;p31"/>
          <p:cNvPicPr preferRelativeResize="0"/>
          <p:nvPr/>
        </p:nvPicPr>
        <p:blipFill>
          <a:blip r:embed="rId3">
            <a:alphaModFix/>
          </a:blip>
          <a:stretch>
            <a:fillRect/>
          </a:stretch>
        </p:blipFill>
        <p:spPr>
          <a:xfrm>
            <a:off x="243300" y="1852425"/>
            <a:ext cx="5324851" cy="3129119"/>
          </a:xfrm>
          <a:prstGeom prst="rect">
            <a:avLst/>
          </a:prstGeom>
          <a:noFill/>
          <a:ln>
            <a:noFill/>
          </a:ln>
        </p:spPr>
      </p:pic>
      <p:sp>
        <p:nvSpPr>
          <p:cNvPr id="217" name="Google Shape;217;p31"/>
          <p:cNvSpPr/>
          <p:nvPr/>
        </p:nvSpPr>
        <p:spPr>
          <a:xfrm>
            <a:off x="5789875" y="3726975"/>
            <a:ext cx="3149400" cy="11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5789875" y="3726975"/>
            <a:ext cx="2090400" cy="11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5789875" y="3726975"/>
            <a:ext cx="2090400" cy="38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p:nvPr/>
        </p:nvSpPr>
        <p:spPr>
          <a:xfrm>
            <a:off x="7880275" y="3726975"/>
            <a:ext cx="1059000" cy="38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ph type="title"/>
          </p:nvPr>
        </p:nvSpPr>
        <p:spPr>
          <a:xfrm>
            <a:off x="5784925" y="3865575"/>
            <a:ext cx="28968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300">
                <a:solidFill>
                  <a:srgbClr val="434343"/>
                </a:solidFill>
                <a:latin typeface="Comfortaa Regular"/>
                <a:ea typeface="Comfortaa Regular"/>
                <a:cs typeface="Comfortaa Regular"/>
                <a:sym typeface="Comfortaa Regular"/>
              </a:rPr>
              <a:t> Summary     Free              Paid</a:t>
            </a:r>
            <a:endParaRPr sz="1300">
              <a:solidFill>
                <a:srgbClr val="434343"/>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chemeClr val="lt2"/>
              </a:solidFill>
              <a:latin typeface="Comfortaa Regular"/>
              <a:ea typeface="Comfortaa Regular"/>
              <a:cs typeface="Comfortaa Regular"/>
              <a:sym typeface="Comfortaa Regular"/>
            </a:endParaRPr>
          </a:p>
          <a:p>
            <a:pPr indent="0" lvl="0" marL="0" rtl="0" algn="l">
              <a:spcBef>
                <a:spcPts val="0"/>
              </a:spcBef>
              <a:spcAft>
                <a:spcPts val="0"/>
              </a:spcAft>
              <a:buNone/>
            </a:pPr>
            <a:r>
              <a:t/>
            </a:r>
            <a:endParaRPr sz="1300">
              <a:solidFill>
                <a:schemeClr val="lt2"/>
              </a:solidFill>
              <a:latin typeface="Comfortaa Regular"/>
              <a:ea typeface="Comfortaa Regular"/>
              <a:cs typeface="Comfortaa Regular"/>
              <a:sym typeface="Comfortaa Regular"/>
            </a:endParaRPr>
          </a:p>
        </p:txBody>
      </p:sp>
      <p:sp>
        <p:nvSpPr>
          <p:cNvPr id="222" name="Google Shape;222;p31"/>
          <p:cNvSpPr/>
          <p:nvPr/>
        </p:nvSpPr>
        <p:spPr>
          <a:xfrm>
            <a:off x="5789875" y="3726975"/>
            <a:ext cx="1059000" cy="1127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1"/>
          <p:cNvSpPr/>
          <p:nvPr/>
        </p:nvSpPr>
        <p:spPr>
          <a:xfrm>
            <a:off x="7880276" y="4107975"/>
            <a:ext cx="1059000" cy="38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1"/>
          <p:cNvSpPr/>
          <p:nvPr/>
        </p:nvSpPr>
        <p:spPr>
          <a:xfrm>
            <a:off x="5789875" y="4107975"/>
            <a:ext cx="2090400" cy="384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1"/>
          <p:cNvSpPr/>
          <p:nvPr/>
        </p:nvSpPr>
        <p:spPr>
          <a:xfrm>
            <a:off x="5789875" y="4491975"/>
            <a:ext cx="2090400" cy="362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1"/>
          <p:cNvSpPr txBox="1"/>
          <p:nvPr>
            <p:ph type="title"/>
          </p:nvPr>
        </p:nvSpPr>
        <p:spPr>
          <a:xfrm>
            <a:off x="5860525" y="4286200"/>
            <a:ext cx="3202200" cy="62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Comfortaa"/>
                <a:ea typeface="Comfortaa"/>
                <a:cs typeface="Comfortaa"/>
                <a:sym typeface="Comfortaa"/>
              </a:rPr>
              <a:t>Median          </a:t>
            </a:r>
            <a:r>
              <a:rPr lang="en" sz="1200">
                <a:solidFill>
                  <a:srgbClr val="434343"/>
                </a:solidFill>
                <a:latin typeface="Lato"/>
                <a:ea typeface="Lato"/>
                <a:cs typeface="Lato"/>
                <a:sym typeface="Lato"/>
              </a:rPr>
              <a:t>6.0                            3.7</a:t>
            </a:r>
            <a:endParaRPr sz="1200">
              <a:solidFill>
                <a:srgbClr val="434343"/>
              </a:solidFill>
              <a:latin typeface="Lato"/>
              <a:ea typeface="Lato"/>
              <a:cs typeface="Lato"/>
              <a:sym typeface="Lato"/>
            </a:endParaRPr>
          </a:p>
          <a:p>
            <a:pPr indent="0" lvl="0" marL="0" rtl="0" algn="l">
              <a:spcBef>
                <a:spcPts val="0"/>
              </a:spcBef>
              <a:spcAft>
                <a:spcPts val="0"/>
              </a:spcAft>
              <a:buNone/>
            </a:pPr>
            <a:r>
              <a:t/>
            </a:r>
            <a:endParaRPr sz="1200">
              <a:solidFill>
                <a:srgbClr val="434343"/>
              </a:solidFill>
              <a:latin typeface="Comfortaa"/>
              <a:ea typeface="Comfortaa"/>
              <a:cs typeface="Comfortaa"/>
              <a:sym typeface="Comfortaa"/>
            </a:endParaRPr>
          </a:p>
          <a:p>
            <a:pPr indent="0" lvl="0" marL="0" rtl="0" algn="l">
              <a:spcBef>
                <a:spcPts val="0"/>
              </a:spcBef>
              <a:spcAft>
                <a:spcPts val="0"/>
              </a:spcAft>
              <a:buNone/>
            </a:pPr>
            <a:r>
              <a:rPr lang="en" sz="1200">
                <a:solidFill>
                  <a:srgbClr val="434343"/>
                </a:solidFill>
                <a:latin typeface="Comfortaa"/>
                <a:ea typeface="Comfortaa"/>
                <a:cs typeface="Comfortaa"/>
                <a:sym typeface="Comfortaa"/>
              </a:rPr>
              <a:t>IQR                </a:t>
            </a:r>
            <a:r>
              <a:rPr lang="en" sz="1200">
                <a:solidFill>
                  <a:srgbClr val="434343"/>
                </a:solidFill>
                <a:latin typeface="Lato"/>
                <a:ea typeface="Lato"/>
                <a:cs typeface="Lato"/>
                <a:sym typeface="Lato"/>
              </a:rPr>
              <a:t> (</a:t>
            </a:r>
            <a:r>
              <a:rPr lang="en" sz="1200">
                <a:solidFill>
                  <a:srgbClr val="434343"/>
                </a:solidFill>
                <a:latin typeface="Lato"/>
                <a:ea typeface="Lato"/>
                <a:cs typeface="Lato"/>
                <a:sym typeface="Lato"/>
              </a:rPr>
              <a:t> </a:t>
            </a:r>
            <a:r>
              <a:rPr lang="en" sz="1200">
                <a:solidFill>
                  <a:srgbClr val="434343"/>
                </a:solidFill>
                <a:latin typeface="Lato"/>
                <a:ea typeface="Lato"/>
                <a:cs typeface="Lato"/>
                <a:sym typeface="Lato"/>
              </a:rPr>
              <a:t>5.7 - 7.0 )               ( 2.7 - 4.0 )</a:t>
            </a:r>
            <a:endParaRPr sz="1200">
              <a:solidFill>
                <a:srgbClr val="434343"/>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nvSpPr>
        <p:spPr>
          <a:xfrm>
            <a:off x="518225" y="545725"/>
            <a:ext cx="7383900" cy="113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Comfortaa"/>
                <a:ea typeface="Comfortaa"/>
                <a:cs typeface="Comfortaa"/>
                <a:sym typeface="Comfortaa"/>
              </a:rPr>
              <a:t>Outline</a:t>
            </a:r>
            <a:endParaRPr sz="3600">
              <a:solidFill>
                <a:srgbClr val="FFFFFF"/>
              </a:solidFill>
              <a:latin typeface="Comfortaa"/>
              <a:ea typeface="Comfortaa"/>
              <a:cs typeface="Comfortaa"/>
              <a:sym typeface="Comfortaa"/>
            </a:endParaRPr>
          </a:p>
        </p:txBody>
      </p:sp>
      <p:sp>
        <p:nvSpPr>
          <p:cNvPr id="83" name="Google Shape;83;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Introduction</a:t>
            </a:r>
            <a:endParaRPr>
              <a:solidFill>
                <a:srgbClr val="434343"/>
              </a:solidFill>
              <a:latin typeface="Comfortaa"/>
              <a:ea typeface="Comfortaa"/>
              <a:cs typeface="Comfortaa"/>
              <a:sym typeface="Comfortaa"/>
            </a:endParaRPr>
          </a:p>
          <a:p>
            <a:pPr indent="-342900" lvl="0" marL="457200" rtl="0" algn="l">
              <a:spcBef>
                <a:spcPts val="100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Technologies</a:t>
            </a:r>
            <a:endParaRPr>
              <a:solidFill>
                <a:srgbClr val="434343"/>
              </a:solidFill>
              <a:latin typeface="Comfortaa"/>
              <a:ea typeface="Comfortaa"/>
              <a:cs typeface="Comfortaa"/>
              <a:sym typeface="Comfortaa"/>
            </a:endParaRPr>
          </a:p>
          <a:p>
            <a:pPr indent="-342900" lvl="0" marL="457200" rtl="0" algn="l">
              <a:spcBef>
                <a:spcPts val="100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Dataset</a:t>
            </a:r>
            <a:endParaRPr>
              <a:solidFill>
                <a:srgbClr val="434343"/>
              </a:solidFill>
              <a:latin typeface="Comfortaa"/>
              <a:ea typeface="Comfortaa"/>
              <a:cs typeface="Comfortaa"/>
              <a:sym typeface="Comfortaa"/>
            </a:endParaRPr>
          </a:p>
          <a:p>
            <a:pPr indent="-317500" lvl="1" marL="914400" rtl="0" algn="l">
              <a:spcBef>
                <a:spcPts val="100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Attributes</a:t>
            </a:r>
            <a:endParaRPr>
              <a:solidFill>
                <a:srgbClr val="434343"/>
              </a:solidFill>
              <a:latin typeface="Comfortaa"/>
              <a:ea typeface="Comfortaa"/>
              <a:cs typeface="Comfortaa"/>
              <a:sym typeface="Comfortaa"/>
            </a:endParaRPr>
          </a:p>
          <a:p>
            <a:pPr indent="-342900" lvl="0" marL="457200" rtl="0" algn="l">
              <a:spcBef>
                <a:spcPts val="100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Application</a:t>
            </a:r>
            <a:endParaRPr>
              <a:solidFill>
                <a:srgbClr val="434343"/>
              </a:solidFill>
              <a:latin typeface="Comfortaa"/>
              <a:ea typeface="Comfortaa"/>
              <a:cs typeface="Comfortaa"/>
              <a:sym typeface="Comfortaa"/>
            </a:endParaRPr>
          </a:p>
          <a:p>
            <a:pPr indent="-317500" lvl="1" marL="914400" rtl="0" algn="l">
              <a:spcBef>
                <a:spcPts val="1000"/>
              </a:spcBef>
              <a:spcAft>
                <a:spcPts val="0"/>
              </a:spcAft>
              <a:buClr>
                <a:srgbClr val="434343"/>
              </a:buClr>
              <a:buSzPts val="1400"/>
              <a:buFont typeface="Comfortaa"/>
              <a:buChar char="○"/>
            </a:pPr>
            <a:r>
              <a:rPr lang="en">
                <a:solidFill>
                  <a:srgbClr val="434343"/>
                </a:solidFill>
                <a:latin typeface="Comfortaa"/>
                <a:ea typeface="Comfortaa"/>
                <a:cs typeface="Comfortaa"/>
                <a:sym typeface="Comfortaa"/>
              </a:rPr>
              <a:t>Features</a:t>
            </a:r>
            <a:endParaRPr>
              <a:solidFill>
                <a:srgbClr val="434343"/>
              </a:solidFill>
              <a:latin typeface="Comfortaa"/>
              <a:ea typeface="Comfortaa"/>
              <a:cs typeface="Comfortaa"/>
              <a:sym typeface="Comfortaa"/>
            </a:endParaRPr>
          </a:p>
          <a:p>
            <a:pPr indent="-342900" lvl="0" marL="457200" rtl="0" algn="l">
              <a:spcBef>
                <a:spcPts val="100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Data Visualization and Analysis</a:t>
            </a:r>
            <a:endParaRPr>
              <a:solidFill>
                <a:srgbClr val="434343"/>
              </a:solidFill>
              <a:latin typeface="Comfortaa"/>
              <a:ea typeface="Comfortaa"/>
              <a:cs typeface="Comfortaa"/>
              <a:sym typeface="Comfortaa"/>
            </a:endParaRPr>
          </a:p>
          <a:p>
            <a:pPr indent="0" lvl="0" marL="457200" rtl="0" algn="l">
              <a:spcBef>
                <a:spcPts val="1000"/>
              </a:spcBef>
              <a:spcAft>
                <a:spcPts val="0"/>
              </a:spcAft>
              <a:buNone/>
            </a:pPr>
            <a:r>
              <a:t/>
            </a:r>
            <a:endParaRPr>
              <a:solidFill>
                <a:srgbClr val="434343"/>
              </a:solidFill>
              <a:latin typeface="Comfortaa"/>
              <a:ea typeface="Comfortaa"/>
              <a:cs typeface="Comfortaa"/>
              <a:sym typeface="Comfortaa"/>
            </a:endParaRPr>
          </a:p>
          <a:p>
            <a:pPr indent="0" lvl="0" marL="0" rtl="0" algn="l">
              <a:spcBef>
                <a:spcPts val="1600"/>
              </a:spcBef>
              <a:spcAft>
                <a:spcPts val="1600"/>
              </a:spcAft>
              <a:buNone/>
            </a:pPr>
            <a:r>
              <a:t/>
            </a:r>
            <a:endParaRPr>
              <a:solidFill>
                <a:srgbClr val="434343"/>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243300" y="1291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latin typeface="Comfortaa"/>
                <a:ea typeface="Comfortaa"/>
                <a:cs typeface="Comfortaa"/>
                <a:sym typeface="Comfortaa"/>
              </a:rPr>
              <a:t>Graph Representation of Rating vs Size</a:t>
            </a:r>
            <a:endParaRPr sz="2900"/>
          </a:p>
        </p:txBody>
      </p:sp>
      <p:sp>
        <p:nvSpPr>
          <p:cNvPr id="232" name="Google Shape;232;p32"/>
          <p:cNvSpPr txBox="1"/>
          <p:nvPr>
            <p:ph idx="1" type="body"/>
          </p:nvPr>
        </p:nvSpPr>
        <p:spPr>
          <a:xfrm>
            <a:off x="5700600" y="1919075"/>
            <a:ext cx="2940300" cy="271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latin typeface="Comfortaa Regular"/>
                <a:ea typeface="Comfortaa Regular"/>
                <a:cs typeface="Comfortaa Regular"/>
                <a:sym typeface="Comfortaa Regular"/>
              </a:rPr>
              <a:t>Scatterplot</a:t>
            </a:r>
            <a:r>
              <a:rPr lang="en" sz="1300">
                <a:latin typeface="Comfortaa Regular"/>
                <a:ea typeface="Comfortaa Regular"/>
                <a:cs typeface="Comfortaa Regular"/>
                <a:sym typeface="Comfortaa Regular"/>
              </a:rPr>
              <a:t> is a visual representation of the distribution of numerical data. It is created with help of pandas and matplotlib library where data extracted from mongoDB Query. </a:t>
            </a:r>
            <a:endParaRPr sz="1300">
              <a:latin typeface="Comfortaa Regular"/>
              <a:ea typeface="Comfortaa Regular"/>
              <a:cs typeface="Comfortaa Regular"/>
              <a:sym typeface="Comfortaa Regular"/>
            </a:endParaRPr>
          </a:p>
          <a:p>
            <a:pPr indent="0" lvl="0" marL="0" rtl="0" algn="just">
              <a:spcBef>
                <a:spcPts val="1600"/>
              </a:spcBef>
              <a:spcAft>
                <a:spcPts val="0"/>
              </a:spcAft>
              <a:buNone/>
            </a:pPr>
            <a:r>
              <a:rPr lang="en" sz="1300">
                <a:latin typeface="Comfortaa Regular"/>
                <a:ea typeface="Comfortaa Regular"/>
                <a:cs typeface="Comfortaa Regular"/>
                <a:sym typeface="Comfortaa Regular"/>
              </a:rPr>
              <a:t>The pattern shows that the lesser the size of the app gives more user </a:t>
            </a:r>
            <a:r>
              <a:rPr lang="en" sz="1300">
                <a:latin typeface="Comfortaa Regular"/>
                <a:ea typeface="Comfortaa Regular"/>
                <a:cs typeface="Comfortaa Regular"/>
                <a:sym typeface="Comfortaa Regular"/>
              </a:rPr>
              <a:t>satisfaction resulting highest rating (</a:t>
            </a:r>
            <a:r>
              <a:rPr lang="en" sz="1300">
                <a:latin typeface="Lato"/>
                <a:ea typeface="Lato"/>
                <a:cs typeface="Lato"/>
                <a:sym typeface="Lato"/>
              </a:rPr>
              <a:t>~ 5.0</a:t>
            </a:r>
            <a:r>
              <a:rPr lang="en" sz="1300">
                <a:latin typeface="Comfortaa Regular"/>
                <a:ea typeface="Comfortaa Regular"/>
                <a:cs typeface="Comfortaa Regular"/>
                <a:sym typeface="Comfortaa Regular"/>
              </a:rPr>
              <a:t> ).</a:t>
            </a:r>
            <a:r>
              <a:rPr lang="en" sz="1300">
                <a:latin typeface="Comfortaa Regular"/>
                <a:ea typeface="Comfortaa Regular"/>
                <a:cs typeface="Comfortaa Regular"/>
                <a:sym typeface="Comfortaa Regular"/>
              </a:rPr>
              <a:t> </a:t>
            </a:r>
            <a:endParaRPr sz="1300">
              <a:latin typeface="Comfortaa Regular"/>
              <a:ea typeface="Comfortaa Regular"/>
              <a:cs typeface="Comfortaa Regular"/>
              <a:sym typeface="Comfortaa Regular"/>
            </a:endParaRPr>
          </a:p>
          <a:p>
            <a:pPr indent="0" lvl="0" marL="0" rtl="0" algn="l">
              <a:spcBef>
                <a:spcPts val="1600"/>
              </a:spcBef>
              <a:spcAft>
                <a:spcPts val="1600"/>
              </a:spcAft>
              <a:buNone/>
            </a:pPr>
            <a:r>
              <a:t/>
            </a:r>
            <a:endParaRPr sz="1300">
              <a:latin typeface="Comfortaa Regular"/>
              <a:ea typeface="Comfortaa Regular"/>
              <a:cs typeface="Comfortaa Regular"/>
              <a:sym typeface="Comfortaa Regular"/>
            </a:endParaRPr>
          </a:p>
        </p:txBody>
      </p:sp>
      <p:sp>
        <p:nvSpPr>
          <p:cNvPr id="233" name="Google Shape;233;p32"/>
          <p:cNvSpPr txBox="1"/>
          <p:nvPr>
            <p:ph type="title"/>
          </p:nvPr>
        </p:nvSpPr>
        <p:spPr>
          <a:xfrm>
            <a:off x="395700" y="662525"/>
            <a:ext cx="87438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latin typeface="Comfortaa"/>
                <a:ea typeface="Comfortaa"/>
                <a:cs typeface="Comfortaa"/>
                <a:sym typeface="Comfortaa"/>
              </a:rPr>
              <a:t>-Scatterplot</a:t>
            </a:r>
            <a:endParaRPr sz="1800"/>
          </a:p>
        </p:txBody>
      </p:sp>
      <p:pic>
        <p:nvPicPr>
          <p:cNvPr id="234" name="Google Shape;234;p32"/>
          <p:cNvPicPr preferRelativeResize="0"/>
          <p:nvPr/>
        </p:nvPicPr>
        <p:blipFill>
          <a:blip r:embed="rId3">
            <a:alphaModFix/>
          </a:blip>
          <a:stretch>
            <a:fillRect/>
          </a:stretch>
        </p:blipFill>
        <p:spPr>
          <a:xfrm>
            <a:off x="243300" y="1887325"/>
            <a:ext cx="5051477" cy="2968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p:nvPr/>
        </p:nvSpPr>
        <p:spPr>
          <a:xfrm rot="10800000">
            <a:off x="5915800" y="3765450"/>
            <a:ext cx="2354400" cy="929400"/>
          </a:xfrm>
          <a:prstGeom prst="snip1Rect">
            <a:avLst>
              <a:gd fmla="val 16667" name="adj"/>
            </a:avLst>
          </a:prstGeom>
          <a:solidFill>
            <a:srgbClr val="518FF6"/>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40" name="Google Shape;240;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a:t>
            </a:r>
            <a:r>
              <a:rPr lang="en">
                <a:latin typeface="Comfortaa"/>
                <a:ea typeface="Comfortaa"/>
                <a:cs typeface="Comfortaa"/>
                <a:sym typeface="Comfortaa"/>
              </a:rPr>
              <a:t>Recommendation</a:t>
            </a:r>
            <a:r>
              <a:rPr lang="en">
                <a:latin typeface="Comfortaa"/>
                <a:ea typeface="Comfortaa"/>
                <a:cs typeface="Comfortaa"/>
                <a:sym typeface="Comfortaa"/>
              </a:rPr>
              <a:t> based on Analysis</a:t>
            </a:r>
            <a:endParaRPr>
              <a:latin typeface="Comfortaa"/>
              <a:ea typeface="Comfortaa"/>
              <a:cs typeface="Comfortaa"/>
              <a:sym typeface="Comfortaa"/>
            </a:endParaRPr>
          </a:p>
        </p:txBody>
      </p:sp>
      <p:sp>
        <p:nvSpPr>
          <p:cNvPr id="241" name="Google Shape;241;p33"/>
          <p:cNvSpPr txBox="1"/>
          <p:nvPr>
            <p:ph idx="1" type="body"/>
          </p:nvPr>
        </p:nvSpPr>
        <p:spPr>
          <a:xfrm>
            <a:off x="5647250" y="1919075"/>
            <a:ext cx="3285600" cy="1725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Comfortaa"/>
                <a:ea typeface="Comfortaa"/>
                <a:cs typeface="Comfortaa"/>
                <a:sym typeface="Comfortaa"/>
              </a:rPr>
              <a:t>Demographic filtering is used to  generate top 20 recommended Apps.</a:t>
            </a:r>
            <a:r>
              <a:rPr lang="en" sz="1400">
                <a:latin typeface="Comfortaa"/>
                <a:ea typeface="Comfortaa"/>
                <a:cs typeface="Comfortaa"/>
                <a:sym typeface="Comfortaa"/>
              </a:rPr>
              <a:t> Based on Rating and Reviews, a score is </a:t>
            </a:r>
            <a:r>
              <a:rPr lang="en" sz="1400">
                <a:latin typeface="Comfortaa"/>
                <a:ea typeface="Comfortaa"/>
                <a:cs typeface="Comfortaa"/>
                <a:sym typeface="Comfortaa"/>
              </a:rPr>
              <a:t>generated and using the score we can rank the records.</a:t>
            </a:r>
            <a:endParaRPr sz="1400">
              <a:latin typeface="Comfortaa"/>
              <a:ea typeface="Comfortaa"/>
              <a:cs typeface="Comfortaa"/>
              <a:sym typeface="Comfortaa"/>
            </a:endParaRPr>
          </a:p>
          <a:p>
            <a:pPr indent="0" lvl="0" marL="0" rtl="0" algn="l">
              <a:spcBef>
                <a:spcPts val="1600"/>
              </a:spcBef>
              <a:spcAft>
                <a:spcPts val="1600"/>
              </a:spcAft>
              <a:buNone/>
            </a:pPr>
            <a:r>
              <a:t/>
            </a:r>
            <a:endParaRPr sz="1400">
              <a:solidFill>
                <a:srgbClr val="FFFFFF"/>
              </a:solidFill>
              <a:latin typeface="Comfortaa"/>
              <a:ea typeface="Comfortaa"/>
              <a:cs typeface="Comfortaa"/>
              <a:sym typeface="Comfortaa"/>
            </a:endParaRPr>
          </a:p>
        </p:txBody>
      </p:sp>
      <p:pic>
        <p:nvPicPr>
          <p:cNvPr id="242" name="Google Shape;242;p33"/>
          <p:cNvPicPr preferRelativeResize="0"/>
          <p:nvPr/>
        </p:nvPicPr>
        <p:blipFill rotWithShape="1">
          <a:blip r:embed="rId3">
            <a:alphaModFix/>
          </a:blip>
          <a:srcRect b="6049" l="13037" r="8751" t="14358"/>
          <a:stretch/>
        </p:blipFill>
        <p:spPr>
          <a:xfrm>
            <a:off x="195875" y="1833725"/>
            <a:ext cx="5298974" cy="3033299"/>
          </a:xfrm>
          <a:prstGeom prst="rect">
            <a:avLst/>
          </a:prstGeom>
          <a:noFill/>
          <a:ln>
            <a:noFill/>
          </a:ln>
        </p:spPr>
      </p:pic>
      <p:sp>
        <p:nvSpPr>
          <p:cNvPr id="243" name="Google Shape;243;p33"/>
          <p:cNvSpPr txBox="1"/>
          <p:nvPr>
            <p:ph idx="1" type="body"/>
          </p:nvPr>
        </p:nvSpPr>
        <p:spPr>
          <a:xfrm>
            <a:off x="5915788" y="3696675"/>
            <a:ext cx="2535300" cy="793800"/>
          </a:xfrm>
          <a:prstGeom prst="rect">
            <a:avLst/>
          </a:prstGeom>
          <a:effectLst>
            <a:outerShdw blurRad="57150" rotWithShape="0" algn="bl" dir="19620000" dist="19050">
              <a:srgbClr val="1155CC">
                <a:alpha val="50000"/>
              </a:srgbClr>
            </a:outerShdw>
          </a:effectLst>
        </p:spPr>
        <p:txBody>
          <a:bodyPr anchorCtr="0" anchor="t" bIns="91425" lIns="91425" spcFirstLastPara="1" rIns="91425" wrap="square" tIns="91425">
            <a:noAutofit/>
          </a:bodyPr>
          <a:lstStyle/>
          <a:p>
            <a:pPr indent="0" lvl="0" marL="0" rtl="0" algn="l">
              <a:spcBef>
                <a:spcPts val="0"/>
              </a:spcBef>
              <a:spcAft>
                <a:spcPts val="1600"/>
              </a:spcAft>
              <a:buNone/>
            </a:pPr>
            <a:r>
              <a:rPr b="1" lang="en" sz="1000">
                <a:solidFill>
                  <a:srgbClr val="FFFFFF"/>
                </a:solidFill>
                <a:latin typeface="Comfortaa"/>
                <a:ea typeface="Comfortaa"/>
                <a:cs typeface="Comfortaa"/>
                <a:sym typeface="Comfortaa"/>
              </a:rPr>
              <a:t>“ Clean Master- Space Cleaner &amp; Antivirus </a:t>
            </a:r>
            <a:r>
              <a:rPr b="1" i="1" lang="en" sz="1000">
                <a:solidFill>
                  <a:srgbClr val="FFFFFF"/>
                </a:solidFill>
                <a:latin typeface="Comfortaa"/>
                <a:ea typeface="Comfortaa"/>
                <a:cs typeface="Comfortaa"/>
                <a:sym typeface="Comfortaa"/>
              </a:rPr>
              <a:t>”</a:t>
            </a:r>
            <a:r>
              <a:rPr lang="en" sz="1000">
                <a:solidFill>
                  <a:srgbClr val="FFFFFF"/>
                </a:solidFill>
                <a:latin typeface="Comfortaa"/>
                <a:ea typeface="Comfortaa"/>
                <a:cs typeface="Comfortaa"/>
                <a:sym typeface="Comfortaa"/>
              </a:rPr>
              <a:t>  is the most recommended app with rating </a:t>
            </a:r>
            <a:r>
              <a:rPr lang="en" sz="1000">
                <a:solidFill>
                  <a:srgbClr val="FFFFFF"/>
                </a:solidFill>
                <a:latin typeface="Lato"/>
                <a:ea typeface="Lato"/>
                <a:cs typeface="Lato"/>
                <a:sym typeface="Lato"/>
              </a:rPr>
              <a:t>4.7</a:t>
            </a:r>
            <a:r>
              <a:rPr lang="en" sz="1000">
                <a:solidFill>
                  <a:srgbClr val="FFFFFF"/>
                </a:solidFill>
                <a:latin typeface="Comfortaa"/>
                <a:ea typeface="Comfortaa"/>
                <a:cs typeface="Comfortaa"/>
                <a:sym typeface="Comfortaa"/>
              </a:rPr>
              <a:t> and highest number of reviews </a:t>
            </a:r>
            <a:r>
              <a:rPr lang="en" sz="1000">
                <a:solidFill>
                  <a:srgbClr val="FFFFFF"/>
                </a:solidFill>
                <a:latin typeface="Lato"/>
                <a:ea typeface="Lato"/>
                <a:cs typeface="Lato"/>
                <a:sym typeface="Lato"/>
              </a:rPr>
              <a:t>4,29,16,526</a:t>
            </a:r>
            <a:r>
              <a:rPr lang="en" sz="1000">
                <a:solidFill>
                  <a:srgbClr val="FFFFFF"/>
                </a:solidFill>
                <a:latin typeface="Comfortaa"/>
                <a:ea typeface="Comfortaa"/>
                <a:cs typeface="Comfortaa"/>
                <a:sym typeface="Comfortaa"/>
              </a:rPr>
              <a:t>.</a:t>
            </a:r>
            <a:endParaRPr sz="1000">
              <a:solidFill>
                <a:srgbClr val="FFFFFF"/>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p:nvPr/>
        </p:nvSpPr>
        <p:spPr>
          <a:xfrm>
            <a:off x="2473700" y="2676550"/>
            <a:ext cx="4283700" cy="955200"/>
          </a:xfrm>
          <a:prstGeom prst="rect">
            <a:avLst/>
          </a:prstGeom>
          <a:gradFill>
            <a:gsLst>
              <a:gs pos="0">
                <a:srgbClr val="81AEF8"/>
              </a:gs>
              <a:gs pos="100000">
                <a:srgbClr val="518FF6"/>
              </a:gs>
            </a:gsLst>
            <a:lin ang="5400012" scaled="0"/>
          </a:gradFill>
          <a:ln cap="flat" cmpd="sng" w="9525">
            <a:solidFill>
              <a:srgbClr val="518FF6"/>
            </a:solidFill>
            <a:prstDash val="solid"/>
            <a:round/>
            <a:headEnd len="sm" w="sm" type="none"/>
            <a:tailEnd len="sm" w="sm" type="none"/>
          </a:ln>
          <a:effectLst>
            <a:outerShdw blurRad="57150" rotWithShape="0" algn="bl" dir="5400000" dist="19050">
              <a:srgbClr val="000000">
                <a:alpha val="50000"/>
              </a:srgbClr>
            </a:outerShdw>
            <a:reflection blurRad="0" dir="5400000" dist="161925" endA="0" endPos="30000" fadeDir="5400012" kx="0" rotWithShape="0" algn="bl" stA="74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4"/>
          <p:cNvSpPr txBox="1"/>
          <p:nvPr>
            <p:ph idx="1" type="body"/>
          </p:nvPr>
        </p:nvSpPr>
        <p:spPr>
          <a:xfrm>
            <a:off x="2491225" y="2799250"/>
            <a:ext cx="4479000" cy="955200"/>
          </a:xfrm>
          <a:prstGeom prst="rect">
            <a:avLst/>
          </a:prstGeom>
          <a:effectLst>
            <a:outerShdw blurRad="585788" rotWithShape="0" algn="bl" dist="2095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latin typeface="Comfortaa"/>
                <a:ea typeface="Comfortaa"/>
                <a:cs typeface="Comfortaa"/>
                <a:sym typeface="Comfortaa"/>
              </a:rPr>
              <a:t>THANK-YOU</a:t>
            </a:r>
            <a:endParaRPr b="1" sz="4800">
              <a:solidFill>
                <a:srgbClr val="FFFFFF"/>
              </a:solidFill>
              <a:latin typeface="Comfortaa"/>
              <a:ea typeface="Comfortaa"/>
              <a:cs typeface="Comfortaa"/>
              <a:sym typeface="Comfortaa"/>
            </a:endParaRPr>
          </a:p>
          <a:p>
            <a:pPr indent="0" lvl="0" marL="0" rtl="0" algn="l">
              <a:spcBef>
                <a:spcPts val="1600"/>
              </a:spcBef>
              <a:spcAft>
                <a:spcPts val="1600"/>
              </a:spcAft>
              <a:buNone/>
            </a:pPr>
            <a:r>
              <a:t/>
            </a:r>
            <a:endParaRPr b="1" sz="4800">
              <a:solidFill>
                <a:srgbClr val="434343"/>
              </a:solidFill>
              <a:latin typeface="Comfortaa"/>
              <a:ea typeface="Comfortaa"/>
              <a:cs typeface="Comfortaa"/>
              <a:sym typeface="Comfortaa"/>
            </a:endParaRPr>
          </a:p>
        </p:txBody>
      </p:sp>
      <p:sp>
        <p:nvSpPr>
          <p:cNvPr id="250" name="Google Shape;250;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End of Presentation</a:t>
            </a:r>
            <a:endParaRPr>
              <a:latin typeface="Comfortaa"/>
              <a:ea typeface="Comfortaa"/>
              <a:cs typeface="Comfortaa"/>
              <a:sym typeface="Comfortaa"/>
            </a:endParaRPr>
          </a:p>
        </p:txBody>
      </p:sp>
      <p:sp>
        <p:nvSpPr>
          <p:cNvPr id="251" name="Google Shape;251;p34"/>
          <p:cNvSpPr txBox="1"/>
          <p:nvPr>
            <p:ph idx="1" type="body"/>
          </p:nvPr>
        </p:nvSpPr>
        <p:spPr>
          <a:xfrm>
            <a:off x="5231625" y="4562950"/>
            <a:ext cx="5476200" cy="9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300" u="sng">
                <a:solidFill>
                  <a:schemeClr val="dk1"/>
                </a:solidFill>
                <a:latin typeface="Comfortaa"/>
                <a:ea typeface="Comfortaa"/>
                <a:cs typeface="Comfortaa"/>
                <a:sym typeface="Comfortaa"/>
                <a:hlinkClick r:id="rId3">
                  <a:extLst>
                    <a:ext uri="{A12FA001-AC4F-418D-AE19-62706E023703}">
                      <ahyp:hlinkClr val="tx"/>
                    </a:ext>
                  </a:extLst>
                </a:hlinkClick>
              </a:rPr>
              <a:t>https://github.com/Shehyaaz/BDA-Project</a:t>
            </a:r>
            <a:endParaRPr b="1" sz="1300" u="sng">
              <a:solidFill>
                <a:schemeClr val="dk1"/>
              </a:solidFill>
              <a:latin typeface="Comfortaa"/>
              <a:ea typeface="Comfortaa"/>
              <a:cs typeface="Comfortaa"/>
              <a:sym typeface="Comfortaa"/>
            </a:endParaRPr>
          </a:p>
        </p:txBody>
      </p:sp>
      <p:pic>
        <p:nvPicPr>
          <p:cNvPr id="252" name="Google Shape;252;p34"/>
          <p:cNvPicPr preferRelativeResize="0"/>
          <p:nvPr/>
        </p:nvPicPr>
        <p:blipFill>
          <a:blip r:embed="rId4">
            <a:alphaModFix amt="86000"/>
          </a:blip>
          <a:stretch>
            <a:fillRect/>
          </a:stretch>
        </p:blipFill>
        <p:spPr>
          <a:xfrm>
            <a:off x="4813425" y="4627000"/>
            <a:ext cx="523725" cy="27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Introduction</a:t>
            </a:r>
            <a:endParaRPr>
              <a:latin typeface="Comfortaa"/>
              <a:ea typeface="Comfortaa"/>
              <a:cs typeface="Comfortaa"/>
              <a:sym typeface="Comfortaa"/>
            </a:endParaRPr>
          </a:p>
        </p:txBody>
      </p:sp>
      <p:sp>
        <p:nvSpPr>
          <p:cNvPr id="89" name="Google Shape;89;p15"/>
          <p:cNvSpPr txBox="1"/>
          <p:nvPr>
            <p:ph idx="1" type="body"/>
          </p:nvPr>
        </p:nvSpPr>
        <p:spPr>
          <a:xfrm>
            <a:off x="471900" y="1919075"/>
            <a:ext cx="3440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4A4A"/>
                </a:solidFill>
                <a:highlight>
                  <a:srgbClr val="FFFFFF"/>
                </a:highlight>
                <a:latin typeface="Comfortaa"/>
                <a:ea typeface="Comfortaa"/>
                <a:cs typeface="Comfortaa"/>
                <a:sym typeface="Comfortaa"/>
              </a:rPr>
              <a:t>Analysis of  data examines large and different types of data and study their growth and development.</a:t>
            </a:r>
            <a:endParaRPr sz="1200">
              <a:solidFill>
                <a:srgbClr val="4A4A4A"/>
              </a:solidFill>
              <a:highlight>
                <a:srgbClr val="FFFFFF"/>
              </a:highlight>
              <a:latin typeface="Comfortaa"/>
              <a:ea typeface="Comfortaa"/>
              <a:cs typeface="Comfortaa"/>
              <a:sym typeface="Comfortaa"/>
            </a:endParaRPr>
          </a:p>
          <a:p>
            <a:pPr indent="0" lvl="0" marL="0" rtl="0" algn="l">
              <a:spcBef>
                <a:spcPts val="1600"/>
              </a:spcBef>
              <a:spcAft>
                <a:spcPts val="0"/>
              </a:spcAft>
              <a:buNone/>
            </a:pPr>
            <a:r>
              <a:rPr lang="en" sz="1200">
                <a:solidFill>
                  <a:srgbClr val="4A4A4A"/>
                </a:solidFill>
                <a:highlight>
                  <a:srgbClr val="FFFFFF"/>
                </a:highlight>
                <a:latin typeface="Comfortaa"/>
                <a:ea typeface="Comfortaa"/>
                <a:cs typeface="Comfortaa"/>
                <a:sym typeface="Comfortaa"/>
              </a:rPr>
              <a:t>It involves three major stages-</a:t>
            </a:r>
            <a:endParaRPr sz="1200">
              <a:solidFill>
                <a:srgbClr val="4A4A4A"/>
              </a:solidFill>
              <a:highlight>
                <a:srgbClr val="FFFFFF"/>
              </a:highlight>
              <a:latin typeface="Comfortaa"/>
              <a:ea typeface="Comfortaa"/>
              <a:cs typeface="Comfortaa"/>
              <a:sym typeface="Comfortaa"/>
            </a:endParaRPr>
          </a:p>
          <a:p>
            <a:pPr indent="-304800" lvl="0" marL="457200" rtl="0" algn="l">
              <a:spcBef>
                <a:spcPts val="1600"/>
              </a:spcBef>
              <a:spcAft>
                <a:spcPts val="0"/>
              </a:spcAft>
              <a:buClr>
                <a:srgbClr val="4A4A4A"/>
              </a:buClr>
              <a:buSzPts val="1200"/>
              <a:buFont typeface="Comfortaa"/>
              <a:buAutoNum type="arabicPeriod"/>
            </a:pPr>
            <a:r>
              <a:rPr lang="en" sz="1200">
                <a:solidFill>
                  <a:srgbClr val="4A4A4A"/>
                </a:solidFill>
                <a:highlight>
                  <a:srgbClr val="FFFFFF"/>
                </a:highlight>
                <a:latin typeface="Comfortaa"/>
                <a:ea typeface="Comfortaa"/>
                <a:cs typeface="Comfortaa"/>
                <a:sym typeface="Comfortaa"/>
              </a:rPr>
              <a:t>Pre-processing the data</a:t>
            </a:r>
            <a:endParaRPr sz="1200">
              <a:solidFill>
                <a:srgbClr val="4A4A4A"/>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A4A4A"/>
              </a:buClr>
              <a:buSzPts val="1200"/>
              <a:buFont typeface="Comfortaa"/>
              <a:buAutoNum type="arabicPeriod"/>
            </a:pPr>
            <a:r>
              <a:rPr lang="en" sz="1200">
                <a:solidFill>
                  <a:srgbClr val="4A4A4A"/>
                </a:solidFill>
                <a:highlight>
                  <a:srgbClr val="FFFFFF"/>
                </a:highlight>
                <a:latin typeface="Comfortaa"/>
                <a:ea typeface="Comfortaa"/>
                <a:cs typeface="Comfortaa"/>
                <a:sym typeface="Comfortaa"/>
              </a:rPr>
              <a:t>Performing Analytics over data</a:t>
            </a:r>
            <a:endParaRPr sz="1200">
              <a:solidFill>
                <a:srgbClr val="4A4A4A"/>
              </a:solidFill>
              <a:highlight>
                <a:srgbClr val="FFFFFF"/>
              </a:highlight>
              <a:latin typeface="Comfortaa"/>
              <a:ea typeface="Comfortaa"/>
              <a:cs typeface="Comfortaa"/>
              <a:sym typeface="Comfortaa"/>
            </a:endParaRPr>
          </a:p>
          <a:p>
            <a:pPr indent="-304800" lvl="0" marL="457200" rtl="0" algn="l">
              <a:spcBef>
                <a:spcPts val="0"/>
              </a:spcBef>
              <a:spcAft>
                <a:spcPts val="0"/>
              </a:spcAft>
              <a:buClr>
                <a:srgbClr val="4A4A4A"/>
              </a:buClr>
              <a:buSzPts val="1200"/>
              <a:buFont typeface="Comfortaa"/>
              <a:buAutoNum type="arabicPeriod"/>
            </a:pPr>
            <a:r>
              <a:rPr lang="en" sz="1200">
                <a:solidFill>
                  <a:srgbClr val="4A4A4A"/>
                </a:solidFill>
                <a:highlight>
                  <a:srgbClr val="FFFFFF"/>
                </a:highlight>
                <a:latin typeface="Comfortaa"/>
                <a:ea typeface="Comfortaa"/>
                <a:cs typeface="Comfortaa"/>
                <a:sym typeface="Comfortaa"/>
              </a:rPr>
              <a:t>Visualizing the data.</a:t>
            </a:r>
            <a:endParaRPr sz="1200">
              <a:solidFill>
                <a:srgbClr val="4A4A4A"/>
              </a:solidFill>
              <a:highlight>
                <a:srgbClr val="FFFFFF"/>
              </a:highlight>
              <a:latin typeface="Comfortaa"/>
              <a:ea typeface="Comfortaa"/>
              <a:cs typeface="Comfortaa"/>
              <a:sym typeface="Comfortaa"/>
            </a:endParaRPr>
          </a:p>
          <a:p>
            <a:pPr indent="0" lvl="0" marL="0" rtl="0" algn="l">
              <a:spcBef>
                <a:spcPts val="1600"/>
              </a:spcBef>
              <a:spcAft>
                <a:spcPts val="1600"/>
              </a:spcAft>
              <a:buNone/>
            </a:pPr>
            <a:r>
              <a:rPr lang="en" sz="1200">
                <a:solidFill>
                  <a:srgbClr val="4A4A4A"/>
                </a:solidFill>
                <a:highlight>
                  <a:srgbClr val="FFFFFF"/>
                </a:highlight>
                <a:latin typeface="Comfortaa"/>
                <a:ea typeface="Comfortaa"/>
                <a:cs typeface="Comfortaa"/>
                <a:sym typeface="Comfortaa"/>
              </a:rPr>
              <a:t>Here we analyze the data on apps present in google playstore and based on certain logic we process the data from above mentioned stages.</a:t>
            </a:r>
            <a:endParaRPr sz="1200">
              <a:solidFill>
                <a:srgbClr val="4A4A4A"/>
              </a:solidFill>
              <a:highlight>
                <a:srgbClr val="FFFFFF"/>
              </a:highlight>
              <a:latin typeface="Comfortaa"/>
              <a:ea typeface="Comfortaa"/>
              <a:cs typeface="Comfortaa"/>
              <a:sym typeface="Comfortaa"/>
            </a:endParaRPr>
          </a:p>
        </p:txBody>
      </p:sp>
      <p:pic>
        <p:nvPicPr>
          <p:cNvPr id="90" name="Google Shape;90;p15"/>
          <p:cNvPicPr preferRelativeResize="0"/>
          <p:nvPr/>
        </p:nvPicPr>
        <p:blipFill>
          <a:blip r:embed="rId3">
            <a:alphaModFix/>
          </a:blip>
          <a:stretch>
            <a:fillRect/>
          </a:stretch>
        </p:blipFill>
        <p:spPr>
          <a:xfrm>
            <a:off x="4098675" y="2022250"/>
            <a:ext cx="4754826" cy="2340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471900" y="6625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Technologies</a:t>
            </a:r>
            <a:endParaRPr>
              <a:latin typeface="Comfortaa"/>
              <a:ea typeface="Comfortaa"/>
              <a:cs typeface="Comfortaa"/>
              <a:sym typeface="Comfortaa"/>
            </a:endParaRPr>
          </a:p>
        </p:txBody>
      </p:sp>
      <p:sp>
        <p:nvSpPr>
          <p:cNvPr id="96" name="Google Shape;9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omfortaa"/>
                <a:ea typeface="Comfortaa"/>
                <a:cs typeface="Comfortaa"/>
                <a:sym typeface="Comfortaa"/>
              </a:rPr>
              <a:t>Libraries used-</a:t>
            </a:r>
            <a:endParaRPr>
              <a:solidFill>
                <a:srgbClr val="434343"/>
              </a:solidFill>
              <a:latin typeface="Comfortaa"/>
              <a:ea typeface="Comfortaa"/>
              <a:cs typeface="Comfortaa"/>
              <a:sym typeface="Comfortaa"/>
            </a:endParaRPr>
          </a:p>
          <a:p>
            <a:pPr indent="-342900" lvl="0" marL="457200" rtl="0" algn="l">
              <a:spcBef>
                <a:spcPts val="160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Pymongo (MongoDB driver for Python)</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PyQt5</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Pandas</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Numpy</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Matplotlib</a:t>
            </a:r>
            <a:endParaRPr>
              <a:solidFill>
                <a:srgbClr val="434343"/>
              </a:solidFill>
              <a:latin typeface="Comfortaa"/>
              <a:ea typeface="Comfortaa"/>
              <a:cs typeface="Comfortaa"/>
              <a:sym typeface="Comfortaa"/>
            </a:endParaRPr>
          </a:p>
          <a:p>
            <a:pPr indent="-342900" lvl="0" marL="457200" rtl="0" algn="l">
              <a:spcBef>
                <a:spcPts val="0"/>
              </a:spcBef>
              <a:spcAft>
                <a:spcPts val="0"/>
              </a:spcAft>
              <a:buClr>
                <a:srgbClr val="434343"/>
              </a:buClr>
              <a:buSzPts val="1800"/>
              <a:buFont typeface="Comfortaa"/>
              <a:buChar char="●"/>
            </a:pPr>
            <a:r>
              <a:rPr lang="en">
                <a:solidFill>
                  <a:srgbClr val="434343"/>
                </a:solidFill>
                <a:latin typeface="Comfortaa"/>
                <a:ea typeface="Comfortaa"/>
                <a:cs typeface="Comfortaa"/>
                <a:sym typeface="Comfortaa"/>
              </a:rPr>
              <a:t>MongoDB (Backend NoSQL Database)</a:t>
            </a:r>
            <a:endParaRPr>
              <a:solidFill>
                <a:srgbClr val="434343"/>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71900" y="1039975"/>
            <a:ext cx="8222100" cy="111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Description</a:t>
            </a:r>
            <a:r>
              <a:rPr lang="en" sz="1800">
                <a:latin typeface="Comfortaa"/>
                <a:ea typeface="Comfortaa"/>
                <a:cs typeface="Comfortaa"/>
                <a:sym typeface="Comfortaa"/>
              </a:rPr>
              <a:t> &amp; </a:t>
            </a:r>
            <a:r>
              <a:rPr lang="en" sz="1800">
                <a:latin typeface="Comfortaa"/>
                <a:ea typeface="Comfortaa"/>
                <a:cs typeface="Comfortaa"/>
                <a:sym typeface="Comfortaa"/>
              </a:rPr>
              <a:t>Reference</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02" name="Google Shape;102;p17"/>
          <p:cNvSpPr txBox="1"/>
          <p:nvPr/>
        </p:nvSpPr>
        <p:spPr>
          <a:xfrm>
            <a:off x="-2224975" y="240925"/>
            <a:ext cx="73839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Comfortaa"/>
                <a:ea typeface="Comfortaa"/>
                <a:cs typeface="Comfortaa"/>
                <a:sym typeface="Comfortaa"/>
              </a:rPr>
              <a:t>Datase</a:t>
            </a:r>
            <a:r>
              <a:rPr lang="en" sz="3600">
                <a:solidFill>
                  <a:srgbClr val="FFFFFF"/>
                </a:solidFill>
                <a:latin typeface="Comfortaa"/>
                <a:ea typeface="Comfortaa"/>
                <a:cs typeface="Comfortaa"/>
                <a:sym typeface="Comfortaa"/>
              </a:rPr>
              <a:t>t</a:t>
            </a:r>
            <a:endParaRPr sz="3600">
              <a:solidFill>
                <a:srgbClr val="FFFFFF"/>
              </a:solidFill>
              <a:latin typeface="Comfortaa"/>
              <a:ea typeface="Comfortaa"/>
              <a:cs typeface="Comfortaa"/>
              <a:sym typeface="Comfortaa"/>
            </a:endParaRPr>
          </a:p>
          <a:p>
            <a:pPr indent="0" lvl="0" marL="0" rtl="0" algn="ctr">
              <a:spcBef>
                <a:spcPts val="0"/>
              </a:spcBef>
              <a:spcAft>
                <a:spcPts val="0"/>
              </a:spcAft>
              <a:buNone/>
            </a:pPr>
            <a:r>
              <a:t/>
            </a:r>
            <a:endParaRPr sz="3600">
              <a:solidFill>
                <a:srgbClr val="FFFFFF"/>
              </a:solidFill>
              <a:latin typeface="Roboto"/>
              <a:ea typeface="Roboto"/>
              <a:cs typeface="Roboto"/>
              <a:sym typeface="Roboto"/>
            </a:endParaRPr>
          </a:p>
          <a:p>
            <a:pPr indent="0" lvl="0" marL="0" rtl="0" algn="ctr">
              <a:spcBef>
                <a:spcPts val="0"/>
              </a:spcBef>
              <a:spcAft>
                <a:spcPts val="0"/>
              </a:spcAft>
              <a:buNone/>
            </a:pPr>
            <a:r>
              <a:t/>
            </a:r>
            <a:endParaRPr sz="3600">
              <a:solidFill>
                <a:srgbClr val="FFFFFF"/>
              </a:solidFill>
              <a:latin typeface="Roboto"/>
              <a:ea typeface="Roboto"/>
              <a:cs typeface="Roboto"/>
              <a:sym typeface="Roboto"/>
            </a:endParaRPr>
          </a:p>
        </p:txBody>
      </p:sp>
      <p:pic>
        <p:nvPicPr>
          <p:cNvPr id="103" name="Google Shape;103;p17"/>
          <p:cNvPicPr preferRelativeResize="0"/>
          <p:nvPr/>
        </p:nvPicPr>
        <p:blipFill>
          <a:blip r:embed="rId3">
            <a:alphaModFix/>
          </a:blip>
          <a:stretch>
            <a:fillRect/>
          </a:stretch>
        </p:blipFill>
        <p:spPr>
          <a:xfrm>
            <a:off x="232350" y="1790500"/>
            <a:ext cx="4926576" cy="2814647"/>
          </a:xfrm>
          <a:prstGeom prst="rect">
            <a:avLst/>
          </a:prstGeom>
          <a:noFill/>
          <a:ln>
            <a:noFill/>
          </a:ln>
          <a:effectLst>
            <a:outerShdw blurRad="57150" rotWithShape="0" algn="bl" dir="5400000" dist="19050">
              <a:srgbClr val="000000">
                <a:alpha val="50000"/>
              </a:srgbClr>
            </a:outerShdw>
          </a:effectLst>
        </p:spPr>
      </p:pic>
      <p:sp>
        <p:nvSpPr>
          <p:cNvPr id="104" name="Google Shape;104;p17"/>
          <p:cNvSpPr txBox="1"/>
          <p:nvPr>
            <p:ph idx="1" type="body"/>
          </p:nvPr>
        </p:nvSpPr>
        <p:spPr>
          <a:xfrm>
            <a:off x="5653025" y="1842875"/>
            <a:ext cx="2736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omfortaa"/>
                <a:ea typeface="Comfortaa"/>
                <a:cs typeface="Comfortaa"/>
                <a:sym typeface="Comfortaa"/>
              </a:rPr>
              <a:t>An </a:t>
            </a:r>
            <a:r>
              <a:rPr lang="en">
                <a:solidFill>
                  <a:srgbClr val="434343"/>
                </a:solidFill>
                <a:latin typeface="Comfortaa"/>
                <a:ea typeface="Comfortaa"/>
                <a:cs typeface="Comfortaa"/>
                <a:sym typeface="Comfortaa"/>
              </a:rPr>
              <a:t>structured</a:t>
            </a:r>
            <a:r>
              <a:rPr lang="en">
                <a:solidFill>
                  <a:srgbClr val="434343"/>
                </a:solidFill>
                <a:latin typeface="Comfortaa"/>
                <a:ea typeface="Comfortaa"/>
                <a:cs typeface="Comfortaa"/>
                <a:sym typeface="Comfortaa"/>
              </a:rPr>
              <a:t> data set which is used to perform various analysis and operation on  4470 records with 13 attributes.</a:t>
            </a:r>
            <a:endParaRPr>
              <a:solidFill>
                <a:srgbClr val="434343"/>
              </a:solidFill>
              <a:latin typeface="Comfortaa"/>
              <a:ea typeface="Comfortaa"/>
              <a:cs typeface="Comfortaa"/>
              <a:sym typeface="Comfortaa"/>
            </a:endParaRPr>
          </a:p>
          <a:p>
            <a:pPr indent="0" lvl="0" marL="0" rtl="0" algn="l">
              <a:spcBef>
                <a:spcPts val="1600"/>
              </a:spcBef>
              <a:spcAft>
                <a:spcPts val="1600"/>
              </a:spcAft>
              <a:buNone/>
            </a:pPr>
            <a:r>
              <a:t/>
            </a:r>
            <a:endParaRPr sz="900" u="sng">
              <a:solidFill>
                <a:schemeClr val="dk1"/>
              </a:solidFill>
            </a:endParaRPr>
          </a:p>
        </p:txBody>
      </p:sp>
      <p:sp>
        <p:nvSpPr>
          <p:cNvPr id="105" name="Google Shape;105;p17"/>
          <p:cNvSpPr txBox="1"/>
          <p:nvPr>
            <p:ph idx="1" type="body"/>
          </p:nvPr>
        </p:nvSpPr>
        <p:spPr>
          <a:xfrm>
            <a:off x="56475" y="4192975"/>
            <a:ext cx="7055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1600"/>
              </a:spcAft>
              <a:buNone/>
            </a:pPr>
            <a:r>
              <a:rPr lang="en" sz="1400"/>
              <a:t>Source - </a:t>
            </a:r>
            <a:r>
              <a:rPr lang="en" sz="1400" u="sng">
                <a:solidFill>
                  <a:schemeClr val="dk1"/>
                </a:solidFill>
              </a:rPr>
              <a:t>https://www.kaggle.com/lava18/google-play-store-apps/download</a:t>
            </a:r>
            <a:endParaRPr sz="1400" u="sng">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471900" y="2053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Data Stored</a:t>
            </a:r>
            <a:endParaRPr>
              <a:latin typeface="Comfortaa"/>
              <a:ea typeface="Comfortaa"/>
              <a:cs typeface="Comfortaa"/>
              <a:sym typeface="Comfortaa"/>
            </a:endParaRPr>
          </a:p>
        </p:txBody>
      </p:sp>
      <p:pic>
        <p:nvPicPr>
          <p:cNvPr id="111" name="Google Shape;111;p18"/>
          <p:cNvPicPr preferRelativeResize="0"/>
          <p:nvPr/>
        </p:nvPicPr>
        <p:blipFill>
          <a:blip r:embed="rId3">
            <a:alphaModFix/>
          </a:blip>
          <a:stretch>
            <a:fillRect/>
          </a:stretch>
        </p:blipFill>
        <p:spPr>
          <a:xfrm>
            <a:off x="637100" y="1081650"/>
            <a:ext cx="7085573" cy="3985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Comfortaa"/>
                <a:ea typeface="Comfortaa"/>
                <a:cs typeface="Comfortaa"/>
                <a:sym typeface="Comfortaa"/>
              </a:rPr>
              <a:t>Dataset</a:t>
            </a:r>
            <a:endParaRPr sz="3600">
              <a:solidFill>
                <a:srgbClr val="FFFFFF"/>
              </a:solidFill>
              <a:latin typeface="Comfortaa"/>
              <a:ea typeface="Comfortaa"/>
              <a:cs typeface="Comfortaa"/>
              <a:sym typeface="Comfortaa"/>
            </a:endParaRPr>
          </a:p>
          <a:p>
            <a:pPr indent="0" lvl="0" marL="0" rtl="0" algn="ctr">
              <a:spcBef>
                <a:spcPts val="0"/>
              </a:spcBef>
              <a:spcAft>
                <a:spcPts val="0"/>
              </a:spcAft>
              <a:buNone/>
            </a:pPr>
            <a:r>
              <a:t/>
            </a:r>
            <a:endParaRPr sz="3600">
              <a:solidFill>
                <a:srgbClr val="FFFFFF"/>
              </a:solidFill>
            </a:endParaRPr>
          </a:p>
          <a:p>
            <a:pPr indent="0" lvl="0" marL="0" rtl="0" algn="ctr">
              <a:spcBef>
                <a:spcPts val="0"/>
              </a:spcBef>
              <a:spcAft>
                <a:spcPts val="0"/>
              </a:spcAft>
              <a:buNone/>
            </a:pPr>
            <a:r>
              <a:rPr lang="en" sz="3600">
                <a:solidFill>
                  <a:srgbClr val="FFFFFF"/>
                </a:solidFill>
                <a:latin typeface="Comfortaa"/>
                <a:ea typeface="Comfortaa"/>
                <a:cs typeface="Comfortaa"/>
                <a:sym typeface="Comfortaa"/>
              </a:rPr>
              <a:t>Dataset</a:t>
            </a:r>
            <a:endParaRPr sz="3600">
              <a:solidFill>
                <a:srgbClr val="FFFFFF"/>
              </a:solidFill>
              <a:latin typeface="Comfortaa"/>
              <a:ea typeface="Comfortaa"/>
              <a:cs typeface="Comfortaa"/>
              <a:sym typeface="Comfortaa"/>
            </a:endParaRPr>
          </a:p>
          <a:p>
            <a:pPr indent="0" lvl="0" marL="0" rtl="0" algn="ctr">
              <a:spcBef>
                <a:spcPts val="0"/>
              </a:spcBef>
              <a:spcAft>
                <a:spcPts val="0"/>
              </a:spcAft>
              <a:buNone/>
            </a:pPr>
            <a:r>
              <a:t/>
            </a:r>
            <a:endParaRPr sz="3600">
              <a:solidFill>
                <a:srgbClr val="FFFFFF"/>
              </a:solidFill>
            </a:endParaRPr>
          </a:p>
          <a:p>
            <a:pPr indent="0" lvl="0" marL="0" rtl="0" algn="ctr">
              <a:spcBef>
                <a:spcPts val="0"/>
              </a:spcBef>
              <a:spcAft>
                <a:spcPts val="0"/>
              </a:spcAft>
              <a:buNone/>
            </a:pPr>
            <a:r>
              <a:t/>
            </a:r>
            <a:endParaRPr sz="3600">
              <a:solidFill>
                <a:srgbClr val="FFFFFF"/>
              </a:solidFill>
            </a:endParaRPr>
          </a:p>
          <a:p>
            <a:pPr indent="0" lvl="0" marL="0" rtl="0" algn="ctr">
              <a:spcBef>
                <a:spcPts val="0"/>
              </a:spcBef>
              <a:spcAft>
                <a:spcPts val="0"/>
              </a:spcAft>
              <a:buNone/>
            </a:pPr>
            <a:r>
              <a:t/>
            </a:r>
            <a:endParaRPr sz="3600">
              <a:solidFill>
                <a:srgbClr val="FFFFFF"/>
              </a:solidFill>
            </a:endParaRPr>
          </a:p>
          <a:p>
            <a:pPr indent="0" lvl="0" marL="0" rtl="0" algn="l">
              <a:spcBef>
                <a:spcPts val="0"/>
              </a:spcBef>
              <a:spcAft>
                <a:spcPts val="0"/>
              </a:spcAft>
              <a:buNone/>
            </a:pPr>
            <a:r>
              <a:t/>
            </a:r>
            <a:endParaRPr i="1">
              <a:solidFill>
                <a:srgbClr val="B7B7B7"/>
              </a:solidFill>
            </a:endParaRPr>
          </a:p>
        </p:txBody>
      </p:sp>
      <p:sp>
        <p:nvSpPr>
          <p:cNvPr id="117" name="Google Shape;117;p19"/>
          <p:cNvSpPr txBox="1"/>
          <p:nvPr>
            <p:ph idx="1" type="body"/>
          </p:nvPr>
        </p:nvSpPr>
        <p:spPr>
          <a:xfrm>
            <a:off x="471900" y="1766675"/>
            <a:ext cx="8222100" cy="32925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App -</a:t>
            </a:r>
            <a:r>
              <a:rPr lang="en" sz="1300">
                <a:solidFill>
                  <a:srgbClr val="000000"/>
                </a:solidFill>
                <a:latin typeface="Comfortaa"/>
                <a:ea typeface="Comfortaa"/>
                <a:cs typeface="Comfortaa"/>
                <a:sym typeface="Comfortaa"/>
              </a:rPr>
              <a:t> Application name on Google Playstore</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Category </a:t>
            </a:r>
            <a:r>
              <a:rPr lang="en" sz="1300">
                <a:solidFill>
                  <a:srgbClr val="000000"/>
                </a:solidFill>
                <a:latin typeface="Comfortaa"/>
                <a:ea typeface="Comfortaa"/>
                <a:cs typeface="Comfortaa"/>
                <a:sym typeface="Comfortaa"/>
              </a:rPr>
              <a:t>- General category to which the app belongs.</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Rating </a:t>
            </a:r>
            <a:r>
              <a:rPr lang="en" sz="1300">
                <a:solidFill>
                  <a:srgbClr val="000000"/>
                </a:solidFill>
                <a:latin typeface="Comfortaa"/>
                <a:ea typeface="Comfortaa"/>
                <a:cs typeface="Comfortaa"/>
                <a:sym typeface="Comfortaa"/>
              </a:rPr>
              <a:t>- App rating ranges between 0 to 5.</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Reviews </a:t>
            </a:r>
            <a:r>
              <a:rPr lang="en" sz="1300">
                <a:solidFill>
                  <a:srgbClr val="000000"/>
                </a:solidFill>
                <a:latin typeface="Comfortaa"/>
                <a:ea typeface="Comfortaa"/>
                <a:cs typeface="Comfortaa"/>
                <a:sym typeface="Comfortaa"/>
              </a:rPr>
              <a:t>- No. of user reviews.</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Size -</a:t>
            </a:r>
            <a:r>
              <a:rPr lang="en" sz="1300">
                <a:solidFill>
                  <a:srgbClr val="000000"/>
                </a:solidFill>
                <a:latin typeface="Comfortaa"/>
                <a:ea typeface="Comfortaa"/>
                <a:cs typeface="Comfortaa"/>
                <a:sym typeface="Comfortaa"/>
              </a:rPr>
              <a:t> Size of the app in MB..</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Installs -</a:t>
            </a:r>
            <a:r>
              <a:rPr lang="en" sz="1300">
                <a:solidFill>
                  <a:srgbClr val="000000"/>
                </a:solidFill>
                <a:latin typeface="Comfortaa"/>
                <a:ea typeface="Comfortaa"/>
                <a:cs typeface="Comfortaa"/>
                <a:sym typeface="Comfortaa"/>
              </a:rPr>
              <a:t> No.of Installs.</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Type -</a:t>
            </a:r>
            <a:r>
              <a:rPr lang="en" sz="1300">
                <a:solidFill>
                  <a:srgbClr val="000000"/>
                </a:solidFill>
                <a:latin typeface="Comfortaa"/>
                <a:ea typeface="Comfortaa"/>
                <a:cs typeface="Comfortaa"/>
                <a:sym typeface="Comfortaa"/>
              </a:rPr>
              <a:t> App is capitalized or not.</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Price -</a:t>
            </a:r>
            <a:r>
              <a:rPr lang="en" sz="1300">
                <a:solidFill>
                  <a:srgbClr val="000000"/>
                </a:solidFill>
                <a:latin typeface="Comfortaa"/>
                <a:ea typeface="Comfortaa"/>
                <a:cs typeface="Comfortaa"/>
                <a:sym typeface="Comfortaa"/>
              </a:rPr>
              <a:t> Based on Type charging amount of the particular app. (in $)</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Content Rating -</a:t>
            </a:r>
            <a:r>
              <a:rPr lang="en" sz="1300">
                <a:solidFill>
                  <a:srgbClr val="000000"/>
                </a:solidFill>
                <a:latin typeface="Comfortaa"/>
                <a:ea typeface="Comfortaa"/>
                <a:cs typeface="Comfortaa"/>
                <a:sym typeface="Comfortaa"/>
              </a:rPr>
              <a:t> Based on user age period access given by developer.</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Genres - A more detailed category to which the application belongs</a:t>
            </a:r>
            <a:r>
              <a:rPr lang="en" sz="1300">
                <a:solidFill>
                  <a:srgbClr val="000000"/>
                </a:solidFill>
                <a:latin typeface="Comfortaa"/>
                <a:ea typeface="Comfortaa"/>
                <a:cs typeface="Comfortaa"/>
                <a:sym typeface="Comfortaa"/>
              </a:rPr>
              <a:t>  </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a:buAutoNum type="arabicPeriod"/>
            </a:pPr>
            <a:r>
              <a:rPr lang="en" sz="1300">
                <a:solidFill>
                  <a:srgbClr val="000000"/>
                </a:solidFill>
                <a:latin typeface="Comfortaa Regular"/>
                <a:ea typeface="Comfortaa Regular"/>
                <a:cs typeface="Comfortaa Regular"/>
                <a:sym typeface="Comfortaa Regular"/>
              </a:rPr>
              <a:t>Last Updated - Date on which the app was last updated</a:t>
            </a:r>
            <a:endParaRPr sz="1300">
              <a:solidFill>
                <a:srgbClr val="000000"/>
              </a:solidFill>
              <a:latin typeface="Comfortaa"/>
              <a:ea typeface="Comfortaa"/>
              <a:cs typeface="Comfortaa"/>
              <a:sym typeface="Comfortaa"/>
            </a:endParaRPr>
          </a:p>
          <a:p>
            <a:pPr indent="-311150" lvl="0" marL="457200" rtl="0" algn="l">
              <a:lnSpc>
                <a:spcPct val="115000"/>
              </a:lnSpc>
              <a:spcBef>
                <a:spcPts val="0"/>
              </a:spcBef>
              <a:spcAft>
                <a:spcPts val="0"/>
              </a:spcAft>
              <a:buClr>
                <a:srgbClr val="000000"/>
              </a:buClr>
              <a:buSzPts val="1300"/>
              <a:buFont typeface="Comfortaa Regular"/>
              <a:buAutoNum type="arabicPeriod"/>
            </a:pPr>
            <a:r>
              <a:rPr lang="en" sz="1300">
                <a:solidFill>
                  <a:srgbClr val="000000"/>
                </a:solidFill>
                <a:latin typeface="Comfortaa Regular"/>
                <a:ea typeface="Comfortaa Regular"/>
                <a:cs typeface="Comfortaa Regular"/>
                <a:sym typeface="Comfortaa Regular"/>
              </a:rPr>
              <a:t>Current Ver - Current version of the app</a:t>
            </a:r>
            <a:endParaRPr sz="1300">
              <a:solidFill>
                <a:srgbClr val="000000"/>
              </a:solidFill>
              <a:latin typeface="Comfortaa Regular"/>
              <a:ea typeface="Comfortaa Regular"/>
              <a:cs typeface="Comfortaa Regular"/>
              <a:sym typeface="Comfortaa Regular"/>
            </a:endParaRPr>
          </a:p>
          <a:p>
            <a:pPr indent="-311150" lvl="0" marL="457200" rtl="0" algn="l">
              <a:lnSpc>
                <a:spcPct val="115000"/>
              </a:lnSpc>
              <a:spcBef>
                <a:spcPts val="0"/>
              </a:spcBef>
              <a:spcAft>
                <a:spcPts val="0"/>
              </a:spcAft>
              <a:buClr>
                <a:srgbClr val="000000"/>
              </a:buClr>
              <a:buSzPts val="1300"/>
              <a:buFont typeface="Comfortaa Regular"/>
              <a:buAutoNum type="arabicPeriod"/>
            </a:pPr>
            <a:r>
              <a:rPr lang="en" sz="1300">
                <a:solidFill>
                  <a:srgbClr val="000000"/>
                </a:solidFill>
                <a:latin typeface="Comfortaa Regular"/>
                <a:ea typeface="Comfortaa Regular"/>
                <a:cs typeface="Comfortaa Regular"/>
                <a:sym typeface="Comfortaa Regular"/>
              </a:rPr>
              <a:t>Android Ver - Android version supported by the app</a:t>
            </a:r>
            <a:endParaRPr sz="1300">
              <a:solidFill>
                <a:srgbClr val="000000"/>
              </a:solidFill>
              <a:latin typeface="Comfortaa Regular"/>
              <a:ea typeface="Comfortaa Regular"/>
              <a:cs typeface="Comfortaa Regular"/>
              <a:sym typeface="Comfortaa Regular"/>
            </a:endParaRPr>
          </a:p>
          <a:p>
            <a:pPr indent="0" lvl="0" marL="914400" rtl="0" algn="l">
              <a:lnSpc>
                <a:spcPct val="115000"/>
              </a:lnSpc>
              <a:spcBef>
                <a:spcPts val="0"/>
              </a:spcBef>
              <a:spcAft>
                <a:spcPts val="1600"/>
              </a:spcAft>
              <a:buNone/>
            </a:pPr>
            <a:r>
              <a:t/>
            </a:r>
            <a:endParaRPr sz="2100">
              <a:latin typeface="Comfortaa"/>
              <a:ea typeface="Comfortaa"/>
              <a:cs typeface="Comfortaa"/>
              <a:sym typeface="Comfortaa"/>
            </a:endParaRPr>
          </a:p>
        </p:txBody>
      </p:sp>
      <p:sp>
        <p:nvSpPr>
          <p:cNvPr id="118" name="Google Shape;118;p19"/>
          <p:cNvSpPr txBox="1"/>
          <p:nvPr>
            <p:ph type="title"/>
          </p:nvPr>
        </p:nvSpPr>
        <p:spPr>
          <a:xfrm>
            <a:off x="319500" y="1420975"/>
            <a:ext cx="8222100" cy="67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rPr lang="en" sz="1800">
                <a:latin typeface="Comfortaa"/>
                <a:ea typeface="Comfortaa"/>
                <a:cs typeface="Comfortaa"/>
                <a:sym typeface="Comfortaa"/>
              </a:rPr>
              <a:t>The dataset contains following columns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19" name="Google Shape;119;p19"/>
          <p:cNvSpPr txBox="1"/>
          <p:nvPr/>
        </p:nvSpPr>
        <p:spPr>
          <a:xfrm>
            <a:off x="-2148775" y="393325"/>
            <a:ext cx="73839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Comfortaa"/>
                <a:ea typeface="Comfortaa"/>
                <a:cs typeface="Comfortaa"/>
                <a:sym typeface="Comfortaa"/>
              </a:rPr>
              <a:t>Attributes</a:t>
            </a:r>
            <a:endParaRPr sz="36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71900" y="963775"/>
            <a:ext cx="8222100" cy="111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
        <p:nvSpPr>
          <p:cNvPr id="125" name="Google Shape;125;p20"/>
          <p:cNvSpPr txBox="1"/>
          <p:nvPr/>
        </p:nvSpPr>
        <p:spPr>
          <a:xfrm>
            <a:off x="-1996375" y="621925"/>
            <a:ext cx="7383900" cy="67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Comfortaa"/>
                <a:ea typeface="Comfortaa"/>
                <a:cs typeface="Comfortaa"/>
                <a:sym typeface="Comfortaa"/>
              </a:rPr>
              <a:t>Application</a:t>
            </a:r>
            <a:endParaRPr sz="3600">
              <a:solidFill>
                <a:srgbClr val="FFFFFF"/>
              </a:solidFill>
              <a:latin typeface="Comfortaa"/>
              <a:ea typeface="Comfortaa"/>
              <a:cs typeface="Comfortaa"/>
              <a:sym typeface="Comfortaa"/>
            </a:endParaRPr>
          </a:p>
        </p:txBody>
      </p:sp>
      <p:pic>
        <p:nvPicPr>
          <p:cNvPr id="126" name="Google Shape;126;p20"/>
          <p:cNvPicPr preferRelativeResize="0"/>
          <p:nvPr/>
        </p:nvPicPr>
        <p:blipFill>
          <a:blip r:embed="rId3">
            <a:alphaModFix/>
          </a:blip>
          <a:stretch>
            <a:fillRect/>
          </a:stretch>
        </p:blipFill>
        <p:spPr>
          <a:xfrm>
            <a:off x="240875" y="1839750"/>
            <a:ext cx="5260848" cy="2959224"/>
          </a:xfrm>
          <a:prstGeom prst="rect">
            <a:avLst/>
          </a:prstGeom>
          <a:noFill/>
          <a:ln>
            <a:noFill/>
          </a:ln>
        </p:spPr>
      </p:pic>
      <p:sp>
        <p:nvSpPr>
          <p:cNvPr id="127" name="Google Shape;127;p20"/>
          <p:cNvSpPr txBox="1"/>
          <p:nvPr>
            <p:ph idx="1" type="body"/>
          </p:nvPr>
        </p:nvSpPr>
        <p:spPr>
          <a:xfrm>
            <a:off x="5729225" y="2071475"/>
            <a:ext cx="27360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Comfortaa"/>
                <a:ea typeface="Comfortaa"/>
                <a:cs typeface="Comfortaa"/>
                <a:sym typeface="Comfortaa"/>
              </a:rPr>
              <a:t>With the help of QT Designer front-end of Application is built to give better user experience on data </a:t>
            </a:r>
            <a:r>
              <a:rPr lang="en">
                <a:solidFill>
                  <a:srgbClr val="434343"/>
                </a:solidFill>
                <a:latin typeface="Comfortaa"/>
                <a:ea typeface="Comfortaa"/>
                <a:cs typeface="Comfortaa"/>
                <a:sym typeface="Comfortaa"/>
              </a:rPr>
              <a:t>manipulation</a:t>
            </a:r>
            <a:r>
              <a:rPr lang="en">
                <a:solidFill>
                  <a:srgbClr val="434343"/>
                </a:solidFill>
                <a:latin typeface="Comfortaa"/>
                <a:ea typeface="Comfortaa"/>
                <a:cs typeface="Comfortaa"/>
                <a:sym typeface="Comfortaa"/>
              </a:rPr>
              <a:t> &amp; analysis.</a:t>
            </a:r>
            <a:endParaRPr>
              <a:solidFill>
                <a:srgbClr val="434343"/>
              </a:solidFill>
              <a:latin typeface="Comfortaa"/>
              <a:ea typeface="Comfortaa"/>
              <a:cs typeface="Comfortaa"/>
              <a:sym typeface="Comfortaa"/>
            </a:endParaRPr>
          </a:p>
          <a:p>
            <a:pPr indent="0" lvl="0" marL="0" rtl="0" algn="l">
              <a:spcBef>
                <a:spcPts val="1600"/>
              </a:spcBef>
              <a:spcAft>
                <a:spcPts val="1600"/>
              </a:spcAft>
              <a:buNone/>
            </a:pPr>
            <a:r>
              <a:t/>
            </a:r>
            <a:endParaRPr sz="900" u="sng">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71900" y="1607300"/>
            <a:ext cx="8222100" cy="74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latin typeface="Comfortaa"/>
                <a:ea typeface="Comfortaa"/>
                <a:cs typeface="Comfortaa"/>
                <a:sym typeface="Comfortaa"/>
              </a:rPr>
              <a:t>Features</a:t>
            </a:r>
            <a:endParaRPr sz="3600">
              <a:latin typeface="Comfortaa"/>
              <a:ea typeface="Comfortaa"/>
              <a:cs typeface="Comfortaa"/>
              <a:sym typeface="Comfortaa"/>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133" name="Google Shape;133;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Import / Export Dataset</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Insert Document</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Delete Document(s)</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Update Document(s)</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Delete Collection</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Perform Analysis (using graphs)</a:t>
            </a:r>
            <a:endParaRPr sz="1900">
              <a:solidFill>
                <a:srgbClr val="000000"/>
              </a:solidFill>
              <a:latin typeface="Comfortaa"/>
              <a:ea typeface="Comfortaa"/>
              <a:cs typeface="Comfortaa"/>
              <a:sym typeface="Comfortaa"/>
            </a:endParaRPr>
          </a:p>
          <a:p>
            <a:pPr indent="-349250" lvl="0" marL="457200" rtl="0" algn="l">
              <a:lnSpc>
                <a:spcPct val="100000"/>
              </a:lnSpc>
              <a:spcBef>
                <a:spcPts val="0"/>
              </a:spcBef>
              <a:spcAft>
                <a:spcPts val="0"/>
              </a:spcAft>
              <a:buClr>
                <a:srgbClr val="000000"/>
              </a:buClr>
              <a:buSzPts val="1900"/>
              <a:buFont typeface="Comfortaa"/>
              <a:buChar char="●"/>
            </a:pPr>
            <a:r>
              <a:rPr lang="en" sz="1900">
                <a:solidFill>
                  <a:srgbClr val="000000"/>
                </a:solidFill>
                <a:latin typeface="Comfortaa"/>
                <a:ea typeface="Comfortaa"/>
                <a:cs typeface="Comfortaa"/>
                <a:sym typeface="Comfortaa"/>
              </a:rPr>
              <a:t>Recommendations (using Demographic </a:t>
            </a:r>
            <a:endParaRPr sz="1900">
              <a:solidFill>
                <a:srgbClr val="000000"/>
              </a:solidFill>
              <a:latin typeface="Comfortaa"/>
              <a:ea typeface="Comfortaa"/>
              <a:cs typeface="Comfortaa"/>
              <a:sym typeface="Comfortaa"/>
            </a:endParaRPr>
          </a:p>
          <a:p>
            <a:pPr indent="0" lvl="0" marL="457200" rtl="0" algn="l">
              <a:lnSpc>
                <a:spcPct val="100000"/>
              </a:lnSpc>
              <a:spcBef>
                <a:spcPts val="0"/>
              </a:spcBef>
              <a:spcAft>
                <a:spcPts val="0"/>
              </a:spcAft>
              <a:buNone/>
            </a:pPr>
            <a:r>
              <a:rPr lang="en" sz="1900">
                <a:solidFill>
                  <a:srgbClr val="000000"/>
                </a:solidFill>
                <a:latin typeface="Comfortaa"/>
                <a:ea typeface="Comfortaa"/>
                <a:cs typeface="Comfortaa"/>
                <a:sym typeface="Comfortaa"/>
              </a:rPr>
              <a:t>Filtering)</a:t>
            </a:r>
            <a:endParaRPr sz="19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lnSpc>
                <a:spcPct val="100000"/>
              </a:lnSpc>
              <a:spcBef>
                <a:spcPts val="1600"/>
              </a:spcBef>
              <a:spcAft>
                <a:spcPts val="0"/>
              </a:spcAft>
              <a:buNone/>
            </a:pPr>
            <a:r>
              <a:t/>
            </a:r>
            <a:endParaRPr sz="1900">
              <a:solidFill>
                <a:srgbClr val="000000"/>
              </a:solidFill>
              <a:latin typeface="Comfortaa"/>
              <a:ea typeface="Comfortaa"/>
              <a:cs typeface="Comfortaa"/>
              <a:sym typeface="Comfortaa"/>
            </a:endParaRPr>
          </a:p>
          <a:p>
            <a:pPr indent="0" lvl="0" marL="0" rtl="0" algn="l">
              <a:spcBef>
                <a:spcPts val="0"/>
              </a:spcBef>
              <a:spcAft>
                <a:spcPts val="0"/>
              </a:spcAft>
              <a:buNone/>
            </a:pPr>
            <a:r>
              <a:t/>
            </a:r>
            <a:endParaRPr/>
          </a:p>
          <a:p>
            <a:pPr indent="0" lvl="0" marL="0" rtl="0" algn="l">
              <a:lnSpc>
                <a:spcPct val="100000"/>
              </a:lnSpc>
              <a:spcBef>
                <a:spcPts val="1600"/>
              </a:spcBef>
              <a:spcAft>
                <a:spcPts val="0"/>
              </a:spcAft>
              <a:buNone/>
            </a:pPr>
            <a:r>
              <a:t/>
            </a:r>
            <a:endParaRPr sz="1900">
              <a:solidFill>
                <a:srgbClr val="000000"/>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a:solidFill>
                <a:srgbClr val="000000"/>
              </a:solidFill>
              <a:latin typeface="Comfortaa"/>
              <a:ea typeface="Comfortaa"/>
              <a:cs typeface="Comfortaa"/>
              <a:sym typeface="Comfortaa"/>
            </a:endParaRPr>
          </a:p>
        </p:txBody>
      </p:sp>
      <p:pic>
        <p:nvPicPr>
          <p:cNvPr id="134" name="Google Shape;134;p21"/>
          <p:cNvPicPr preferRelativeResize="0"/>
          <p:nvPr/>
        </p:nvPicPr>
        <p:blipFill rotWithShape="1">
          <a:blip r:embed="rId3">
            <a:alphaModFix/>
          </a:blip>
          <a:srcRect b="64249" l="29101" r="57184" t="21245"/>
          <a:stretch/>
        </p:blipFill>
        <p:spPr>
          <a:xfrm>
            <a:off x="7108125" y="1972275"/>
            <a:ext cx="1501301" cy="949674"/>
          </a:xfrm>
          <a:prstGeom prst="rect">
            <a:avLst/>
          </a:prstGeom>
          <a:noFill/>
          <a:ln>
            <a:noFill/>
          </a:ln>
        </p:spPr>
      </p:pic>
      <p:pic>
        <p:nvPicPr>
          <p:cNvPr id="135" name="Google Shape;135;p21"/>
          <p:cNvPicPr preferRelativeResize="0"/>
          <p:nvPr/>
        </p:nvPicPr>
        <p:blipFill rotWithShape="1">
          <a:blip r:embed="rId4">
            <a:alphaModFix/>
          </a:blip>
          <a:srcRect b="62029" l="31323" r="57785" t="21390"/>
          <a:stretch/>
        </p:blipFill>
        <p:spPr>
          <a:xfrm>
            <a:off x="7182725" y="2983538"/>
            <a:ext cx="995923" cy="852825"/>
          </a:xfrm>
          <a:prstGeom prst="rect">
            <a:avLst/>
          </a:prstGeom>
          <a:noFill/>
          <a:ln>
            <a:noFill/>
          </a:ln>
        </p:spPr>
      </p:pic>
      <p:pic>
        <p:nvPicPr>
          <p:cNvPr id="136" name="Google Shape;136;p21"/>
          <p:cNvPicPr preferRelativeResize="0"/>
          <p:nvPr/>
        </p:nvPicPr>
        <p:blipFill rotWithShape="1">
          <a:blip r:embed="rId5">
            <a:alphaModFix/>
          </a:blip>
          <a:srcRect b="8171" l="5421" r="8652" t="24243"/>
          <a:stretch/>
        </p:blipFill>
        <p:spPr>
          <a:xfrm>
            <a:off x="7316200" y="4211688"/>
            <a:ext cx="1612090" cy="746099"/>
          </a:xfrm>
          <a:prstGeom prst="rect">
            <a:avLst/>
          </a:prstGeom>
          <a:noFill/>
          <a:ln>
            <a:noFill/>
          </a:ln>
        </p:spPr>
      </p:pic>
      <p:pic>
        <p:nvPicPr>
          <p:cNvPr id="137" name="Google Shape;137;p21"/>
          <p:cNvPicPr preferRelativeResize="0"/>
          <p:nvPr/>
        </p:nvPicPr>
        <p:blipFill rotWithShape="1">
          <a:blip r:embed="rId6">
            <a:alphaModFix/>
          </a:blip>
          <a:srcRect b="13167" l="26107" r="25166" t="24037"/>
          <a:stretch/>
        </p:blipFill>
        <p:spPr>
          <a:xfrm>
            <a:off x="6419900" y="4264026"/>
            <a:ext cx="762826" cy="5776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