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6" r:id="rId3"/>
    <p:sldId id="787" r:id="rId4"/>
    <p:sldId id="788" r:id="rId5"/>
    <p:sldId id="789" r:id="rId6"/>
    <p:sldId id="790" r:id="rId7"/>
    <p:sldId id="795" r:id="rId8"/>
    <p:sldId id="792" r:id="rId9"/>
    <p:sldId id="793" r:id="rId10"/>
    <p:sldId id="7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0E177-9753-43DF-A748-A8EAF2ACCE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0AC2FE-F43A-479B-BEE9-F7FA12B14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 practice, very few people train an entire Convolutional Network from scratch (i.e. random initialization of weights), because it is relatively rare to have a dataset of sufficient size.</a:t>
          </a:r>
        </a:p>
      </dgm:t>
    </dgm:pt>
    <dgm:pt modelId="{DFC1D0DF-2062-419B-AE38-3EFF7C901501}" type="parTrans" cxnId="{5019D574-9A90-4F83-A89E-6CBC08E1E87C}">
      <dgm:prSet/>
      <dgm:spPr/>
      <dgm:t>
        <a:bodyPr/>
        <a:lstStyle/>
        <a:p>
          <a:endParaRPr lang="en-US"/>
        </a:p>
      </dgm:t>
    </dgm:pt>
    <dgm:pt modelId="{3174F0F3-AD40-43ED-BF80-F7E6E7B5271E}" type="sibTrans" cxnId="{5019D574-9A90-4F83-A89E-6CBC08E1E87C}">
      <dgm:prSet/>
      <dgm:spPr/>
      <dgm:t>
        <a:bodyPr/>
        <a:lstStyle/>
        <a:p>
          <a:endParaRPr lang="en-US"/>
        </a:p>
      </dgm:t>
    </dgm:pt>
    <dgm:pt modelId="{AFFB7576-C180-46E4-A6B8-335908FF0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Instead, it is common to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pretrain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ConvNet on a very large dataset (e.g.,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ImageNet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which contains 1.2 million images with 1000 categories), and then use the ConvNet either as an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initialization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 a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fixed feature extractor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the task of interest. </a:t>
          </a:r>
        </a:p>
      </dgm:t>
    </dgm:pt>
    <dgm:pt modelId="{8FF74270-C005-4946-939A-652995D2E99A}" type="parTrans" cxnId="{8C2F635B-5F5A-4C8B-B0E6-59E1DA2A7C34}">
      <dgm:prSet/>
      <dgm:spPr/>
      <dgm:t>
        <a:bodyPr/>
        <a:lstStyle/>
        <a:p>
          <a:endParaRPr lang="en-US"/>
        </a:p>
      </dgm:t>
    </dgm:pt>
    <dgm:pt modelId="{346EBBBB-907D-4F23-B535-F119AE07477F}" type="sibTrans" cxnId="{8C2F635B-5F5A-4C8B-B0E6-59E1DA2A7C34}">
      <dgm:prSet/>
      <dgm:spPr/>
      <dgm:t>
        <a:bodyPr/>
        <a:lstStyle/>
        <a:p>
          <a:endParaRPr lang="en-US"/>
        </a:p>
      </dgm:t>
    </dgm:pt>
    <dgm:pt modelId="{FB797976-82D3-4BB0-8504-EE9B92B6080A}" type="pres">
      <dgm:prSet presAssocID="{7DD0E177-9753-43DF-A748-A8EAF2ACCE4A}" presName="root" presStyleCnt="0">
        <dgm:presLayoutVars>
          <dgm:dir/>
          <dgm:resizeHandles val="exact"/>
        </dgm:presLayoutVars>
      </dgm:prSet>
      <dgm:spPr/>
    </dgm:pt>
    <dgm:pt modelId="{7B3E077D-7AAA-48AE-86E4-5F4BF658A9AD}" type="pres">
      <dgm:prSet presAssocID="{C00AC2FE-F43A-479B-BEE9-F7FA12B147E6}" presName="compNode" presStyleCnt="0"/>
      <dgm:spPr/>
    </dgm:pt>
    <dgm:pt modelId="{8D231C61-29FC-4486-A1AD-F1EF0474072F}" type="pres">
      <dgm:prSet presAssocID="{C00AC2FE-F43A-479B-BEE9-F7FA12B147E6}" presName="bgRect" presStyleLbl="bgShp" presStyleIdx="0" presStyleCnt="2" custScaleY="149170"/>
      <dgm:spPr/>
    </dgm:pt>
    <dgm:pt modelId="{BDF85A31-EBE6-4852-BD23-D0C85DDE8990}" type="pres">
      <dgm:prSet presAssocID="{C00AC2FE-F43A-479B-BEE9-F7FA12B14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CCF5166-1AA7-4FEC-BF0C-3317453FF850}" type="pres">
      <dgm:prSet presAssocID="{C00AC2FE-F43A-479B-BEE9-F7FA12B147E6}" presName="spaceRect" presStyleCnt="0"/>
      <dgm:spPr/>
    </dgm:pt>
    <dgm:pt modelId="{26BEC01C-590E-43D5-9C14-6763FD344F8D}" type="pres">
      <dgm:prSet presAssocID="{C00AC2FE-F43A-479B-BEE9-F7FA12B147E6}" presName="parTx" presStyleLbl="revTx" presStyleIdx="0" presStyleCnt="2" custLinFactNeighborX="1145" custLinFactNeighborY="-20521">
        <dgm:presLayoutVars>
          <dgm:chMax val="0"/>
          <dgm:chPref val="0"/>
        </dgm:presLayoutVars>
      </dgm:prSet>
      <dgm:spPr/>
    </dgm:pt>
    <dgm:pt modelId="{4B99FD67-2D6B-48C8-A333-9D3F82348AD9}" type="pres">
      <dgm:prSet presAssocID="{3174F0F3-AD40-43ED-BF80-F7E6E7B5271E}" presName="sibTrans" presStyleCnt="0"/>
      <dgm:spPr/>
    </dgm:pt>
    <dgm:pt modelId="{0065498D-24F3-458D-86CB-FDBACE930AD5}" type="pres">
      <dgm:prSet presAssocID="{AFFB7576-C180-46E4-A6B8-335908FF0544}" presName="compNode" presStyleCnt="0"/>
      <dgm:spPr/>
    </dgm:pt>
    <dgm:pt modelId="{80517DCD-6E85-47B4-A7FB-8C71DB34D8AE}" type="pres">
      <dgm:prSet presAssocID="{AFFB7576-C180-46E4-A6B8-335908FF0544}" presName="bgRect" presStyleLbl="bgShp" presStyleIdx="1" presStyleCnt="2" custScaleY="148707"/>
      <dgm:spPr/>
    </dgm:pt>
    <dgm:pt modelId="{41A96894-2092-4D40-B10D-A38F58BB3E8C}" type="pres">
      <dgm:prSet presAssocID="{AFFB7576-C180-46E4-A6B8-335908FF05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9F22134-02C2-47CC-8A03-C899F9532E3C}" type="pres">
      <dgm:prSet presAssocID="{AFFB7576-C180-46E4-A6B8-335908FF0544}" presName="spaceRect" presStyleCnt="0"/>
      <dgm:spPr/>
    </dgm:pt>
    <dgm:pt modelId="{78B0CE4A-D64C-44A9-8BC7-796D15137116}" type="pres">
      <dgm:prSet presAssocID="{AFFB7576-C180-46E4-A6B8-335908FF0544}" presName="parTx" presStyleLbl="revTx" presStyleIdx="1" presStyleCnt="2" custScaleX="99504" custScaleY="151046" custLinFactNeighborX="-1358" custLinFactNeighborY="-13786">
        <dgm:presLayoutVars>
          <dgm:chMax val="0"/>
          <dgm:chPref val="0"/>
        </dgm:presLayoutVars>
      </dgm:prSet>
      <dgm:spPr/>
    </dgm:pt>
  </dgm:ptLst>
  <dgm:cxnLst>
    <dgm:cxn modelId="{8C2F635B-5F5A-4C8B-B0E6-59E1DA2A7C34}" srcId="{7DD0E177-9753-43DF-A748-A8EAF2ACCE4A}" destId="{AFFB7576-C180-46E4-A6B8-335908FF0544}" srcOrd="1" destOrd="0" parTransId="{8FF74270-C005-4946-939A-652995D2E99A}" sibTransId="{346EBBBB-907D-4F23-B535-F119AE07477F}"/>
    <dgm:cxn modelId="{86163150-29F6-4351-AB1D-42A41E96F011}" type="presOf" srcId="{C00AC2FE-F43A-479B-BEE9-F7FA12B147E6}" destId="{26BEC01C-590E-43D5-9C14-6763FD344F8D}" srcOrd="0" destOrd="0" presId="urn:microsoft.com/office/officeart/2018/2/layout/IconVerticalSolidList"/>
    <dgm:cxn modelId="{5019D574-9A90-4F83-A89E-6CBC08E1E87C}" srcId="{7DD0E177-9753-43DF-A748-A8EAF2ACCE4A}" destId="{C00AC2FE-F43A-479B-BEE9-F7FA12B147E6}" srcOrd="0" destOrd="0" parTransId="{DFC1D0DF-2062-419B-AE38-3EFF7C901501}" sibTransId="{3174F0F3-AD40-43ED-BF80-F7E6E7B5271E}"/>
    <dgm:cxn modelId="{807F5D78-FA01-47FF-8C58-C2229963A042}" type="presOf" srcId="{7DD0E177-9753-43DF-A748-A8EAF2ACCE4A}" destId="{FB797976-82D3-4BB0-8504-EE9B92B6080A}" srcOrd="0" destOrd="0" presId="urn:microsoft.com/office/officeart/2018/2/layout/IconVerticalSolidList"/>
    <dgm:cxn modelId="{5ACC81C1-9091-4230-B52E-2A16C19957B5}" type="presOf" srcId="{AFFB7576-C180-46E4-A6B8-335908FF0544}" destId="{78B0CE4A-D64C-44A9-8BC7-796D15137116}" srcOrd="0" destOrd="0" presId="urn:microsoft.com/office/officeart/2018/2/layout/IconVerticalSolidList"/>
    <dgm:cxn modelId="{C9605D27-1846-49B7-9717-97FDECCB2649}" type="presParOf" srcId="{FB797976-82D3-4BB0-8504-EE9B92B6080A}" destId="{7B3E077D-7AAA-48AE-86E4-5F4BF658A9AD}" srcOrd="0" destOrd="0" presId="urn:microsoft.com/office/officeart/2018/2/layout/IconVerticalSolidList"/>
    <dgm:cxn modelId="{1448294B-68E5-4C2C-9606-4AA98CAD970E}" type="presParOf" srcId="{7B3E077D-7AAA-48AE-86E4-5F4BF658A9AD}" destId="{8D231C61-29FC-4486-A1AD-F1EF0474072F}" srcOrd="0" destOrd="0" presId="urn:microsoft.com/office/officeart/2018/2/layout/IconVerticalSolidList"/>
    <dgm:cxn modelId="{13F89F0A-DDFA-4F5A-A3FB-BDD6EB5A2C8D}" type="presParOf" srcId="{7B3E077D-7AAA-48AE-86E4-5F4BF658A9AD}" destId="{BDF85A31-EBE6-4852-BD23-D0C85DDE8990}" srcOrd="1" destOrd="0" presId="urn:microsoft.com/office/officeart/2018/2/layout/IconVerticalSolidList"/>
    <dgm:cxn modelId="{41B42F9A-F1A4-4C3B-93AF-2D971AC1B733}" type="presParOf" srcId="{7B3E077D-7AAA-48AE-86E4-5F4BF658A9AD}" destId="{4CCF5166-1AA7-4FEC-BF0C-3317453FF850}" srcOrd="2" destOrd="0" presId="urn:microsoft.com/office/officeart/2018/2/layout/IconVerticalSolidList"/>
    <dgm:cxn modelId="{398F36F3-47AB-4672-B59C-0B1E0B891611}" type="presParOf" srcId="{7B3E077D-7AAA-48AE-86E4-5F4BF658A9AD}" destId="{26BEC01C-590E-43D5-9C14-6763FD344F8D}" srcOrd="3" destOrd="0" presId="urn:microsoft.com/office/officeart/2018/2/layout/IconVerticalSolidList"/>
    <dgm:cxn modelId="{4CB441BE-8D72-4AE6-8640-5286197CEB3E}" type="presParOf" srcId="{FB797976-82D3-4BB0-8504-EE9B92B6080A}" destId="{4B99FD67-2D6B-48C8-A333-9D3F82348AD9}" srcOrd="1" destOrd="0" presId="urn:microsoft.com/office/officeart/2018/2/layout/IconVerticalSolidList"/>
    <dgm:cxn modelId="{3BA5D38D-F8D4-4924-B051-E935AFE9B96F}" type="presParOf" srcId="{FB797976-82D3-4BB0-8504-EE9B92B6080A}" destId="{0065498D-24F3-458D-86CB-FDBACE930AD5}" srcOrd="2" destOrd="0" presId="urn:microsoft.com/office/officeart/2018/2/layout/IconVerticalSolidList"/>
    <dgm:cxn modelId="{63A13BB9-9636-4660-A87D-29477B02B966}" type="presParOf" srcId="{0065498D-24F3-458D-86CB-FDBACE930AD5}" destId="{80517DCD-6E85-47B4-A7FB-8C71DB34D8AE}" srcOrd="0" destOrd="0" presId="urn:microsoft.com/office/officeart/2018/2/layout/IconVerticalSolidList"/>
    <dgm:cxn modelId="{9D9CE55C-2B24-49CF-B254-F6B6B13D8497}" type="presParOf" srcId="{0065498D-24F3-458D-86CB-FDBACE930AD5}" destId="{41A96894-2092-4D40-B10D-A38F58BB3E8C}" srcOrd="1" destOrd="0" presId="urn:microsoft.com/office/officeart/2018/2/layout/IconVerticalSolidList"/>
    <dgm:cxn modelId="{01214140-92C1-43B7-9D26-A1E3CFC0132D}" type="presParOf" srcId="{0065498D-24F3-458D-86CB-FDBACE930AD5}" destId="{79F22134-02C2-47CC-8A03-C899F9532E3C}" srcOrd="2" destOrd="0" presId="urn:microsoft.com/office/officeart/2018/2/layout/IconVerticalSolidList"/>
    <dgm:cxn modelId="{E548594D-E1BD-433B-8C78-B4C5A1FDE81A}" type="presParOf" srcId="{0065498D-24F3-458D-86CB-FDBACE930AD5}" destId="{78B0CE4A-D64C-44A9-8BC7-796D15137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DC925-A242-48E6-957C-DD3812C5C2C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248863E-49BC-4B9B-8D71-D439208CEED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Extractor</a:t>
          </a:r>
        </a:p>
      </dgm:t>
    </dgm:pt>
    <dgm:pt modelId="{14194F0D-A3C8-4D4F-8F2F-130530036229}" type="parTrans" cxnId="{789FA88C-A466-4F55-99B8-B00317660A41}">
      <dgm:prSet/>
      <dgm:spPr/>
      <dgm:t>
        <a:bodyPr/>
        <a:lstStyle/>
        <a:p>
          <a:endParaRPr lang="en-US"/>
        </a:p>
      </dgm:t>
    </dgm:pt>
    <dgm:pt modelId="{C9EA3C81-74D9-42C1-B209-478D242D934A}" type="sibTrans" cxnId="{789FA88C-A466-4F55-99B8-B00317660A41}">
      <dgm:prSet/>
      <dgm:spPr/>
      <dgm:t>
        <a:bodyPr/>
        <a:lstStyle/>
        <a:p>
          <a:endParaRPr lang="en-US"/>
        </a:p>
      </dgm:t>
    </dgm:pt>
    <dgm:pt modelId="{C2EA78B6-FEE8-47C4-B3C3-125EAE13225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Fine Tuning</a:t>
          </a:r>
        </a:p>
      </dgm:t>
    </dgm:pt>
    <dgm:pt modelId="{D07B1F14-6A23-4D98-92C0-02EEFF3B23C4}" type="parTrans" cxnId="{3BC14C8F-91F5-4657-BB12-3C43266DE3DA}">
      <dgm:prSet/>
      <dgm:spPr/>
      <dgm:t>
        <a:bodyPr/>
        <a:lstStyle/>
        <a:p>
          <a:endParaRPr lang="en-US"/>
        </a:p>
      </dgm:t>
    </dgm:pt>
    <dgm:pt modelId="{72067A80-696E-4673-9706-8B0A9CB0B73F}" type="sibTrans" cxnId="{3BC14C8F-91F5-4657-BB12-3C43266DE3DA}">
      <dgm:prSet/>
      <dgm:spPr/>
      <dgm:t>
        <a:bodyPr/>
        <a:lstStyle/>
        <a:p>
          <a:endParaRPr lang="en-US"/>
        </a:p>
      </dgm:t>
    </dgm:pt>
    <dgm:pt modelId="{C5648C18-129F-43C3-AA04-9543A871F827}" type="pres">
      <dgm:prSet presAssocID="{967DC925-A242-48E6-957C-DD3812C5C2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2864B-29B7-4D3E-86D7-1348BCAAA6B2}" type="pres">
      <dgm:prSet presAssocID="{8248863E-49BC-4B9B-8D71-D439208CEEDF}" presName="hierRoot1" presStyleCnt="0"/>
      <dgm:spPr/>
    </dgm:pt>
    <dgm:pt modelId="{2797CDD0-BFDC-4A9E-A790-436F8F831E99}" type="pres">
      <dgm:prSet presAssocID="{8248863E-49BC-4B9B-8D71-D439208CEEDF}" presName="composite" presStyleCnt="0"/>
      <dgm:spPr/>
    </dgm:pt>
    <dgm:pt modelId="{6AC9C924-FD3B-4A26-B753-6060E1F6BB80}" type="pres">
      <dgm:prSet presAssocID="{8248863E-49BC-4B9B-8D71-D439208CEEDF}" presName="background" presStyleLbl="node0" presStyleIdx="0" presStyleCnt="2"/>
      <dgm:spPr/>
    </dgm:pt>
    <dgm:pt modelId="{0712A318-A4C1-4578-94A9-A8C1A4BDFA65}" type="pres">
      <dgm:prSet presAssocID="{8248863E-49BC-4B9B-8D71-D439208CEEDF}" presName="text" presStyleLbl="fgAcc0" presStyleIdx="0" presStyleCnt="2">
        <dgm:presLayoutVars>
          <dgm:chPref val="3"/>
        </dgm:presLayoutVars>
      </dgm:prSet>
      <dgm:spPr/>
    </dgm:pt>
    <dgm:pt modelId="{E9A6BCA1-5DC7-42C4-AA41-860201D23BF4}" type="pres">
      <dgm:prSet presAssocID="{8248863E-49BC-4B9B-8D71-D439208CEEDF}" presName="hierChild2" presStyleCnt="0"/>
      <dgm:spPr/>
    </dgm:pt>
    <dgm:pt modelId="{743159C2-C66D-43E5-9CE7-F593B31C8148}" type="pres">
      <dgm:prSet presAssocID="{C2EA78B6-FEE8-47C4-B3C3-125EAE13225F}" presName="hierRoot1" presStyleCnt="0"/>
      <dgm:spPr/>
    </dgm:pt>
    <dgm:pt modelId="{7B76A96E-0DB4-42F3-AF7B-18FD90084840}" type="pres">
      <dgm:prSet presAssocID="{C2EA78B6-FEE8-47C4-B3C3-125EAE13225F}" presName="composite" presStyleCnt="0"/>
      <dgm:spPr/>
    </dgm:pt>
    <dgm:pt modelId="{F79B5CC4-CB5A-45D5-BE1D-F3D7BE406AB3}" type="pres">
      <dgm:prSet presAssocID="{C2EA78B6-FEE8-47C4-B3C3-125EAE13225F}" presName="background" presStyleLbl="node0" presStyleIdx="1" presStyleCnt="2"/>
      <dgm:spPr/>
    </dgm:pt>
    <dgm:pt modelId="{67AC96FD-763B-4B21-86C8-F7A2F79A5544}" type="pres">
      <dgm:prSet presAssocID="{C2EA78B6-FEE8-47C4-B3C3-125EAE13225F}" presName="text" presStyleLbl="fgAcc0" presStyleIdx="1" presStyleCnt="2">
        <dgm:presLayoutVars>
          <dgm:chPref val="3"/>
        </dgm:presLayoutVars>
      </dgm:prSet>
      <dgm:spPr/>
    </dgm:pt>
    <dgm:pt modelId="{420EFBC5-CEF0-43BC-B2DA-C94AABBFDB8A}" type="pres">
      <dgm:prSet presAssocID="{C2EA78B6-FEE8-47C4-B3C3-125EAE13225F}" presName="hierChild2" presStyleCnt="0"/>
      <dgm:spPr/>
    </dgm:pt>
  </dgm:ptLst>
  <dgm:cxnLst>
    <dgm:cxn modelId="{86444701-14F1-47BC-BF85-49E6027AA113}" type="presOf" srcId="{C2EA78B6-FEE8-47C4-B3C3-125EAE13225F}" destId="{67AC96FD-763B-4B21-86C8-F7A2F79A5544}" srcOrd="0" destOrd="0" presId="urn:microsoft.com/office/officeart/2005/8/layout/hierarchy1"/>
    <dgm:cxn modelId="{789FA88C-A466-4F55-99B8-B00317660A41}" srcId="{967DC925-A242-48E6-957C-DD3812C5C2C3}" destId="{8248863E-49BC-4B9B-8D71-D439208CEEDF}" srcOrd="0" destOrd="0" parTransId="{14194F0D-A3C8-4D4F-8F2F-130530036229}" sibTransId="{C9EA3C81-74D9-42C1-B209-478D242D934A}"/>
    <dgm:cxn modelId="{3BC14C8F-91F5-4657-BB12-3C43266DE3DA}" srcId="{967DC925-A242-48E6-957C-DD3812C5C2C3}" destId="{C2EA78B6-FEE8-47C4-B3C3-125EAE13225F}" srcOrd="1" destOrd="0" parTransId="{D07B1F14-6A23-4D98-92C0-02EEFF3B23C4}" sibTransId="{72067A80-696E-4673-9706-8B0A9CB0B73F}"/>
    <dgm:cxn modelId="{C14D4595-713D-4868-A308-96CBED2FF979}" type="presOf" srcId="{967DC925-A242-48E6-957C-DD3812C5C2C3}" destId="{C5648C18-129F-43C3-AA04-9543A871F827}" srcOrd="0" destOrd="0" presId="urn:microsoft.com/office/officeart/2005/8/layout/hierarchy1"/>
    <dgm:cxn modelId="{30CA62DA-90FC-4D41-9279-5826345AD9F6}" type="presOf" srcId="{8248863E-49BC-4B9B-8D71-D439208CEEDF}" destId="{0712A318-A4C1-4578-94A9-A8C1A4BDFA65}" srcOrd="0" destOrd="0" presId="urn:microsoft.com/office/officeart/2005/8/layout/hierarchy1"/>
    <dgm:cxn modelId="{8E48DF17-2B0B-4BF7-B29D-0F7DED7A4E87}" type="presParOf" srcId="{C5648C18-129F-43C3-AA04-9543A871F827}" destId="{49B2864B-29B7-4D3E-86D7-1348BCAAA6B2}" srcOrd="0" destOrd="0" presId="urn:microsoft.com/office/officeart/2005/8/layout/hierarchy1"/>
    <dgm:cxn modelId="{7132E8B3-3B93-4A15-A0F1-A82B21C01080}" type="presParOf" srcId="{49B2864B-29B7-4D3E-86D7-1348BCAAA6B2}" destId="{2797CDD0-BFDC-4A9E-A790-436F8F831E99}" srcOrd="0" destOrd="0" presId="urn:microsoft.com/office/officeart/2005/8/layout/hierarchy1"/>
    <dgm:cxn modelId="{6964844A-9551-483C-B698-769C3960FE52}" type="presParOf" srcId="{2797CDD0-BFDC-4A9E-A790-436F8F831E99}" destId="{6AC9C924-FD3B-4A26-B753-6060E1F6BB80}" srcOrd="0" destOrd="0" presId="urn:microsoft.com/office/officeart/2005/8/layout/hierarchy1"/>
    <dgm:cxn modelId="{E5BD767E-30EC-4532-81BE-D27D154A96B1}" type="presParOf" srcId="{2797CDD0-BFDC-4A9E-A790-436F8F831E99}" destId="{0712A318-A4C1-4578-94A9-A8C1A4BDFA65}" srcOrd="1" destOrd="0" presId="urn:microsoft.com/office/officeart/2005/8/layout/hierarchy1"/>
    <dgm:cxn modelId="{8815DC06-1FBF-483C-B78B-BE44E990B8C9}" type="presParOf" srcId="{49B2864B-29B7-4D3E-86D7-1348BCAAA6B2}" destId="{E9A6BCA1-5DC7-42C4-AA41-860201D23BF4}" srcOrd="1" destOrd="0" presId="urn:microsoft.com/office/officeart/2005/8/layout/hierarchy1"/>
    <dgm:cxn modelId="{F33FD991-0E28-4E76-94B3-060C34456323}" type="presParOf" srcId="{C5648C18-129F-43C3-AA04-9543A871F827}" destId="{743159C2-C66D-43E5-9CE7-F593B31C8148}" srcOrd="1" destOrd="0" presId="urn:microsoft.com/office/officeart/2005/8/layout/hierarchy1"/>
    <dgm:cxn modelId="{D3A58988-2884-473C-89F6-7E7BAA6A4D0D}" type="presParOf" srcId="{743159C2-C66D-43E5-9CE7-F593B31C8148}" destId="{7B76A96E-0DB4-42F3-AF7B-18FD90084840}" srcOrd="0" destOrd="0" presId="urn:microsoft.com/office/officeart/2005/8/layout/hierarchy1"/>
    <dgm:cxn modelId="{DF287865-ACAA-41FB-BBC8-4AACE15D9C7D}" type="presParOf" srcId="{7B76A96E-0DB4-42F3-AF7B-18FD90084840}" destId="{F79B5CC4-CB5A-45D5-BE1D-F3D7BE406AB3}" srcOrd="0" destOrd="0" presId="urn:microsoft.com/office/officeart/2005/8/layout/hierarchy1"/>
    <dgm:cxn modelId="{1F37B3E5-CD92-433C-8055-FFD2A20C1B4B}" type="presParOf" srcId="{7B76A96E-0DB4-42F3-AF7B-18FD90084840}" destId="{67AC96FD-763B-4B21-86C8-F7A2F79A5544}" srcOrd="1" destOrd="0" presId="urn:microsoft.com/office/officeart/2005/8/layout/hierarchy1"/>
    <dgm:cxn modelId="{8A84512E-26D3-4110-910A-D6B7C4C8128D}" type="presParOf" srcId="{743159C2-C66D-43E5-9CE7-F593B31C8148}" destId="{420EFBC5-CEF0-43BC-B2DA-C94AABBFDB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1C61-29FC-4486-A1AD-F1EF0474072F}">
      <dsp:nvSpPr>
        <dsp:cNvPr id="0" name=""/>
        <dsp:cNvSpPr/>
      </dsp:nvSpPr>
      <dsp:spPr>
        <a:xfrm>
          <a:off x="0" y="52981"/>
          <a:ext cx="5647440" cy="1947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85A31-EBE6-4852-BD23-D0C85DDE8990}">
      <dsp:nvSpPr>
        <dsp:cNvPr id="0" name=""/>
        <dsp:cNvSpPr/>
      </dsp:nvSpPr>
      <dsp:spPr>
        <a:xfrm>
          <a:off x="394883" y="667630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C01C-590E-43D5-9C14-6763FD344F8D}">
      <dsp:nvSpPr>
        <dsp:cNvPr id="0" name=""/>
        <dsp:cNvSpPr/>
      </dsp:nvSpPr>
      <dsp:spPr>
        <a:xfrm>
          <a:off x="1507738" y="106033"/>
          <a:ext cx="413970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practice, very few people train an entire Convolutional Network from scratch (i.e. random initialization of weights), because it is relatively rare to have a dataset of sufficient size.</a:t>
          </a:r>
        </a:p>
      </dsp:txBody>
      <dsp:txXfrm>
        <a:off x="1507738" y="106033"/>
        <a:ext cx="4139701" cy="1305401"/>
      </dsp:txXfrm>
    </dsp:sp>
    <dsp:sp modelId="{80517DCD-6E85-47B4-A7FB-8C71DB34D8AE}">
      <dsp:nvSpPr>
        <dsp:cNvPr id="0" name=""/>
        <dsp:cNvSpPr/>
      </dsp:nvSpPr>
      <dsp:spPr>
        <a:xfrm>
          <a:off x="0" y="2341866"/>
          <a:ext cx="5647440" cy="19412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96894-2092-4D40-B10D-A38F58BB3E8C}">
      <dsp:nvSpPr>
        <dsp:cNvPr id="0" name=""/>
        <dsp:cNvSpPr/>
      </dsp:nvSpPr>
      <dsp:spPr>
        <a:xfrm>
          <a:off x="394883" y="2953492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0CE4A-D64C-44A9-8BC7-796D15137116}">
      <dsp:nvSpPr>
        <dsp:cNvPr id="0" name=""/>
        <dsp:cNvSpPr/>
      </dsp:nvSpPr>
      <dsp:spPr>
        <a:xfrm>
          <a:off x="1461787" y="2146636"/>
          <a:ext cx="4119168" cy="19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Instead, it is common to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pretrain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ConvNet on a very large dataset (e.g.,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ImageNet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which contains 1.2 million images with 1000 categories), and then use the ConvNet either as an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initialization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 a </a:t>
          </a: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fixed feature extractor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the task of interest. </a:t>
          </a:r>
        </a:p>
      </dsp:txBody>
      <dsp:txXfrm>
        <a:off x="1461787" y="2146636"/>
        <a:ext cx="4119168" cy="1971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9C924-FD3B-4A26-B753-6060E1F6BB80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2A318-A4C1-4578-94A9-A8C1A4BDFA65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Extractor</a:t>
          </a:r>
        </a:p>
      </dsp:txBody>
      <dsp:txXfrm>
        <a:off x="585701" y="1067340"/>
        <a:ext cx="4337991" cy="2693452"/>
      </dsp:txXfrm>
    </dsp:sp>
    <dsp:sp modelId="{F79B5CC4-CB5A-45D5-BE1D-F3D7BE406AB3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C96FD-763B-4B21-86C8-F7A2F79A5544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Fine Tuning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F449-E4EE-DEA2-1EEB-2D1F88CC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04CF-67FB-D2E6-86B7-7BFB66FD9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9704-EE58-9266-F258-7DB965DC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5340-070E-4BA0-C5D6-73071CBA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1C4-7F1F-F508-8F79-58034B60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863-5D0B-83F3-4D59-FF6B976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5A69-A2AC-07E8-9163-758A2756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5200-3AEF-5AFA-DEBA-D49887DB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40CB-CD63-4D25-4379-1DC13EBC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62DF-4F7C-8F97-9702-F1CAF69E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E9BD0-D798-19F8-B51B-10E8FD91E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C5DB-CABE-AB2C-1E26-2C0E2455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92CE-8574-606A-0C13-43462D42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94CD-A14E-CCBB-FBBB-3B2E51D0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FD32-2CCF-E588-0D80-9DCC5ED7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8BC-37C1-E1C4-342A-73FABE2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5337-2075-1793-326E-F40418E1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C831-8BBC-8F0E-11A4-0546BD6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5E9-C98D-9D64-95D3-99BB59CC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1283-6C85-3551-59BC-3C97D17B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395D-322F-471B-4C48-9ADE43A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2E80-86E1-D00E-C91C-2177E4FD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060B-6A15-AB0D-CB3A-3C0287E8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6A65-DC18-40F2-B184-254EA8DF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2BAD-8A9F-53A1-F281-2DE6D87A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D6D2-7475-0365-0C59-F68634C5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08E-582E-381B-9C02-A570C1B4B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4E15-CA2C-FF2A-8491-B1E3573EC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21D6-387E-804D-075B-00E1791D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6399-6616-E96A-0CA3-10F8ECFA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58896-D88C-6B37-B864-F486F0C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905E-F5D4-D83D-F5E8-547197B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9D25-2B78-287C-897D-2B2E442C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AF9B1-5AF8-9FB9-D36B-984C0397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BEAC3-86A7-C3F2-72B4-B3DFB07B9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B4F96-75A5-8E29-2980-07BE9D29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FB24E-E24A-1519-16AC-F763A3F4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5F0A0-EABB-D9DC-8554-BFA344A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BACDB-F22F-E1C8-4086-ED0B2DD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20EC-3D02-FC9F-CD60-5B9845E0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4D6F-A06F-2AFF-D4E1-B58497B5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AAAAB-CD4F-1B43-B80C-155FBFB8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9BC6-F58A-A236-59AE-6896A7A0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6D350-5B6B-F1AE-EBDC-C55F71D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97E5C-3D00-8D9D-1181-8D43DB90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65E4-D617-DA48-827A-86721CB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498A-BEBF-576E-A697-89E809B3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0B3D-584A-D0D5-F2BB-04EE6234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0DC97-6B05-EEC5-2712-704919B77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DADC-20A6-68B6-1020-C5F617DB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FD3A0-F53B-DDD2-7B06-94ABE13B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EFD2-9B74-95EC-BB95-8E686825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8A-819A-560F-3FF2-DDC6D0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DA21E-3EA5-216B-92D7-998F8DBC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663E-1AB2-EDCB-DC84-0F2E67867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99DD-640B-1C59-A9C4-DBA25E6F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DA39-C59C-0ED1-6ACB-E0C8269E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3CFEA-EA5D-2C9E-FF66-5B89B979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F520-594C-F1DF-AED8-580DCF56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30FD-03D2-1ECE-6A43-D4498FCD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8401-41A9-64A7-9A75-514355A3A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852-6746-42E6-AB7A-450D6D44297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AD1D-59A3-1DB7-7F46-C7FEB5CE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F959-39D6-A187-7801-1924456A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BDF-41F4-471F-B1E3-9EE83E19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8740"/>
            <a:r>
              <a:rPr lang="en-US" kern="1200" spc="-4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kern="1200" spc="-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12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1200" spc="-14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spc="-7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pic>
        <p:nvPicPr>
          <p:cNvPr id="15" name="Picture 14" descr="Top view of cubes connected with black lines">
            <a:extLst>
              <a:ext uri="{FF2B5EF4-FFF2-40B4-BE49-F238E27FC236}">
                <a16:creationId xmlns:a16="http://schemas.microsoft.com/office/drawing/2014/main" id="{DB2FB8C8-3F54-3213-A97F-B511A598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5" r="4225" b="2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30890" y="4727481"/>
            <a:ext cx="3514484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lang="en-US" sz="2395">
                <a:latin typeface="Arial"/>
                <a:cs typeface="Arial"/>
              </a:rPr>
              <a:t>scenarios</a:t>
            </a:r>
            <a:r>
              <a:rPr lang="en-US" sz="2395" spc="-15">
                <a:latin typeface="Arial"/>
                <a:cs typeface="Arial"/>
              </a:rPr>
              <a:t> </a:t>
            </a:r>
            <a:r>
              <a:rPr lang="en-US" sz="2395" spc="30">
                <a:latin typeface="Arial"/>
                <a:cs typeface="Arial"/>
              </a:rPr>
              <a:t>look</a:t>
            </a:r>
            <a:r>
              <a:rPr lang="en-US" sz="2395" spc="-12">
                <a:latin typeface="Arial"/>
                <a:cs typeface="Arial"/>
              </a:rPr>
              <a:t> </a:t>
            </a:r>
            <a:r>
              <a:rPr lang="en-US" sz="2395">
                <a:latin typeface="Arial"/>
                <a:cs typeface="Arial"/>
              </a:rPr>
              <a:t>as</a:t>
            </a:r>
            <a:r>
              <a:rPr lang="en-US" sz="2395" spc="-15">
                <a:latin typeface="Arial"/>
                <a:cs typeface="Arial"/>
              </a:rPr>
              <a:t> </a:t>
            </a:r>
            <a:r>
              <a:rPr lang="en-US" sz="2395" spc="-6">
                <a:latin typeface="Arial"/>
                <a:cs typeface="Arial"/>
              </a:rPr>
              <a:t>follows:</a:t>
            </a:r>
            <a:endParaRPr lang="en-US" sz="2395">
              <a:latin typeface="Arial"/>
              <a:cs typeface="Arial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BD1F306F-81F5-35FB-1563-5D409D563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328564"/>
              </p:ext>
            </p:extLst>
          </p:nvPr>
        </p:nvGraphicFramePr>
        <p:xfrm>
          <a:off x="838201" y="1825625"/>
          <a:ext cx="5647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701"/>
            <a:r>
              <a:rPr lang="en-US" sz="3200" spc="-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730AFD6-B069-A414-96C0-80008A61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2286" marR="3081" indent="-228600">
              <a:lnSpc>
                <a:spcPct val="90000"/>
              </a:lnSpc>
              <a:spcBef>
                <a:spcPts val="367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700" b="1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en-US" sz="17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learning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pre-trained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lang="en-US" sz="17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7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tuning.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7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7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pertained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17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17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7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700" spc="5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sz="17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marR="730081" indent="-228600">
              <a:lnSpc>
                <a:spcPct val="90000"/>
              </a:lnSpc>
              <a:spcBef>
                <a:spcPts val="2286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n-US" sz="17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17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7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17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7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38740" algn="r"/>
            <a:r>
              <a:rPr lang="en-US" sz="4000" kern="1200" spc="-48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kern="1200" spc="-9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kern="1200" spc="-9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kern="12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kern="1200" spc="-9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000" kern="1200" spc="-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kern="1200" spc="-16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spc="-8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4000" kern="1200" spc="-16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spc="-4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2286" marR="754725" indent="-228600">
              <a:lnSpc>
                <a:spcPct val="90000"/>
              </a:lnSpc>
              <a:spcBef>
                <a:spcPts val="403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z="2000" spc="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0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marR="3081" indent="-228600">
              <a:lnSpc>
                <a:spcPct val="90000"/>
              </a:lnSpc>
              <a:spcBef>
                <a:spcPts val="2250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US"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detectors,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marR="224107" indent="-228600">
              <a:lnSpc>
                <a:spcPct val="90000"/>
              </a:lnSpc>
              <a:spcBef>
                <a:spcPts val="2253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Tigers,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Lions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Horses </a:t>
            </a:r>
            <a:r>
              <a:rPr lang="en-US" sz="20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000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4-legged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marR="191377" indent="-228600">
              <a:lnSpc>
                <a:spcPct val="90000"/>
              </a:lnSpc>
              <a:spcBef>
                <a:spcPts val="2250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0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8740" algn="ctr"/>
            <a:r>
              <a:rPr lang="en-US" sz="5200" kern="1200" spc="-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200" kern="1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5200" kern="1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200" kern="1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5200" kern="1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5200" kern="1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200" kern="1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5200" kern="1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spc="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5200" kern="1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200" kern="1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5200" kern="1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200" kern="12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5200" kern="1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5200" kern="12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A446C6D-E0B1-4868-7150-30F6C4A0E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4906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8740" algn="ctr"/>
            <a:r>
              <a:rPr lang="en-US" sz="4100" kern="1200" spc="-4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1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100" kern="1200" spc="-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100" kern="12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1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100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100" kern="12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4100" kern="1200" spc="-1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3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1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41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  <a:p>
            <a:pPr marL="310747" algn="ctr"/>
            <a:r>
              <a:rPr lang="en-US" sz="4100" kern="1200" spc="-2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100" kern="1200" spc="7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r>
              <a:rPr lang="en-US" sz="4100" kern="1200" spc="-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100" kern="1200" spc="-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4100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sz="4100" kern="1200" spc="-2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sz="4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3280927"/>
            <a:ext cx="11548872" cy="22914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38740" algn="ctr"/>
            <a:r>
              <a:rPr lang="en-US" sz="4100" kern="1200" spc="-4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1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100" kern="1200" spc="-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100" kern="12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1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100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100" kern="12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4100" kern="1200" spc="-1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3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1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41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  <a:p>
            <a:pPr marL="310747" algn="ctr"/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weights/layers</a:t>
            </a:r>
            <a:r>
              <a:rPr lang="en-US" sz="410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2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410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</a:t>
            </a:r>
            <a:r>
              <a:rPr lang="en-US" sz="4100" kern="1200" spc="5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US" sz="4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 descr="A diagram of a diagram of a diagram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703" y="3124200"/>
            <a:ext cx="10851546" cy="3102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8740" algn="ctr"/>
            <a:r>
              <a:rPr lang="en-US" sz="3600" kern="1200" spc="-4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kern="1200" spc="-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kern="12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kern="12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600" kern="1200" spc="-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kern="12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600" kern="1200" spc="-19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3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3600" kern="1200" spc="-18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  <a:p>
            <a:pPr marL="310747" algn="ctr"/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2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2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kern="1200" spc="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3600" kern="1200" spc="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2795905"/>
            <a:ext cx="11548872" cy="3261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</p:spPr>
        <p:txBody>
          <a:bodyPr vert="horz" lIns="0" tIns="50589" rIns="0" bIns="0" rtlCol="0" anchor="ctr">
            <a:normAutofit/>
          </a:bodyPr>
          <a:lstStyle/>
          <a:p>
            <a:pPr marL="238740">
              <a:spcBef>
                <a:spcPts val="64"/>
              </a:spcBef>
            </a:pPr>
            <a:r>
              <a:rPr lang="en-US" sz="5400" spc="-482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spc="-9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5400" spc="-97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5400" spc="-9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5400" spc="-6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400" spc="-17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88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5400" spc="-197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309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5400" spc="-182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58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5400" spc="-182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33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  <a:endParaRPr lang="en-US" sz="5400" spc="-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54296" y="1244481"/>
            <a:ext cx="4322272" cy="2538143"/>
          </a:xfrm>
          <a:prstGeom prst="rect">
            <a:avLst/>
          </a:prstGeom>
        </p:spPr>
        <p:txBody>
          <a:bodyPr vert="horz" wrap="square" lIns="0" tIns="49288" rIns="0" bIns="0" rtlCol="0">
            <a:spAutoFit/>
          </a:bodyPr>
          <a:lstStyle/>
          <a:p>
            <a:pPr marL="5699" marR="671336" defTabSz="676656">
              <a:lnSpc>
                <a:spcPts val="1903"/>
              </a:lnSpc>
              <a:spcBef>
                <a:spcPts val="298"/>
              </a:spcBef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kern="1200" spc="-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r>
              <a:rPr lang="en-US" sz="160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kern="1200" spc="-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-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60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600" kern="1200" spc="-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1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kern="1200" spc="-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600" kern="1200" spc="-9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099" marR="542540" indent="-329114" defTabSz="676656">
              <a:lnSpc>
                <a:spcPts val="1907"/>
              </a:lnSpc>
              <a:spcBef>
                <a:spcPts val="1689"/>
              </a:spcBef>
              <a:buFont typeface="Arial"/>
              <a:buAutoNum type="arabicPeriod"/>
              <a:tabLst>
                <a:tab pos="49409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r>
              <a:rPr lang="en-US" sz="1600" b="1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1600" b="1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lang="en-US" sz="1600" kern="1200" spc="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kern="1200" spc="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160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network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099" marR="2280" indent="-329114" defTabSz="676656">
              <a:lnSpc>
                <a:spcPct val="90400"/>
              </a:lnSpc>
              <a:spcBef>
                <a:spcPts val="1647"/>
              </a:spcBef>
              <a:buFont typeface="Arial"/>
              <a:buAutoNum type="arabicPeriod"/>
              <a:tabLst>
                <a:tab pos="49409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1600" b="1" kern="1200" spc="3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en-US" sz="1600" b="1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b="1" kern="1200" spc="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1600" b="1" kern="1200" spc="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b="1" kern="1200" spc="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kern="1200" spc="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60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kern="1200" spc="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2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1600" kern="1200" spc="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160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kern="1200" spc="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160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kern="1200" spc="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kern="1200" spc="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099" indent="-328829" defTabSz="676656">
              <a:spcBef>
                <a:spcPts val="1441"/>
              </a:spcBef>
              <a:buAutoNum type="arabicPeriod"/>
              <a:tabLst>
                <a:tab pos="494099" algn="l"/>
              </a:tabLst>
            </a:pPr>
            <a:r>
              <a:rPr lang="en-US" sz="1600" kern="1200" spc="-3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600" kern="1200" spc="1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kern="12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kern="12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0509" y="2169256"/>
            <a:ext cx="717157" cy="16098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8649" defTabSz="566928">
              <a:spcBef>
                <a:spcPts val="51"/>
              </a:spcBef>
            </a:pPr>
            <a:r>
              <a:rPr lang="en-US" sz="978" kern="120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Pre-</a:t>
            </a:r>
            <a:r>
              <a:rPr lang="en-US" sz="978" kern="1200" spc="24">
                <a:solidFill>
                  <a:srgbClr val="FFFFFF"/>
                </a:solidFill>
                <a:latin typeface="Arial"/>
                <a:ea typeface="+mn-ea"/>
                <a:cs typeface="Arial"/>
              </a:rPr>
              <a:t>trained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3AC25407-1189-720C-CE7E-5E60B6701D9F}"/>
              </a:ext>
            </a:extLst>
          </p:cNvPr>
          <p:cNvSpPr txBox="1"/>
          <p:nvPr/>
        </p:nvSpPr>
        <p:spPr>
          <a:xfrm>
            <a:off x="9413825" y="1873996"/>
            <a:ext cx="847350" cy="653914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0" rIns="0" bIns="0" rtlCol="0">
            <a:spAutoFit/>
          </a:bodyPr>
          <a:lstStyle/>
          <a:p>
            <a:pPr defTabSz="676656"/>
            <a:endParaRPr lang="en-US" sz="1167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defTabSz="676656">
              <a:spcBef>
                <a:spcPts val="852"/>
              </a:spcBef>
            </a:pPr>
            <a:endParaRPr lang="en-US" sz="1167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4194" defTabSz="676656"/>
            <a:r>
              <a:rPr lang="en-US" sz="1167" kern="1200">
                <a:solidFill>
                  <a:srgbClr val="555555"/>
                </a:solidFill>
                <a:latin typeface="Arial"/>
                <a:ea typeface="+mn-ea"/>
                <a:cs typeface="Arial"/>
              </a:rPr>
              <a:t>Pre-</a:t>
            </a:r>
            <a:r>
              <a:rPr lang="en-US" sz="1167" kern="1200" spc="29">
                <a:solidFill>
                  <a:srgbClr val="555555"/>
                </a:solidFill>
                <a:latin typeface="Arial"/>
                <a:ea typeface="+mn-ea"/>
                <a:cs typeface="Arial"/>
              </a:rPr>
              <a:t>trained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91B7F31-A42D-8DAF-A46E-59F194FA8604}"/>
              </a:ext>
            </a:extLst>
          </p:cNvPr>
          <p:cNvSpPr txBox="1"/>
          <p:nvPr/>
        </p:nvSpPr>
        <p:spPr>
          <a:xfrm>
            <a:off x="9413825" y="2950376"/>
            <a:ext cx="847350" cy="370833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14632" rIns="0" bIns="0" rtlCol="0">
            <a:spAutoFit/>
          </a:bodyPr>
          <a:lstStyle/>
          <a:p>
            <a:pPr defTabSz="676656">
              <a:spcBef>
                <a:spcPts val="85"/>
              </a:spcBef>
            </a:pPr>
            <a:endParaRPr lang="en-US" sz="1167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7995" defTabSz="676656"/>
            <a:r>
              <a:rPr lang="en-US" sz="1167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Trainable</a:t>
            </a:r>
            <a:endParaRPr lang="en-US" sz="15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93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</p:spPr>
        <p:txBody>
          <a:bodyPr vert="horz" lIns="0" tIns="50589" rIns="0" bIns="0" rtlCol="0" anchor="ctr">
            <a:normAutofit/>
          </a:bodyPr>
          <a:lstStyle/>
          <a:p>
            <a:pPr marL="238740">
              <a:spcBef>
                <a:spcPts val="64"/>
              </a:spcBef>
            </a:pPr>
            <a:r>
              <a:rPr lang="en-US" sz="5400" spc="-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54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54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54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5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5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5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5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5400" spc="-1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spc="-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54295" y="1244481"/>
            <a:ext cx="4752175" cy="2478383"/>
          </a:xfrm>
          <a:prstGeom prst="rect">
            <a:avLst/>
          </a:prstGeom>
        </p:spPr>
        <p:txBody>
          <a:bodyPr vert="horz" wrap="square" lIns="0" tIns="49288" rIns="0" bIns="0" rtlCol="0">
            <a:spAutoFit/>
          </a:bodyPr>
          <a:lstStyle/>
          <a:p>
            <a:pPr marL="146347" marR="14563" defTabSz="566928">
              <a:lnSpc>
                <a:spcPts val="1512"/>
              </a:lnSpc>
              <a:spcBef>
                <a:spcPts val="241"/>
              </a:spcBef>
            </a:pP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Fine</a:t>
            </a:r>
            <a:r>
              <a:rPr lang="en-US" sz="141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Tuning,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lang="en-US" sz="141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all</a:t>
            </a:r>
            <a:r>
              <a:rPr lang="en-US" sz="141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steps</a:t>
            </a:r>
            <a:r>
              <a:rPr lang="en-US" sz="1410" kern="1200" spc="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sz="1410" kern="1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3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10" kern="1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410" kern="1200" spc="3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we:</a:t>
            </a:r>
            <a:endParaRPr lang="en-US" sz="141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939" indent="-261659" defTabSz="566928">
              <a:spcBef>
                <a:spcPts val="1124"/>
              </a:spcBef>
              <a:buAutoNum type="arabicPeriod"/>
              <a:tabLst>
                <a:tab pos="541939" algn="l"/>
              </a:tabLst>
            </a:pP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Unfreeze</a:t>
            </a:r>
            <a:r>
              <a:rPr lang="en-US" sz="1410" kern="1200" spc="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410" kern="1200" spc="1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410" kern="1200" spc="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US" sz="1410" kern="1200" spc="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10" kern="1200" spc="1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1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en-US" sz="1410" kern="1200" spc="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41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939" marR="1910" indent="-261897" defTabSz="566928">
              <a:lnSpc>
                <a:spcPct val="90100"/>
              </a:lnSpc>
              <a:spcBef>
                <a:spcPts val="1310"/>
              </a:spcBef>
              <a:buAutoNum type="arabicPeriod"/>
              <a:tabLst>
                <a:tab pos="541939" algn="l"/>
              </a:tabLst>
            </a:pPr>
            <a:r>
              <a:rPr lang="en-US" sz="1410" kern="1200" spc="-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41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10" kern="1200" spc="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epochs,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10" kern="1200" spc="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10" kern="1200" spc="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410" kern="1200" spc="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b="1" kern="1200" dirty="0">
                <a:solidFill>
                  <a:srgbClr val="00A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‘fine</a:t>
            </a:r>
            <a:r>
              <a:rPr lang="en-US" sz="1410" b="1" kern="1200" spc="30" dirty="0">
                <a:solidFill>
                  <a:srgbClr val="00A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b="1" kern="1200" dirty="0">
                <a:solidFill>
                  <a:srgbClr val="00A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tune’</a:t>
            </a:r>
            <a:r>
              <a:rPr lang="en-US" sz="1410" b="1" kern="1200" spc="28" dirty="0">
                <a:solidFill>
                  <a:srgbClr val="00A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1410" kern="1200" spc="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10" kern="1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model.</a:t>
            </a:r>
            <a:endParaRPr lang="en-US" sz="141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068" marR="66608" indent="-179532" defTabSz="566928">
              <a:lnSpc>
                <a:spcPts val="1512"/>
              </a:lnSpc>
              <a:spcBef>
                <a:spcPts val="1344"/>
              </a:spcBef>
              <a:buSzPct val="122666"/>
              <a:buChar char="•"/>
              <a:tabLst>
                <a:tab pos="184068" algn="l"/>
              </a:tabLst>
            </a:pP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sz="1410" kern="1200" spc="-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10" kern="1200" spc="-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1410" kern="1200" spc="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141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specifics</a:t>
            </a:r>
            <a:r>
              <a:rPr lang="en-US" sz="141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41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10" kern="1200" spc="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r>
              <a:rPr lang="en-US" sz="1410" kern="1200" spc="1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1410" kern="1200" spc="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lang="en-US" sz="141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410" kern="12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41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US" sz="141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specifics</a:t>
            </a:r>
            <a:r>
              <a:rPr lang="en-US" sz="141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10" kern="1200" spc="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en-US" sz="141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10" kern="1200" spc="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41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1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specifics</a:t>
            </a:r>
            <a:r>
              <a:rPr lang="en-US" sz="1410" kern="1200" spc="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2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1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1410" kern="1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10" kern="12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7736" y="1795063"/>
            <a:ext cx="722714" cy="911185"/>
          </a:xfrm>
          <a:custGeom>
            <a:avLst/>
            <a:gdLst/>
            <a:ahLst/>
            <a:cxnLst/>
            <a:rect l="l" t="t" r="r" b="b"/>
            <a:pathLst>
              <a:path w="1899284" h="2394584">
                <a:moveTo>
                  <a:pt x="0" y="2394090"/>
                </a:moveTo>
                <a:lnTo>
                  <a:pt x="1899239" y="2394090"/>
                </a:lnTo>
                <a:lnTo>
                  <a:pt x="1899239" y="0"/>
                </a:lnTo>
                <a:lnTo>
                  <a:pt x="0" y="0"/>
                </a:lnTo>
                <a:lnTo>
                  <a:pt x="0" y="239409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9760509" y="2169256"/>
            <a:ext cx="717157" cy="16098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8649" defTabSz="566928">
              <a:spcBef>
                <a:spcPts val="51"/>
              </a:spcBef>
            </a:pPr>
            <a:r>
              <a:rPr lang="en-US" sz="978" kern="120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Pre-</a:t>
            </a:r>
            <a:r>
              <a:rPr lang="en-US" sz="978" kern="1200" spc="24">
                <a:solidFill>
                  <a:srgbClr val="FFFFFF"/>
                </a:solidFill>
                <a:latin typeface="Arial"/>
                <a:ea typeface="+mn-ea"/>
                <a:cs typeface="Arial"/>
              </a:rPr>
              <a:t>trained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60509" y="2706060"/>
            <a:ext cx="717157" cy="461996"/>
          </a:xfrm>
          <a:custGeom>
            <a:avLst/>
            <a:gdLst/>
            <a:ahLst/>
            <a:cxnLst/>
            <a:rect l="l" t="t" r="r" b="b"/>
            <a:pathLst>
              <a:path w="1884680" h="1214120">
                <a:moveTo>
                  <a:pt x="1884649" y="0"/>
                </a:moveTo>
                <a:lnTo>
                  <a:pt x="0" y="0"/>
                </a:lnTo>
                <a:lnTo>
                  <a:pt x="0" y="1213749"/>
                </a:lnTo>
                <a:lnTo>
                  <a:pt x="1884649" y="1213749"/>
                </a:lnTo>
                <a:lnTo>
                  <a:pt x="1884649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9760509" y="2853144"/>
            <a:ext cx="717157" cy="16098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90482" defTabSz="566928">
              <a:spcBef>
                <a:spcPts val="51"/>
              </a:spcBef>
            </a:pPr>
            <a:r>
              <a:rPr lang="en-US" sz="978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Trainable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6158" y="2288516"/>
            <a:ext cx="722714" cy="433725"/>
          </a:xfrm>
          <a:custGeom>
            <a:avLst/>
            <a:gdLst/>
            <a:ahLst/>
            <a:cxnLst/>
            <a:rect l="l" t="t" r="r" b="b"/>
            <a:pathLst>
              <a:path w="1899284" h="1139825">
                <a:moveTo>
                  <a:pt x="0" y="1139732"/>
                </a:moveTo>
                <a:lnTo>
                  <a:pt x="1899239" y="1139732"/>
                </a:lnTo>
                <a:lnTo>
                  <a:pt x="1899239" y="0"/>
                </a:lnTo>
                <a:lnTo>
                  <a:pt x="0" y="0"/>
                </a:lnTo>
                <a:lnTo>
                  <a:pt x="0" y="1139732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10828931" y="2344036"/>
            <a:ext cx="717157" cy="305410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90482" marR="87617" indent="103852" defTabSz="566928">
              <a:lnSpc>
                <a:spcPct val="103099"/>
              </a:lnSpc>
              <a:spcBef>
                <a:spcPts val="15"/>
              </a:spcBef>
            </a:pPr>
            <a:r>
              <a:rPr lang="en-US" sz="978" kern="1200" spc="20">
                <a:solidFill>
                  <a:schemeClr val="tx1"/>
                </a:solidFill>
                <a:latin typeface="Arial"/>
                <a:ea typeface="+mn-ea"/>
                <a:cs typeface="Arial"/>
              </a:rPr>
              <a:t>Make </a:t>
            </a:r>
            <a:r>
              <a:rPr lang="en-US" sz="978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Trainable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28931" y="2722207"/>
            <a:ext cx="717157" cy="461996"/>
          </a:xfrm>
          <a:custGeom>
            <a:avLst/>
            <a:gdLst/>
            <a:ahLst/>
            <a:cxnLst/>
            <a:rect l="l" t="t" r="r" b="b"/>
            <a:pathLst>
              <a:path w="1884680" h="1214120">
                <a:moveTo>
                  <a:pt x="1884649" y="0"/>
                </a:moveTo>
                <a:lnTo>
                  <a:pt x="0" y="0"/>
                </a:lnTo>
                <a:lnTo>
                  <a:pt x="0" y="1213749"/>
                </a:lnTo>
                <a:lnTo>
                  <a:pt x="1884649" y="1213749"/>
                </a:lnTo>
                <a:lnTo>
                  <a:pt x="1884649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10828931" y="2869289"/>
            <a:ext cx="717157" cy="16098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90482" defTabSz="566928">
              <a:spcBef>
                <a:spcPts val="51"/>
              </a:spcBef>
            </a:pPr>
            <a:r>
              <a:rPr lang="en-US" sz="978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Trainable</a:t>
            </a:r>
            <a:endParaRPr lang="en-US" sz="157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63312" y="2522549"/>
            <a:ext cx="398447" cy="398447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10828931" y="1796947"/>
            <a:ext cx="717157" cy="334807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3500" rIns="0" bIns="0" rtlCol="0">
            <a:spAutoFit/>
          </a:bodyPr>
          <a:lstStyle/>
          <a:p>
            <a:pPr defTabSz="566928">
              <a:spcBef>
                <a:spcPts val="163"/>
              </a:spcBef>
            </a:pPr>
            <a:endParaRPr lang="en-US" sz="97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8649" defTabSz="566928">
              <a:spcBef>
                <a:spcPts val="2"/>
              </a:spcBef>
            </a:pPr>
            <a:r>
              <a:rPr lang="en-US" sz="978" kern="120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Pre-</a:t>
            </a:r>
            <a:r>
              <a:rPr lang="en-US" sz="978" kern="1200" spc="24">
                <a:solidFill>
                  <a:srgbClr val="FFFFFF"/>
                </a:solidFill>
                <a:latin typeface="Arial"/>
                <a:ea typeface="+mn-ea"/>
                <a:cs typeface="Arial"/>
              </a:rPr>
              <a:t>trained</a:t>
            </a:r>
            <a:endParaRPr lang="en-US"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701"/>
            <a:r>
              <a:rPr lang="en-US" sz="3200" spc="-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2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spc="-1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32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32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4BB4949-620E-F4D7-4EE8-7ED9AB1C8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2" r="477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2286" marR="356569" indent="-228600">
              <a:lnSpc>
                <a:spcPct val="90000"/>
              </a:lnSpc>
              <a:spcBef>
                <a:spcPts val="403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scenario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2000" spc="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r>
              <a:rPr lang="en-US" sz="20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0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spc="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indent="-228600">
              <a:lnSpc>
                <a:spcPct val="90000"/>
              </a:lnSpc>
              <a:spcBef>
                <a:spcPts val="1910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286" marR="3081" indent="-228600">
              <a:lnSpc>
                <a:spcPct val="90000"/>
              </a:lnSpc>
              <a:spcBef>
                <a:spcPts val="2286"/>
              </a:spcBef>
              <a:buSzPct val="122784"/>
              <a:buFont typeface="Arial" panose="020B0604020202020204" pitchFamily="34" charset="0"/>
              <a:buChar char="•"/>
              <a:tabLst>
                <a:tab pos="31228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similar)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classier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526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Transfer Learning</vt:lpstr>
      <vt:lpstr>Transfer Learning Rationale</vt:lpstr>
      <vt:lpstr>Transfer Learning - 2 Major Types</vt:lpstr>
      <vt:lpstr>Transfer Learning - Feature Extractor Take a pre-trained Network</vt:lpstr>
      <vt:lpstr>Transfer Learning - Feature Extractor Freeze the CONV weights/layers - meaning they remain fixed</vt:lpstr>
      <vt:lpstr>Transfer Learning - Feature Extractor Replace the Top Layer with your Top Layer and train it</vt:lpstr>
      <vt:lpstr>Transfer Learning - Feature Extractor</vt:lpstr>
      <vt:lpstr>Transfer Learning - Fine Tuning</vt:lpstr>
      <vt:lpstr>Transfer Learning - When Do We Use?</vt:lpstr>
      <vt:lpstr>Transfer Learning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Admin</dc:creator>
  <cp:lastModifiedBy>Admin</cp:lastModifiedBy>
  <cp:revision>1</cp:revision>
  <dcterms:created xsi:type="dcterms:W3CDTF">2023-12-26T05:39:12Z</dcterms:created>
  <dcterms:modified xsi:type="dcterms:W3CDTF">2023-12-26T17:55:14Z</dcterms:modified>
</cp:coreProperties>
</file>