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21" r:id="rId3"/>
    <p:sldId id="328" r:id="rId4"/>
    <p:sldId id="329" r:id="rId5"/>
    <p:sldId id="337" r:id="rId6"/>
    <p:sldId id="336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60" r:id="rId16"/>
    <p:sldId id="361" r:id="rId17"/>
    <p:sldId id="362" r:id="rId18"/>
    <p:sldId id="363" r:id="rId19"/>
    <p:sldId id="364" r:id="rId20"/>
    <p:sldId id="376" r:id="rId21"/>
    <p:sldId id="377" r:id="rId22"/>
    <p:sldId id="378" r:id="rId23"/>
    <p:sldId id="379" r:id="rId24"/>
    <p:sldId id="380" r:id="rId25"/>
    <p:sldId id="381" r:id="rId26"/>
    <p:sldId id="382" r:id="rId27"/>
    <p:sldId id="383" r:id="rId28"/>
    <p:sldId id="384" r:id="rId29"/>
    <p:sldId id="417" r:id="rId30"/>
    <p:sldId id="387" r:id="rId31"/>
    <p:sldId id="388" r:id="rId32"/>
    <p:sldId id="389" r:id="rId33"/>
    <p:sldId id="390" r:id="rId34"/>
    <p:sldId id="391" r:id="rId35"/>
    <p:sldId id="392" r:id="rId36"/>
    <p:sldId id="393" r:id="rId37"/>
    <p:sldId id="394" r:id="rId38"/>
    <p:sldId id="395" r:id="rId39"/>
    <p:sldId id="396" r:id="rId40"/>
    <p:sldId id="397" r:id="rId41"/>
    <p:sldId id="398" r:id="rId42"/>
    <p:sldId id="399" r:id="rId43"/>
    <p:sldId id="400" r:id="rId44"/>
    <p:sldId id="401" r:id="rId45"/>
    <p:sldId id="402" r:id="rId46"/>
    <p:sldId id="403" r:id="rId47"/>
    <p:sldId id="404" r:id="rId48"/>
    <p:sldId id="405" r:id="rId49"/>
    <p:sldId id="408" r:id="rId50"/>
    <p:sldId id="409" r:id="rId51"/>
    <p:sldId id="410" r:id="rId52"/>
    <p:sldId id="411" r:id="rId53"/>
    <p:sldId id="412" r:id="rId54"/>
    <p:sldId id="424" r:id="rId55"/>
    <p:sldId id="435" r:id="rId56"/>
    <p:sldId id="436" r:id="rId57"/>
    <p:sldId id="437" r:id="rId58"/>
    <p:sldId id="438" r:id="rId59"/>
    <p:sldId id="439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03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4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CDFA6-E852-8DA4-0E46-0F4B3ABCC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1E138-EC92-F90C-A7EA-1DE3AC541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468BC-717E-8B3E-F4F4-BC969158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C368-D372-40EC-8ACF-3EF5B404BCC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30A8A-6031-0A8D-9ED7-DB7D1FF6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29BB5-3BDB-6E54-233F-69911303A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ED22-C492-4860-8638-D29553C8F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A60ED-9E76-07EB-02D3-B05864E47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71F43-18CE-3FF3-F221-ED8C572B6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F1466-F379-A080-A2AD-AE7FDF75B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C368-D372-40EC-8ACF-3EF5B404BCC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3A511-35AE-2E2D-9657-37FF9D99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A00E7-4216-F5ED-04C1-4A427523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ED22-C492-4860-8638-D29553C8F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8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38838B-58C5-F91C-0D64-D4FA8C662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9F0B9-B70C-1EDA-3FD6-0E9F7B7E0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02602-0586-0D47-2B64-78E11E24D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C368-D372-40EC-8ACF-3EF5B404BCC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46EC3-5545-1503-C9EA-16698545E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2CEC4-2E14-A454-F5D8-CF048592B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ED22-C492-4860-8638-D29553C8F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05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FB7FC-9AE7-1413-BAD8-CE93783F2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B8B4F-D7F3-F789-1098-7AE5F3814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67060-6355-C168-6E9B-5D5F557E8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C368-D372-40EC-8ACF-3EF5B404BCC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DC02D-0E63-FE18-0D39-79585B1A4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D5D83-9DC7-D81E-27A5-DEB6E111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ED22-C492-4860-8638-D29553C8F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3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F6FA-337E-85BE-0FCB-FC0EE8974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4CA7A-F436-4E71-6F55-3C459E5C5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62630-6C59-E5A1-6934-536DC2CD6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C368-D372-40EC-8ACF-3EF5B404BCC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C9ACA-D7E0-E2C2-D4C5-7F8BA9C46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DFCA3-3618-F717-5533-D95C1717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ED22-C492-4860-8638-D29553C8F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4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44D7E-0A61-4EBA-0550-58E9BF41B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4AE16-161C-1283-ED7A-791B8711A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6A914-6C20-712D-C626-187C4168B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0B65E-E7DF-4A0E-489A-F6F73F8FE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C368-D372-40EC-8ACF-3EF5B404BCC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50FED-BC92-1CD0-ACCC-CA1CAD85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2302C-E600-1DBE-CB9F-E710DB5B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ED22-C492-4860-8638-D29553C8F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2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FE7A-7971-D006-BFE2-05DFAE8D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70117-A8CA-B6B7-6371-43302990E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F34E6-DE62-1392-FBBB-E6E97F6C4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DCDFB1-202D-5CD6-FFCB-07B646D34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3B254-E9E5-C6E6-0DCE-FD3B615E5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9E6844-57E3-2E6B-4D07-E0C50CB0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C368-D372-40EC-8ACF-3EF5B404BCC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3BDFA7-4A29-9774-BB7D-84943ADE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748348-B07F-ACBC-2BF7-237F3EE3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ED22-C492-4860-8638-D29553C8F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1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42812-0878-14B2-92F8-8DF5B7228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5B2AB8-3F59-513A-684D-A2C3A3433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C368-D372-40EC-8ACF-3EF5B404BCC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BBF95-340F-D7B9-339B-C535D1C5F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2B536A-3ED2-8FE8-9A59-C7148B17C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ED22-C492-4860-8638-D29553C8F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96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4114B-89D5-826F-A33B-46B094D7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C368-D372-40EC-8ACF-3EF5B404BCC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C1369-7CAE-EC30-8104-F076531B1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837F0-2ABB-B320-EEEC-C517E0113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ED22-C492-4860-8638-D29553C8F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2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A372-00F1-5AAB-2460-F85C603F2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0A6E6-CA48-3F71-BC63-CD339D7A1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39FCA-F91B-5B44-257D-DB4C2CF96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4F2D9-0BA1-01C1-5499-06A3E2BD3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C368-D372-40EC-8ACF-3EF5B404BCC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C02A3-1F1B-9BDB-25EB-63154C59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B0B8D-C8BB-1C81-F581-ED3655F4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ED22-C492-4860-8638-D29553C8F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39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917D-1F93-A9C9-3802-ABFB5860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93C41D-F73A-7133-60B9-D4946BA43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20CEF-4BD4-3130-25F5-9B1FCEE21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E9F1B-914D-745B-EC59-719055AD5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C368-D372-40EC-8ACF-3EF5B404BCC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E78D6-A292-EB96-D9FD-9187DCAD0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563D2-DC1F-BB88-EC6F-D8E4D556B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ED22-C492-4860-8638-D29553C8F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1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49F647-942A-0869-9B9C-0D6454605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34D57-5653-9489-622B-A85005C42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B3020-F68D-1D3F-121A-0C2C3F3A6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2C368-D372-40EC-8ACF-3EF5B404BCC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EA994-5803-D099-CE8F-4881816E0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801F4-B5CC-9A06-316B-8A3EEE8D7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9ED22-C492-4860-8638-D29553C8F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250892" y="741391"/>
            <a:ext cx="3269384" cy="1616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770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spc="-55">
                <a:latin typeface="+mj-lt"/>
                <a:ea typeface="+mj-ea"/>
                <a:cs typeface="+mj-cs"/>
              </a:rPr>
              <a:t>Our</a:t>
            </a:r>
            <a:r>
              <a:rPr lang="en-US" sz="3200" b="1" spc="-197">
                <a:latin typeface="+mj-lt"/>
                <a:ea typeface="+mj-ea"/>
                <a:cs typeface="+mj-cs"/>
              </a:rPr>
              <a:t> </a:t>
            </a:r>
            <a:r>
              <a:rPr lang="en-US" sz="3200" b="1" spc="-106">
                <a:latin typeface="+mj-lt"/>
                <a:ea typeface="+mj-ea"/>
                <a:cs typeface="+mj-cs"/>
              </a:rPr>
              <a:t>Brains</a:t>
            </a:r>
            <a:r>
              <a:rPr lang="en-US" sz="3200" b="1" spc="-164">
                <a:latin typeface="+mj-lt"/>
                <a:ea typeface="+mj-ea"/>
                <a:cs typeface="+mj-cs"/>
              </a:rPr>
              <a:t> </a:t>
            </a:r>
            <a:r>
              <a:rPr lang="en-US" sz="3200" b="1">
                <a:latin typeface="+mj-lt"/>
                <a:ea typeface="+mj-ea"/>
                <a:cs typeface="+mj-cs"/>
              </a:rPr>
              <a:t>are</a:t>
            </a:r>
            <a:r>
              <a:rPr lang="en-US" sz="3200" b="1" spc="-182">
                <a:latin typeface="+mj-lt"/>
                <a:ea typeface="+mj-ea"/>
                <a:cs typeface="+mj-cs"/>
              </a:rPr>
              <a:t> </a:t>
            </a:r>
            <a:r>
              <a:rPr lang="en-US" sz="3200" b="1" spc="-39">
                <a:latin typeface="+mj-lt"/>
                <a:ea typeface="+mj-ea"/>
                <a:cs typeface="+mj-cs"/>
              </a:rPr>
              <a:t>amazing</a:t>
            </a:r>
            <a:r>
              <a:rPr lang="en-US" sz="3200" b="1" spc="-179">
                <a:latin typeface="+mj-lt"/>
                <a:ea typeface="+mj-ea"/>
                <a:cs typeface="+mj-cs"/>
              </a:rPr>
              <a:t> </a:t>
            </a:r>
            <a:r>
              <a:rPr lang="en-US" sz="3200" b="1">
                <a:latin typeface="+mj-lt"/>
                <a:ea typeface="+mj-ea"/>
                <a:cs typeface="+mj-cs"/>
              </a:rPr>
              <a:t>at</a:t>
            </a:r>
            <a:r>
              <a:rPr lang="en-US" sz="3200" b="1" spc="-179">
                <a:latin typeface="+mj-lt"/>
                <a:ea typeface="+mj-ea"/>
                <a:cs typeface="+mj-cs"/>
              </a:rPr>
              <a:t> </a:t>
            </a:r>
            <a:r>
              <a:rPr lang="en-US" sz="3200" b="1" spc="-170">
                <a:latin typeface="+mj-lt"/>
                <a:ea typeface="+mj-ea"/>
                <a:cs typeface="+mj-cs"/>
              </a:rPr>
              <a:t>Vision</a:t>
            </a:r>
            <a:endParaRPr lang="en-US" sz="3200">
              <a:latin typeface="+mj-lt"/>
              <a:ea typeface="+mj-ea"/>
              <a:cs typeface="+mj-c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088" y="2089957"/>
            <a:ext cx="3343333" cy="253551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03929" y="1067758"/>
            <a:ext cx="3343333" cy="457990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250890" y="2533476"/>
            <a:ext cx="3240264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7701" marR="3081" indent="-228600">
              <a:lnSpc>
                <a:spcPct val="90000"/>
              </a:lnSpc>
              <a:spcBef>
                <a:spcPts val="230"/>
              </a:spcBef>
              <a:buFont typeface="Arial" panose="020B0604020202020204" pitchFamily="34" charset="0"/>
              <a:buChar char="•"/>
            </a:pPr>
            <a:r>
              <a:rPr lang="en-US" sz="2000"/>
              <a:t>The</a:t>
            </a:r>
            <a:r>
              <a:rPr lang="en-US" sz="2000" spc="-36"/>
              <a:t> </a:t>
            </a:r>
            <a:r>
              <a:rPr lang="en-US" sz="2000" b="1"/>
              <a:t>visual</a:t>
            </a:r>
            <a:r>
              <a:rPr lang="en-US" sz="2000" b="1" spc="-36"/>
              <a:t> </a:t>
            </a:r>
            <a:r>
              <a:rPr lang="en-US" sz="2000" b="1"/>
              <a:t>cortex</a:t>
            </a:r>
            <a:r>
              <a:rPr lang="en-US" sz="2000" b="1" spc="-33"/>
              <a:t> </a:t>
            </a:r>
            <a:r>
              <a:rPr lang="en-US" sz="2000"/>
              <a:t>(located</a:t>
            </a:r>
            <a:r>
              <a:rPr lang="en-US" sz="2000" spc="-36"/>
              <a:t> </a:t>
            </a:r>
            <a:r>
              <a:rPr lang="en-US" sz="2000"/>
              <a:t>in</a:t>
            </a:r>
            <a:r>
              <a:rPr lang="en-US" sz="2000" spc="-33"/>
              <a:t> </a:t>
            </a:r>
            <a:r>
              <a:rPr lang="en-US" sz="2000"/>
              <a:t>the</a:t>
            </a:r>
            <a:r>
              <a:rPr lang="en-US" sz="2000" spc="-36"/>
              <a:t> </a:t>
            </a:r>
            <a:r>
              <a:rPr lang="en-US" sz="2000"/>
              <a:t>occipital</a:t>
            </a:r>
            <a:r>
              <a:rPr lang="en-US" sz="2000" spc="-33"/>
              <a:t> </a:t>
            </a:r>
            <a:r>
              <a:rPr lang="en-US" sz="2000"/>
              <a:t>lobe)</a:t>
            </a:r>
            <a:r>
              <a:rPr lang="en-US" sz="2000" spc="-36"/>
              <a:t> </a:t>
            </a:r>
            <a:r>
              <a:rPr lang="en-US" sz="2000"/>
              <a:t>is</a:t>
            </a:r>
            <a:r>
              <a:rPr lang="en-US" sz="2000" spc="-36"/>
              <a:t> </a:t>
            </a:r>
            <a:r>
              <a:rPr lang="en-US" sz="2000" spc="-15"/>
              <a:t>the </a:t>
            </a:r>
            <a:r>
              <a:rPr lang="en-US" sz="2000"/>
              <a:t>primary</a:t>
            </a:r>
            <a:r>
              <a:rPr lang="en-US" sz="2000" spc="-42"/>
              <a:t> </a:t>
            </a:r>
            <a:r>
              <a:rPr lang="en-US" sz="2000"/>
              <a:t>cortical</a:t>
            </a:r>
            <a:r>
              <a:rPr lang="en-US" sz="2000" spc="-42"/>
              <a:t> </a:t>
            </a:r>
            <a:r>
              <a:rPr lang="en-US" sz="2000"/>
              <a:t>region</a:t>
            </a:r>
            <a:r>
              <a:rPr lang="en-US" sz="2000" spc="-42"/>
              <a:t> </a:t>
            </a:r>
            <a:r>
              <a:rPr lang="en-US" sz="2000"/>
              <a:t>of</a:t>
            </a:r>
            <a:r>
              <a:rPr lang="en-US" sz="2000" spc="-42"/>
              <a:t> </a:t>
            </a:r>
            <a:r>
              <a:rPr lang="en-US" sz="2000"/>
              <a:t>the</a:t>
            </a:r>
            <a:r>
              <a:rPr lang="en-US" sz="2000" spc="-42"/>
              <a:t> </a:t>
            </a:r>
            <a:r>
              <a:rPr lang="en-US" sz="2000"/>
              <a:t>brain</a:t>
            </a:r>
            <a:r>
              <a:rPr lang="en-US" sz="2000" spc="-42"/>
              <a:t> </a:t>
            </a:r>
            <a:r>
              <a:rPr lang="en-US" sz="2000"/>
              <a:t>that</a:t>
            </a:r>
            <a:r>
              <a:rPr lang="en-US" sz="2000" spc="-42"/>
              <a:t> </a:t>
            </a:r>
            <a:r>
              <a:rPr lang="en-US" sz="2000"/>
              <a:t>receives,</a:t>
            </a:r>
            <a:r>
              <a:rPr lang="en-US" sz="2000" spc="-42"/>
              <a:t> </a:t>
            </a:r>
            <a:r>
              <a:rPr lang="en-US" sz="2000" spc="-6"/>
              <a:t>integrates, </a:t>
            </a:r>
            <a:r>
              <a:rPr lang="en-US" sz="2000"/>
              <a:t>and</a:t>
            </a:r>
            <a:r>
              <a:rPr lang="en-US" sz="2000" spc="-49"/>
              <a:t> </a:t>
            </a:r>
            <a:r>
              <a:rPr lang="en-US" sz="2000"/>
              <a:t>processes</a:t>
            </a:r>
            <a:r>
              <a:rPr lang="en-US" sz="2000" spc="-49"/>
              <a:t> </a:t>
            </a:r>
            <a:r>
              <a:rPr lang="en-US" sz="2000"/>
              <a:t>visual</a:t>
            </a:r>
            <a:r>
              <a:rPr lang="en-US" sz="2000" spc="-49"/>
              <a:t> </a:t>
            </a:r>
            <a:r>
              <a:rPr lang="en-US" sz="2000"/>
              <a:t>information</a:t>
            </a:r>
            <a:r>
              <a:rPr lang="en-US" sz="2000" spc="-49"/>
              <a:t> </a:t>
            </a:r>
            <a:r>
              <a:rPr lang="en-US" sz="2000"/>
              <a:t>relayed</a:t>
            </a:r>
            <a:r>
              <a:rPr lang="en-US" sz="2000" spc="-49"/>
              <a:t> </a:t>
            </a:r>
            <a:r>
              <a:rPr lang="en-US" sz="2000"/>
              <a:t>from</a:t>
            </a:r>
            <a:r>
              <a:rPr lang="en-US" sz="2000" spc="-49"/>
              <a:t> </a:t>
            </a:r>
            <a:r>
              <a:rPr lang="en-US" sz="2000"/>
              <a:t>the</a:t>
            </a:r>
            <a:r>
              <a:rPr lang="en-US" sz="2000" spc="-49"/>
              <a:t> </a:t>
            </a:r>
            <a:r>
              <a:rPr lang="en-US" sz="2000" spc="-6"/>
              <a:t>retinas</a:t>
            </a:r>
            <a:endParaRPr lang="en-US" sz="20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2B241C5-7E45-AD52-638D-31E8FD2BC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9503B28-6749-2F02-0050-2CC7D03CF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C3DEE37-9CE7-622C-B750-66998EDC2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713" y="-76120"/>
            <a:ext cx="6376669" cy="1398888"/>
          </a:xfrm>
          <a:prstGeom prst="rect">
            <a:avLst/>
          </a:prstGeom>
        </p:spPr>
        <p:txBody>
          <a:bodyPr vert="horz" wrap="square" lIns="0" tIns="44239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spc="-69" dirty="0"/>
              <a:t>Example</a:t>
            </a:r>
            <a:r>
              <a:rPr spc="-221" dirty="0"/>
              <a:t> </a:t>
            </a:r>
            <a:r>
              <a:rPr dirty="0"/>
              <a:t>of</a:t>
            </a:r>
            <a:r>
              <a:rPr spc="-194" dirty="0"/>
              <a:t> </a:t>
            </a:r>
            <a:r>
              <a:rPr spc="69" dirty="0"/>
              <a:t>a</a:t>
            </a:r>
            <a:r>
              <a:rPr spc="-194" dirty="0"/>
              <a:t> </a:t>
            </a:r>
            <a:r>
              <a:rPr spc="-127" dirty="0"/>
              <a:t>Convolution</a:t>
            </a:r>
            <a:r>
              <a:rPr spc="-170" dirty="0"/>
              <a:t> </a:t>
            </a:r>
            <a:r>
              <a:rPr spc="-49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3106" y="5808012"/>
            <a:ext cx="825964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</a:t>
            </a:r>
            <a:endParaRPr sz="11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3675" y="5808012"/>
            <a:ext cx="101156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</a:t>
            </a:r>
            <a:endParaRPr sz="118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1201" y="5808012"/>
            <a:ext cx="157106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Output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Map</a:t>
            </a:r>
            <a:endParaRPr sz="11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73535" y="2923969"/>
          <a:ext cx="2310385" cy="205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737250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172359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713" y="-76120"/>
            <a:ext cx="6376669" cy="1398888"/>
          </a:xfrm>
          <a:prstGeom prst="rect">
            <a:avLst/>
          </a:prstGeom>
        </p:spPr>
        <p:txBody>
          <a:bodyPr vert="horz" wrap="square" lIns="0" tIns="44239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spc="-69" dirty="0"/>
              <a:t>Example</a:t>
            </a:r>
            <a:r>
              <a:rPr spc="-221" dirty="0"/>
              <a:t> </a:t>
            </a:r>
            <a:r>
              <a:rPr dirty="0"/>
              <a:t>of</a:t>
            </a:r>
            <a:r>
              <a:rPr spc="-194" dirty="0"/>
              <a:t> </a:t>
            </a:r>
            <a:r>
              <a:rPr spc="69" dirty="0"/>
              <a:t>a</a:t>
            </a:r>
            <a:r>
              <a:rPr spc="-194" dirty="0"/>
              <a:t> </a:t>
            </a:r>
            <a:r>
              <a:rPr spc="-127" dirty="0"/>
              <a:t>Convolution</a:t>
            </a:r>
            <a:r>
              <a:rPr spc="-170" dirty="0"/>
              <a:t> </a:t>
            </a:r>
            <a:r>
              <a:rPr spc="-49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3106" y="5808012"/>
            <a:ext cx="825964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</a:t>
            </a:r>
            <a:endParaRPr sz="11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3675" y="5808012"/>
            <a:ext cx="101156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</a:t>
            </a:r>
            <a:endParaRPr sz="118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1201" y="5808012"/>
            <a:ext cx="157106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Output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Map</a:t>
            </a:r>
            <a:endParaRPr sz="11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73535" y="2923969"/>
          <a:ext cx="2310385" cy="205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737250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172359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713" y="-76120"/>
            <a:ext cx="6376669" cy="1398888"/>
          </a:xfrm>
          <a:prstGeom prst="rect">
            <a:avLst/>
          </a:prstGeom>
        </p:spPr>
        <p:txBody>
          <a:bodyPr vert="horz" wrap="square" lIns="0" tIns="44239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spc="-69" dirty="0"/>
              <a:t>Example</a:t>
            </a:r>
            <a:r>
              <a:rPr spc="-221" dirty="0"/>
              <a:t> </a:t>
            </a:r>
            <a:r>
              <a:rPr dirty="0"/>
              <a:t>of</a:t>
            </a:r>
            <a:r>
              <a:rPr spc="-194" dirty="0"/>
              <a:t> </a:t>
            </a:r>
            <a:r>
              <a:rPr spc="69" dirty="0"/>
              <a:t>a</a:t>
            </a:r>
            <a:r>
              <a:rPr spc="-194" dirty="0"/>
              <a:t> </a:t>
            </a:r>
            <a:r>
              <a:rPr spc="-127" dirty="0"/>
              <a:t>Convolution</a:t>
            </a:r>
            <a:r>
              <a:rPr spc="-170" dirty="0"/>
              <a:t> </a:t>
            </a:r>
            <a:r>
              <a:rPr spc="-49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3106" y="5808012"/>
            <a:ext cx="825964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</a:t>
            </a:r>
            <a:endParaRPr sz="11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3675" y="5808012"/>
            <a:ext cx="101156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</a:t>
            </a:r>
            <a:endParaRPr sz="118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1201" y="5808012"/>
            <a:ext cx="157106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Output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Map</a:t>
            </a:r>
            <a:endParaRPr sz="11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73535" y="2923969"/>
          <a:ext cx="2310385" cy="205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737250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172359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713" y="-76120"/>
            <a:ext cx="6376669" cy="1398888"/>
          </a:xfrm>
          <a:prstGeom prst="rect">
            <a:avLst/>
          </a:prstGeom>
        </p:spPr>
        <p:txBody>
          <a:bodyPr vert="horz" wrap="square" lIns="0" tIns="44239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spc="-69" dirty="0"/>
              <a:t>Example</a:t>
            </a:r>
            <a:r>
              <a:rPr spc="-221" dirty="0"/>
              <a:t> </a:t>
            </a:r>
            <a:r>
              <a:rPr dirty="0"/>
              <a:t>of</a:t>
            </a:r>
            <a:r>
              <a:rPr spc="-194" dirty="0"/>
              <a:t> </a:t>
            </a:r>
            <a:r>
              <a:rPr spc="69" dirty="0"/>
              <a:t>a</a:t>
            </a:r>
            <a:r>
              <a:rPr spc="-194" dirty="0"/>
              <a:t> </a:t>
            </a:r>
            <a:r>
              <a:rPr spc="-127" dirty="0"/>
              <a:t>Convolution</a:t>
            </a:r>
            <a:r>
              <a:rPr spc="-170" dirty="0"/>
              <a:t> </a:t>
            </a:r>
            <a:r>
              <a:rPr spc="-49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3106" y="5808012"/>
            <a:ext cx="825964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</a:t>
            </a:r>
            <a:endParaRPr sz="11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3675" y="5808012"/>
            <a:ext cx="101156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</a:t>
            </a:r>
            <a:endParaRPr sz="118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1201" y="5808012"/>
            <a:ext cx="157106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Output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Map</a:t>
            </a:r>
            <a:endParaRPr sz="11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73535" y="2923969"/>
          <a:ext cx="2310385" cy="205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737250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172359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713" y="-76120"/>
            <a:ext cx="6376669" cy="1398888"/>
          </a:xfrm>
          <a:prstGeom prst="rect">
            <a:avLst/>
          </a:prstGeom>
        </p:spPr>
        <p:txBody>
          <a:bodyPr vert="horz" wrap="square" lIns="0" tIns="44239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spc="-69" dirty="0"/>
              <a:t>Example</a:t>
            </a:r>
            <a:r>
              <a:rPr spc="-221" dirty="0"/>
              <a:t> </a:t>
            </a:r>
            <a:r>
              <a:rPr dirty="0"/>
              <a:t>of</a:t>
            </a:r>
            <a:r>
              <a:rPr spc="-194" dirty="0"/>
              <a:t> </a:t>
            </a:r>
            <a:r>
              <a:rPr spc="69" dirty="0"/>
              <a:t>a</a:t>
            </a:r>
            <a:r>
              <a:rPr spc="-194" dirty="0"/>
              <a:t> </a:t>
            </a:r>
            <a:r>
              <a:rPr spc="-127" dirty="0"/>
              <a:t>Convolution</a:t>
            </a:r>
            <a:r>
              <a:rPr spc="-170" dirty="0"/>
              <a:t> </a:t>
            </a:r>
            <a:r>
              <a:rPr spc="-49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3106" y="5808012"/>
            <a:ext cx="825964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</a:t>
            </a:r>
            <a:endParaRPr sz="11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3675" y="5808012"/>
            <a:ext cx="101156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</a:t>
            </a:r>
            <a:endParaRPr sz="118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1201" y="5808012"/>
            <a:ext cx="157106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Output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Map</a:t>
            </a:r>
            <a:endParaRPr sz="11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73535" y="2923969"/>
          <a:ext cx="2310385" cy="205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737250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172359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4472" y="-188184"/>
            <a:ext cx="8327323" cy="1398888"/>
          </a:xfrm>
          <a:prstGeom prst="rect">
            <a:avLst/>
          </a:prstGeom>
        </p:spPr>
        <p:txBody>
          <a:bodyPr vert="horz" wrap="square" lIns="0" tIns="44239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spc="-127" dirty="0"/>
              <a:t>Convolution</a:t>
            </a:r>
            <a:r>
              <a:rPr spc="-170" dirty="0"/>
              <a:t> </a:t>
            </a:r>
            <a:r>
              <a:rPr spc="-79" dirty="0"/>
              <a:t>Operations</a:t>
            </a:r>
            <a:r>
              <a:rPr spc="-218" dirty="0"/>
              <a:t> </a:t>
            </a:r>
            <a:r>
              <a:rPr spc="-67" dirty="0"/>
              <a:t>on</a:t>
            </a:r>
            <a:r>
              <a:rPr spc="-197" dirty="0"/>
              <a:t> </a:t>
            </a:r>
            <a:r>
              <a:rPr spc="-58" dirty="0"/>
              <a:t>Color</a:t>
            </a:r>
            <a:r>
              <a:rPr spc="-194" dirty="0"/>
              <a:t> </a:t>
            </a:r>
            <a:r>
              <a:rPr spc="-6" dirty="0"/>
              <a:t>Images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3106" y="5808012"/>
            <a:ext cx="825964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</a:t>
            </a:r>
            <a:endParaRPr sz="11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3675" y="5808012"/>
            <a:ext cx="101156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</a:t>
            </a:r>
            <a:endParaRPr sz="118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1201" y="5808012"/>
            <a:ext cx="157106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Output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Map</a:t>
            </a:r>
            <a:endParaRPr sz="11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43366" y="2825553"/>
            <a:ext cx="2310772" cy="2057399"/>
          </a:xfrm>
          <a:custGeom>
            <a:avLst/>
            <a:gdLst/>
            <a:ahLst/>
            <a:cxnLst/>
            <a:rect l="l" t="t" r="r" b="b"/>
            <a:pathLst>
              <a:path w="3810635" h="3392804">
                <a:moveTo>
                  <a:pt x="3810508" y="0"/>
                </a:moveTo>
                <a:lnTo>
                  <a:pt x="3810508" y="0"/>
                </a:lnTo>
                <a:lnTo>
                  <a:pt x="0" y="0"/>
                </a:lnTo>
                <a:lnTo>
                  <a:pt x="0" y="678510"/>
                </a:lnTo>
                <a:lnTo>
                  <a:pt x="0" y="1357020"/>
                </a:lnTo>
                <a:lnTo>
                  <a:pt x="0" y="2035530"/>
                </a:lnTo>
                <a:lnTo>
                  <a:pt x="0" y="2714040"/>
                </a:lnTo>
                <a:lnTo>
                  <a:pt x="0" y="3392551"/>
                </a:lnTo>
                <a:lnTo>
                  <a:pt x="762101" y="3392551"/>
                </a:lnTo>
                <a:lnTo>
                  <a:pt x="1524203" y="3392551"/>
                </a:lnTo>
                <a:lnTo>
                  <a:pt x="2286304" y="3392551"/>
                </a:lnTo>
                <a:lnTo>
                  <a:pt x="3048406" y="3392551"/>
                </a:lnTo>
                <a:lnTo>
                  <a:pt x="3810508" y="3392551"/>
                </a:lnTo>
                <a:lnTo>
                  <a:pt x="3810508" y="2714040"/>
                </a:lnTo>
                <a:lnTo>
                  <a:pt x="3810508" y="2035530"/>
                </a:lnTo>
                <a:lnTo>
                  <a:pt x="3810508" y="1357020"/>
                </a:lnTo>
                <a:lnTo>
                  <a:pt x="3810508" y="678510"/>
                </a:lnTo>
                <a:lnTo>
                  <a:pt x="3810508" y="0"/>
                </a:lnTo>
                <a:close/>
              </a:path>
            </a:pathLst>
          </a:custGeom>
          <a:solidFill>
            <a:srgbClr val="0076BA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" name="object 9"/>
          <p:cNvSpPr txBox="1"/>
          <p:nvPr/>
        </p:nvSpPr>
        <p:spPr>
          <a:xfrm>
            <a:off x="1728544" y="2931932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90684" y="2931932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52822" y="2931932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14962" y="2931932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77100" y="2931932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28544" y="3343381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90684" y="3343381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52822" y="3343381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14962" y="3343381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77100" y="3343381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28544" y="375483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90684" y="375483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52822" y="375483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14962" y="375483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77100" y="375483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28544" y="416628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90684" y="416628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52822" y="416628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14962" y="416628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77100" y="416628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28544" y="457773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90684" y="457773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52822" y="457773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14962" y="457773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77100" y="457773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536922" y="2819104"/>
            <a:ext cx="2514087" cy="2229139"/>
            <a:chOff x="2533792" y="4648911"/>
            <a:chExt cx="4145915" cy="3676015"/>
          </a:xfrm>
        </p:grpSpPr>
        <p:sp>
          <p:nvSpPr>
            <p:cNvPr id="35" name="object 35"/>
            <p:cNvSpPr/>
            <p:nvPr/>
          </p:nvSpPr>
          <p:spPr>
            <a:xfrm>
              <a:off x="2539189" y="4654308"/>
              <a:ext cx="3053715" cy="2719705"/>
            </a:xfrm>
            <a:custGeom>
              <a:avLst/>
              <a:gdLst/>
              <a:ahLst/>
              <a:cxnLst/>
              <a:rect l="l" t="t" r="r" b="b"/>
              <a:pathLst>
                <a:path w="3053715" h="2719704">
                  <a:moveTo>
                    <a:pt x="767336" y="0"/>
                  </a:moveTo>
                  <a:lnTo>
                    <a:pt x="767336" y="277478"/>
                  </a:lnTo>
                </a:path>
                <a:path w="3053715" h="2719704">
                  <a:moveTo>
                    <a:pt x="1529438" y="0"/>
                  </a:moveTo>
                  <a:lnTo>
                    <a:pt x="1529438" y="277478"/>
                  </a:lnTo>
                </a:path>
                <a:path w="3053715" h="2719704">
                  <a:moveTo>
                    <a:pt x="2291538" y="0"/>
                  </a:moveTo>
                  <a:lnTo>
                    <a:pt x="2291538" y="277478"/>
                  </a:lnTo>
                </a:path>
                <a:path w="3053715" h="2719704">
                  <a:moveTo>
                    <a:pt x="3053640" y="0"/>
                  </a:moveTo>
                  <a:lnTo>
                    <a:pt x="3053640" y="277478"/>
                  </a:lnTo>
                </a:path>
                <a:path w="3053715" h="2719704">
                  <a:moveTo>
                    <a:pt x="0" y="683746"/>
                  </a:moveTo>
                  <a:lnTo>
                    <a:pt x="329832" y="683746"/>
                  </a:lnTo>
                </a:path>
                <a:path w="3053715" h="2719704">
                  <a:moveTo>
                    <a:pt x="0" y="1362256"/>
                  </a:moveTo>
                  <a:lnTo>
                    <a:pt x="329832" y="1362256"/>
                  </a:lnTo>
                </a:path>
                <a:path w="3053715" h="2719704">
                  <a:moveTo>
                    <a:pt x="0" y="2040768"/>
                  </a:moveTo>
                  <a:lnTo>
                    <a:pt x="329832" y="2040768"/>
                  </a:lnTo>
                </a:path>
                <a:path w="3053715" h="2719704">
                  <a:moveTo>
                    <a:pt x="0" y="2719278"/>
                  </a:moveTo>
                  <a:lnTo>
                    <a:pt x="329832" y="2719278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6" name="object 36"/>
            <p:cNvSpPr/>
            <p:nvPr/>
          </p:nvSpPr>
          <p:spPr>
            <a:xfrm>
              <a:off x="2544425" y="4654308"/>
              <a:ext cx="0" cy="3403600"/>
            </a:xfrm>
            <a:custGeom>
              <a:avLst/>
              <a:gdLst/>
              <a:ahLst/>
              <a:cxnLst/>
              <a:rect l="l" t="t" r="r" b="b"/>
              <a:pathLst>
                <a:path h="3403600">
                  <a:moveTo>
                    <a:pt x="0" y="0"/>
                  </a:moveTo>
                  <a:lnTo>
                    <a:pt x="0" y="3403025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6354931" y="4654308"/>
              <a:ext cx="0" cy="277495"/>
            </a:xfrm>
            <a:custGeom>
              <a:avLst/>
              <a:gdLst/>
              <a:ahLst/>
              <a:cxnLst/>
              <a:rect l="l" t="t" r="r" b="b"/>
              <a:pathLst>
                <a:path h="277495">
                  <a:moveTo>
                    <a:pt x="0" y="0"/>
                  </a:moveTo>
                  <a:lnTo>
                    <a:pt x="0" y="277478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8" name="object 38"/>
            <p:cNvSpPr/>
            <p:nvPr/>
          </p:nvSpPr>
          <p:spPr>
            <a:xfrm>
              <a:off x="2539189" y="4659544"/>
              <a:ext cx="3821429" cy="0"/>
            </a:xfrm>
            <a:custGeom>
              <a:avLst/>
              <a:gdLst/>
              <a:ahLst/>
              <a:cxnLst/>
              <a:rect l="l" t="t" r="r" b="b"/>
              <a:pathLst>
                <a:path w="3821429">
                  <a:moveTo>
                    <a:pt x="0" y="0"/>
                  </a:moveTo>
                  <a:lnTo>
                    <a:pt x="3820976" y="0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9" name="object 39"/>
            <p:cNvSpPr/>
            <p:nvPr/>
          </p:nvSpPr>
          <p:spPr>
            <a:xfrm>
              <a:off x="2539189" y="8052098"/>
              <a:ext cx="330200" cy="0"/>
            </a:xfrm>
            <a:custGeom>
              <a:avLst/>
              <a:gdLst/>
              <a:ahLst/>
              <a:cxnLst/>
              <a:rect l="l" t="t" r="r" b="b"/>
              <a:pathLst>
                <a:path w="330200">
                  <a:moveTo>
                    <a:pt x="0" y="0"/>
                  </a:moveTo>
                  <a:lnTo>
                    <a:pt x="329832" y="0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0" name="object 40"/>
            <p:cNvSpPr/>
            <p:nvPr/>
          </p:nvSpPr>
          <p:spPr>
            <a:xfrm>
              <a:off x="2869019" y="4931797"/>
              <a:ext cx="3810635" cy="3392804"/>
            </a:xfrm>
            <a:custGeom>
              <a:avLst/>
              <a:gdLst/>
              <a:ahLst/>
              <a:cxnLst/>
              <a:rect l="l" t="t" r="r" b="b"/>
              <a:pathLst>
                <a:path w="3810634" h="3392804">
                  <a:moveTo>
                    <a:pt x="3810508" y="0"/>
                  </a:moveTo>
                  <a:lnTo>
                    <a:pt x="3810508" y="0"/>
                  </a:lnTo>
                  <a:lnTo>
                    <a:pt x="0" y="0"/>
                  </a:lnTo>
                  <a:lnTo>
                    <a:pt x="0" y="678510"/>
                  </a:lnTo>
                  <a:lnTo>
                    <a:pt x="0" y="1357020"/>
                  </a:lnTo>
                  <a:lnTo>
                    <a:pt x="0" y="2035530"/>
                  </a:lnTo>
                  <a:lnTo>
                    <a:pt x="0" y="2714040"/>
                  </a:lnTo>
                  <a:lnTo>
                    <a:pt x="0" y="3392551"/>
                  </a:lnTo>
                  <a:lnTo>
                    <a:pt x="762101" y="3392551"/>
                  </a:lnTo>
                  <a:lnTo>
                    <a:pt x="1524203" y="3392551"/>
                  </a:lnTo>
                  <a:lnTo>
                    <a:pt x="2286304" y="3392551"/>
                  </a:lnTo>
                  <a:lnTo>
                    <a:pt x="3048406" y="3392551"/>
                  </a:lnTo>
                  <a:lnTo>
                    <a:pt x="3810508" y="3392551"/>
                  </a:lnTo>
                  <a:lnTo>
                    <a:pt x="3810508" y="2714040"/>
                  </a:lnTo>
                  <a:lnTo>
                    <a:pt x="3810508" y="2035530"/>
                  </a:lnTo>
                  <a:lnTo>
                    <a:pt x="3810508" y="1357020"/>
                  </a:lnTo>
                  <a:lnTo>
                    <a:pt x="3810508" y="678510"/>
                  </a:lnTo>
                  <a:lnTo>
                    <a:pt x="3810508" y="0"/>
                  </a:lnTo>
                  <a:close/>
                </a:path>
              </a:pathLst>
            </a:custGeom>
            <a:solidFill>
              <a:srgbClr val="61D836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41" name="object 41"/>
          <p:cNvSpPr/>
          <p:nvPr/>
        </p:nvSpPr>
        <p:spPr>
          <a:xfrm>
            <a:off x="5607083" y="3257326"/>
            <a:ext cx="1216418" cy="1196781"/>
          </a:xfrm>
          <a:custGeom>
            <a:avLst/>
            <a:gdLst/>
            <a:ahLst/>
            <a:cxnLst/>
            <a:rect l="l" t="t" r="r" b="b"/>
            <a:pathLst>
              <a:path w="2005965" h="1973579">
                <a:moveTo>
                  <a:pt x="2005520" y="0"/>
                </a:moveTo>
                <a:lnTo>
                  <a:pt x="1337017" y="0"/>
                </a:lnTo>
                <a:lnTo>
                  <a:pt x="668502" y="0"/>
                </a:lnTo>
                <a:lnTo>
                  <a:pt x="0" y="0"/>
                </a:lnTo>
                <a:lnTo>
                  <a:pt x="0" y="657809"/>
                </a:lnTo>
                <a:lnTo>
                  <a:pt x="0" y="1315631"/>
                </a:lnTo>
                <a:lnTo>
                  <a:pt x="0" y="1973440"/>
                </a:lnTo>
                <a:lnTo>
                  <a:pt x="668502" y="1973440"/>
                </a:lnTo>
                <a:lnTo>
                  <a:pt x="1337017" y="1973440"/>
                </a:lnTo>
                <a:lnTo>
                  <a:pt x="2005520" y="1973440"/>
                </a:lnTo>
                <a:lnTo>
                  <a:pt x="2005520" y="1315631"/>
                </a:lnTo>
                <a:lnTo>
                  <a:pt x="1337017" y="1315631"/>
                </a:lnTo>
                <a:lnTo>
                  <a:pt x="1337017" y="657809"/>
                </a:lnTo>
                <a:lnTo>
                  <a:pt x="2005520" y="657809"/>
                </a:lnTo>
                <a:lnTo>
                  <a:pt x="2005520" y="0"/>
                </a:lnTo>
                <a:close/>
              </a:path>
            </a:pathLst>
          </a:custGeom>
          <a:solidFill>
            <a:srgbClr val="0076BA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" name="object 42"/>
          <p:cNvSpPr txBox="1"/>
          <p:nvPr/>
        </p:nvSpPr>
        <p:spPr>
          <a:xfrm>
            <a:off x="5763883" y="3357351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169269" y="3357351"/>
            <a:ext cx="43935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  <a:tabLst>
                <a:tab pos="371587" algn="l"/>
              </a:tabLst>
            </a:pPr>
            <a:r>
              <a:rPr sz="1304" b="1" spc="-30" dirty="0">
                <a:latin typeface="Arial"/>
                <a:cs typeface="Arial"/>
              </a:rPr>
              <a:t>0</a:t>
            </a:r>
            <a:r>
              <a:rPr sz="1304" b="1" dirty="0">
                <a:latin typeface="Arial"/>
                <a:cs typeface="Arial"/>
              </a:rPr>
              <a:t>	</a:t>
            </a:r>
            <a:r>
              <a:rPr sz="1304" b="1" spc="64" dirty="0">
                <a:latin typeface="Arial"/>
                <a:cs typeface="Arial"/>
              </a:rPr>
              <a:t>-</a:t>
            </a:r>
            <a:endParaRPr sz="1304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608250" y="3357351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763883" y="3756252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169269" y="3756252"/>
            <a:ext cx="43935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  <a:tabLst>
                <a:tab pos="371587" algn="l"/>
              </a:tabLst>
            </a:pPr>
            <a:r>
              <a:rPr sz="1304" b="1" spc="-30" dirty="0">
                <a:latin typeface="Arial"/>
                <a:cs typeface="Arial"/>
              </a:rPr>
              <a:t>0</a:t>
            </a:r>
            <a:r>
              <a:rPr sz="1304" b="1" dirty="0">
                <a:latin typeface="Arial"/>
                <a:cs typeface="Arial"/>
              </a:rPr>
              <a:t>	</a:t>
            </a:r>
            <a:r>
              <a:rPr sz="1304" b="1" spc="64" dirty="0">
                <a:latin typeface="Arial"/>
                <a:cs typeface="Arial"/>
              </a:rPr>
              <a:t>-</a:t>
            </a:r>
            <a:endParaRPr sz="1304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608250" y="3756252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763883" y="4155151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169269" y="4155151"/>
            <a:ext cx="43935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  <a:tabLst>
                <a:tab pos="371587" algn="l"/>
              </a:tabLst>
            </a:pPr>
            <a:r>
              <a:rPr sz="1304" b="1" spc="-30" dirty="0">
                <a:latin typeface="Arial"/>
                <a:cs typeface="Arial"/>
              </a:rPr>
              <a:t>0</a:t>
            </a:r>
            <a:r>
              <a:rPr sz="1304" b="1" dirty="0">
                <a:latin typeface="Arial"/>
                <a:cs typeface="Arial"/>
              </a:rPr>
              <a:t>	</a:t>
            </a:r>
            <a:r>
              <a:rPr sz="1304" b="1" spc="64" dirty="0">
                <a:latin typeface="Arial"/>
                <a:cs typeface="Arial"/>
              </a:rPr>
              <a:t>-</a:t>
            </a:r>
            <a:endParaRPr sz="1304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608250" y="4155151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5600636" y="3250874"/>
            <a:ext cx="1419733" cy="1368519"/>
            <a:chOff x="9235158" y="5360931"/>
            <a:chExt cx="2341245" cy="2256790"/>
          </a:xfrm>
        </p:grpSpPr>
        <p:sp>
          <p:nvSpPr>
            <p:cNvPr id="52" name="object 52"/>
            <p:cNvSpPr/>
            <p:nvPr/>
          </p:nvSpPr>
          <p:spPr>
            <a:xfrm>
              <a:off x="9240556" y="5366328"/>
              <a:ext cx="1342390" cy="1321435"/>
            </a:xfrm>
            <a:custGeom>
              <a:avLst/>
              <a:gdLst/>
              <a:ahLst/>
              <a:cxnLst/>
              <a:rect l="l" t="t" r="r" b="b"/>
              <a:pathLst>
                <a:path w="1342390" h="1321434">
                  <a:moveTo>
                    <a:pt x="673747" y="0"/>
                  </a:moveTo>
                  <a:lnTo>
                    <a:pt x="673747" y="277478"/>
                  </a:lnTo>
                </a:path>
                <a:path w="1342390" h="1321434">
                  <a:moveTo>
                    <a:pt x="1342258" y="0"/>
                  </a:moveTo>
                  <a:lnTo>
                    <a:pt x="1342258" y="277478"/>
                  </a:lnTo>
                </a:path>
                <a:path w="1342390" h="1321434">
                  <a:moveTo>
                    <a:pt x="0" y="663050"/>
                  </a:moveTo>
                  <a:lnTo>
                    <a:pt x="329832" y="663050"/>
                  </a:lnTo>
                </a:path>
                <a:path w="1342390" h="1321434">
                  <a:moveTo>
                    <a:pt x="0" y="1320865"/>
                  </a:moveTo>
                  <a:lnTo>
                    <a:pt x="329832" y="1320865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9245791" y="5366328"/>
              <a:ext cx="0" cy="1984375"/>
            </a:xfrm>
            <a:custGeom>
              <a:avLst/>
              <a:gdLst/>
              <a:ahLst/>
              <a:cxnLst/>
              <a:rect l="l" t="t" r="r" b="b"/>
              <a:pathLst>
                <a:path h="1984375">
                  <a:moveTo>
                    <a:pt x="0" y="0"/>
                  </a:moveTo>
                  <a:lnTo>
                    <a:pt x="0" y="1983915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11251326" y="5366328"/>
              <a:ext cx="0" cy="277495"/>
            </a:xfrm>
            <a:custGeom>
              <a:avLst/>
              <a:gdLst/>
              <a:ahLst/>
              <a:cxnLst/>
              <a:rect l="l" t="t" r="r" b="b"/>
              <a:pathLst>
                <a:path h="277495">
                  <a:moveTo>
                    <a:pt x="0" y="0"/>
                  </a:moveTo>
                  <a:lnTo>
                    <a:pt x="0" y="277478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9240556" y="5371564"/>
              <a:ext cx="2016125" cy="0"/>
            </a:xfrm>
            <a:custGeom>
              <a:avLst/>
              <a:gdLst/>
              <a:ahLst/>
              <a:cxnLst/>
              <a:rect l="l" t="t" r="r" b="b"/>
              <a:pathLst>
                <a:path w="2016125">
                  <a:moveTo>
                    <a:pt x="0" y="0"/>
                  </a:moveTo>
                  <a:lnTo>
                    <a:pt x="2016005" y="0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6" name="object 56"/>
            <p:cNvSpPr/>
            <p:nvPr/>
          </p:nvSpPr>
          <p:spPr>
            <a:xfrm>
              <a:off x="9240556" y="7345008"/>
              <a:ext cx="330200" cy="0"/>
            </a:xfrm>
            <a:custGeom>
              <a:avLst/>
              <a:gdLst/>
              <a:ahLst/>
              <a:cxnLst/>
              <a:rect l="l" t="t" r="r" b="b"/>
              <a:pathLst>
                <a:path w="330200">
                  <a:moveTo>
                    <a:pt x="0" y="0"/>
                  </a:moveTo>
                  <a:lnTo>
                    <a:pt x="329832" y="0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7" name="object 57"/>
            <p:cNvSpPr/>
            <p:nvPr/>
          </p:nvSpPr>
          <p:spPr>
            <a:xfrm>
              <a:off x="9570377" y="5643809"/>
              <a:ext cx="2005964" cy="1973580"/>
            </a:xfrm>
            <a:custGeom>
              <a:avLst/>
              <a:gdLst/>
              <a:ahLst/>
              <a:cxnLst/>
              <a:rect l="l" t="t" r="r" b="b"/>
              <a:pathLst>
                <a:path w="2005965" h="1973579">
                  <a:moveTo>
                    <a:pt x="2005533" y="0"/>
                  </a:moveTo>
                  <a:lnTo>
                    <a:pt x="1337030" y="0"/>
                  </a:lnTo>
                  <a:lnTo>
                    <a:pt x="668515" y="0"/>
                  </a:lnTo>
                  <a:lnTo>
                    <a:pt x="0" y="0"/>
                  </a:lnTo>
                  <a:lnTo>
                    <a:pt x="0" y="657821"/>
                  </a:lnTo>
                  <a:lnTo>
                    <a:pt x="0" y="1315631"/>
                  </a:lnTo>
                  <a:lnTo>
                    <a:pt x="0" y="1973453"/>
                  </a:lnTo>
                  <a:lnTo>
                    <a:pt x="668515" y="1973453"/>
                  </a:lnTo>
                  <a:lnTo>
                    <a:pt x="1337030" y="1973453"/>
                  </a:lnTo>
                  <a:lnTo>
                    <a:pt x="2005533" y="1973453"/>
                  </a:lnTo>
                  <a:lnTo>
                    <a:pt x="2005533" y="1315631"/>
                  </a:lnTo>
                  <a:lnTo>
                    <a:pt x="2005533" y="657821"/>
                  </a:lnTo>
                  <a:lnTo>
                    <a:pt x="2005533" y="0"/>
                  </a:lnTo>
                  <a:close/>
                </a:path>
              </a:pathLst>
            </a:custGeom>
            <a:solidFill>
              <a:srgbClr val="61D836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5953018" y="3510611"/>
            <a:ext cx="107433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209306" y="3422409"/>
            <a:ext cx="405473" cy="230307"/>
          </a:xfrm>
          <a:prstGeom prst="rect">
            <a:avLst/>
          </a:prstGeom>
          <a:solidFill>
            <a:srgbClr val="61D836"/>
          </a:solidFill>
          <a:ln w="10470">
            <a:solidFill>
              <a:srgbClr val="000000"/>
            </a:solidFill>
          </a:ln>
        </p:spPr>
        <p:txBody>
          <a:bodyPr vert="horz" wrap="square" lIns="0" tIns="95111" rIns="0" bIns="0" rtlCol="0">
            <a:spAutoFit/>
          </a:bodyPr>
          <a:lstStyle/>
          <a:p>
            <a:pPr algn="ctr">
              <a:lnSpc>
                <a:spcPts val="1049"/>
              </a:lnSpc>
              <a:spcBef>
                <a:spcPts val="749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614693" y="3422409"/>
            <a:ext cx="405473" cy="230307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95111" rIns="0" bIns="0" rtlCol="0">
            <a:spAutoFit/>
          </a:bodyPr>
          <a:lstStyle/>
          <a:p>
            <a:pPr marL="122835">
              <a:lnSpc>
                <a:spcPts val="1049"/>
              </a:lnSpc>
              <a:spcBef>
                <a:spcPts val="749"/>
              </a:spcBef>
            </a:pPr>
            <a:r>
              <a:rPr sz="1304" b="1" dirty="0">
                <a:latin typeface="Arial"/>
                <a:cs typeface="Arial"/>
              </a:rPr>
              <a:t>-</a:t>
            </a:r>
            <a:r>
              <a:rPr sz="1304" b="1" spc="18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953018" y="3909511"/>
            <a:ext cx="107433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366104" y="392134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737896" y="3921340"/>
            <a:ext cx="67386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64" dirty="0">
                <a:latin typeface="Arial"/>
                <a:cs typeface="Arial"/>
              </a:rPr>
              <a:t>-</a:t>
            </a:r>
            <a:endParaRPr sz="1304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805087" y="392134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953018" y="4308411"/>
            <a:ext cx="107433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366104" y="4320239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737896" y="4320239"/>
            <a:ext cx="67386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64" dirty="0">
                <a:latin typeface="Arial"/>
                <a:cs typeface="Arial"/>
              </a:rPr>
              <a:t>-</a:t>
            </a:r>
            <a:endParaRPr sz="1304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805087" y="4320239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5797473" y="3415962"/>
            <a:ext cx="1451308" cy="1432055"/>
            <a:chOff x="9559756" y="5633174"/>
            <a:chExt cx="2393315" cy="2361565"/>
          </a:xfrm>
        </p:grpSpPr>
        <p:sp>
          <p:nvSpPr>
            <p:cNvPr id="70" name="object 70"/>
            <p:cNvSpPr/>
            <p:nvPr/>
          </p:nvSpPr>
          <p:spPr>
            <a:xfrm>
              <a:off x="9565153" y="6301622"/>
              <a:ext cx="382270" cy="657860"/>
            </a:xfrm>
            <a:custGeom>
              <a:avLst/>
              <a:gdLst/>
              <a:ahLst/>
              <a:cxnLst/>
              <a:rect l="l" t="t" r="r" b="b"/>
              <a:pathLst>
                <a:path w="382270" h="657859">
                  <a:moveTo>
                    <a:pt x="0" y="0"/>
                  </a:moveTo>
                  <a:lnTo>
                    <a:pt x="382187" y="0"/>
                  </a:lnTo>
                </a:path>
                <a:path w="382270" h="657859">
                  <a:moveTo>
                    <a:pt x="0" y="657815"/>
                  </a:moveTo>
                  <a:lnTo>
                    <a:pt x="382187" y="657815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1" name="object 71"/>
            <p:cNvSpPr/>
            <p:nvPr/>
          </p:nvSpPr>
          <p:spPr>
            <a:xfrm>
              <a:off x="9570388" y="5638571"/>
              <a:ext cx="0" cy="1984375"/>
            </a:xfrm>
            <a:custGeom>
              <a:avLst/>
              <a:gdLst/>
              <a:ahLst/>
              <a:cxnLst/>
              <a:rect l="l" t="t" r="r" b="b"/>
              <a:pathLst>
                <a:path h="1984375">
                  <a:moveTo>
                    <a:pt x="0" y="0"/>
                  </a:moveTo>
                  <a:lnTo>
                    <a:pt x="0" y="1983915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2" name="object 72"/>
            <p:cNvSpPr/>
            <p:nvPr/>
          </p:nvSpPr>
          <p:spPr>
            <a:xfrm>
              <a:off x="11575923" y="5638571"/>
              <a:ext cx="0" cy="382270"/>
            </a:xfrm>
            <a:custGeom>
              <a:avLst/>
              <a:gdLst/>
              <a:ahLst/>
              <a:cxnLst/>
              <a:rect l="l" t="t" r="r" b="b"/>
              <a:pathLst>
                <a:path h="382270">
                  <a:moveTo>
                    <a:pt x="0" y="0"/>
                  </a:moveTo>
                  <a:lnTo>
                    <a:pt x="0" y="382187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3" name="object 73"/>
            <p:cNvSpPr/>
            <p:nvPr/>
          </p:nvSpPr>
          <p:spPr>
            <a:xfrm>
              <a:off x="9565153" y="5643807"/>
              <a:ext cx="2016125" cy="0"/>
            </a:xfrm>
            <a:custGeom>
              <a:avLst/>
              <a:gdLst/>
              <a:ahLst/>
              <a:cxnLst/>
              <a:rect l="l" t="t" r="r" b="b"/>
              <a:pathLst>
                <a:path w="2016125">
                  <a:moveTo>
                    <a:pt x="0" y="0"/>
                  </a:moveTo>
                  <a:lnTo>
                    <a:pt x="2016005" y="0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4" name="object 74"/>
            <p:cNvSpPr/>
            <p:nvPr/>
          </p:nvSpPr>
          <p:spPr>
            <a:xfrm>
              <a:off x="9565153" y="7617251"/>
              <a:ext cx="382270" cy="0"/>
            </a:xfrm>
            <a:custGeom>
              <a:avLst/>
              <a:gdLst/>
              <a:ahLst/>
              <a:cxnLst/>
              <a:rect l="l" t="t" r="r" b="b"/>
              <a:pathLst>
                <a:path w="382270">
                  <a:moveTo>
                    <a:pt x="0" y="0"/>
                  </a:moveTo>
                  <a:lnTo>
                    <a:pt x="382187" y="0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5" name="object 75"/>
            <p:cNvSpPr/>
            <p:nvPr/>
          </p:nvSpPr>
          <p:spPr>
            <a:xfrm>
              <a:off x="9947338" y="6020771"/>
              <a:ext cx="2005964" cy="1973580"/>
            </a:xfrm>
            <a:custGeom>
              <a:avLst/>
              <a:gdLst/>
              <a:ahLst/>
              <a:cxnLst/>
              <a:rect l="l" t="t" r="r" b="b"/>
              <a:pathLst>
                <a:path w="2005965" h="1973579">
                  <a:moveTo>
                    <a:pt x="2005533" y="0"/>
                  </a:moveTo>
                  <a:lnTo>
                    <a:pt x="1337017" y="0"/>
                  </a:lnTo>
                  <a:lnTo>
                    <a:pt x="1337017" y="657809"/>
                  </a:lnTo>
                  <a:lnTo>
                    <a:pt x="668515" y="657809"/>
                  </a:lnTo>
                  <a:lnTo>
                    <a:pt x="668515" y="0"/>
                  </a:lnTo>
                  <a:lnTo>
                    <a:pt x="0" y="0"/>
                  </a:lnTo>
                  <a:lnTo>
                    <a:pt x="0" y="657809"/>
                  </a:lnTo>
                  <a:lnTo>
                    <a:pt x="0" y="1315618"/>
                  </a:lnTo>
                  <a:lnTo>
                    <a:pt x="0" y="1973440"/>
                  </a:lnTo>
                  <a:lnTo>
                    <a:pt x="668515" y="1973440"/>
                  </a:lnTo>
                  <a:lnTo>
                    <a:pt x="1337017" y="1973440"/>
                  </a:lnTo>
                  <a:lnTo>
                    <a:pt x="2005533" y="1973440"/>
                  </a:lnTo>
                  <a:lnTo>
                    <a:pt x="2005533" y="1315618"/>
                  </a:lnTo>
                  <a:lnTo>
                    <a:pt x="2005533" y="657809"/>
                  </a:lnTo>
                  <a:lnTo>
                    <a:pt x="2005533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6181602" y="3739195"/>
            <a:ext cx="107433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427873" y="3650994"/>
            <a:ext cx="405473" cy="296736"/>
          </a:xfrm>
          <a:prstGeom prst="rect">
            <a:avLst/>
          </a:prstGeom>
          <a:solidFill>
            <a:srgbClr val="EE220C"/>
          </a:solidFill>
          <a:ln w="10470">
            <a:solidFill>
              <a:srgbClr val="000000"/>
            </a:solidFill>
          </a:ln>
        </p:spPr>
        <p:txBody>
          <a:bodyPr vert="horz" wrap="square" lIns="0" tIns="95111" rIns="0" bIns="0" rtlCol="0">
            <a:spAutoFit/>
          </a:bodyPr>
          <a:lstStyle/>
          <a:p>
            <a:pPr marL="20023" algn="ctr">
              <a:spcBef>
                <a:spcPts val="749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833259" y="3650994"/>
            <a:ext cx="415485" cy="296736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95111" rIns="0" bIns="0" rtlCol="0">
            <a:spAutoFit/>
          </a:bodyPr>
          <a:lstStyle/>
          <a:p>
            <a:pPr marL="132847">
              <a:spcBef>
                <a:spcPts val="749"/>
              </a:spcBef>
            </a:pPr>
            <a:r>
              <a:rPr sz="1304" b="1" dirty="0">
                <a:latin typeface="Arial"/>
                <a:cs typeface="Arial"/>
              </a:rPr>
              <a:t>-</a:t>
            </a:r>
            <a:r>
              <a:rPr sz="1304" b="1" spc="18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181602" y="4138096"/>
            <a:ext cx="648834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  <a:tabLst>
                <a:tab pos="412789" algn="l"/>
              </a:tabLst>
            </a:pPr>
            <a:r>
              <a:rPr sz="1304" b="1" spc="-30" dirty="0">
                <a:latin typeface="Arial"/>
                <a:cs typeface="Arial"/>
              </a:rPr>
              <a:t>1</a:t>
            </a:r>
            <a:r>
              <a:rPr sz="1304" b="1" dirty="0">
                <a:latin typeface="Arial"/>
                <a:cs typeface="Arial"/>
              </a:rPr>
              <a:t>	</a:t>
            </a: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833259" y="4049893"/>
            <a:ext cx="415485" cy="296736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95111" rIns="0" bIns="0" rtlCol="0">
            <a:spAutoFit/>
          </a:bodyPr>
          <a:lstStyle/>
          <a:p>
            <a:pPr marL="132847">
              <a:spcBef>
                <a:spcPts val="749"/>
              </a:spcBef>
            </a:pPr>
            <a:r>
              <a:rPr sz="1304" b="1" dirty="0">
                <a:latin typeface="Arial"/>
                <a:cs typeface="Arial"/>
              </a:rPr>
              <a:t>-</a:t>
            </a:r>
            <a:r>
              <a:rPr sz="1304" b="1" spc="18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025662" y="4619109"/>
            <a:ext cx="399312" cy="134268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0" rIns="0" bIns="0" rtlCol="0">
            <a:spAutoFit/>
          </a:bodyPr>
          <a:lstStyle/>
          <a:p>
            <a:pPr marL="20023" algn="ctr">
              <a:lnSpc>
                <a:spcPts val="973"/>
              </a:lnSpc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431048" y="4619109"/>
            <a:ext cx="399312" cy="134268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0" rIns="0" bIns="0" rtlCol="0">
            <a:spAutoFit/>
          </a:bodyPr>
          <a:lstStyle/>
          <a:p>
            <a:pPr marL="20023" algn="ctr">
              <a:lnSpc>
                <a:spcPts val="973"/>
              </a:lnSpc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836434" y="4619109"/>
            <a:ext cx="409324" cy="134268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0" rIns="0" bIns="0" rtlCol="0">
            <a:spAutoFit/>
          </a:bodyPr>
          <a:lstStyle/>
          <a:p>
            <a:pPr marL="129767">
              <a:lnSpc>
                <a:spcPts val="973"/>
              </a:lnSpc>
            </a:pPr>
            <a:r>
              <a:rPr sz="1304" b="1" dirty="0">
                <a:latin typeface="Arial"/>
                <a:cs typeface="Arial"/>
              </a:rPr>
              <a:t>-</a:t>
            </a:r>
            <a:r>
              <a:rPr sz="1304" b="1" spc="18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6029330" y="3647819"/>
            <a:ext cx="1222580" cy="1203327"/>
          </a:xfrm>
          <a:custGeom>
            <a:avLst/>
            <a:gdLst/>
            <a:ahLst/>
            <a:cxnLst/>
            <a:rect l="l" t="t" r="r" b="b"/>
            <a:pathLst>
              <a:path w="2016125" h="1984375">
                <a:moveTo>
                  <a:pt x="673747" y="0"/>
                </a:moveTo>
                <a:lnTo>
                  <a:pt x="673747" y="1983915"/>
                </a:lnTo>
              </a:path>
              <a:path w="2016125" h="1984375">
                <a:moveTo>
                  <a:pt x="1342258" y="0"/>
                </a:moveTo>
                <a:lnTo>
                  <a:pt x="1342258" y="1983915"/>
                </a:lnTo>
              </a:path>
              <a:path w="2016125" h="1984375">
                <a:moveTo>
                  <a:pt x="0" y="663050"/>
                </a:moveTo>
                <a:lnTo>
                  <a:pt x="2016005" y="663050"/>
                </a:lnTo>
              </a:path>
              <a:path w="2016125" h="1984375">
                <a:moveTo>
                  <a:pt x="0" y="1320865"/>
                </a:moveTo>
                <a:lnTo>
                  <a:pt x="2016005" y="1320865"/>
                </a:lnTo>
              </a:path>
              <a:path w="2016125" h="1984375">
                <a:moveTo>
                  <a:pt x="5235" y="0"/>
                </a:moveTo>
                <a:lnTo>
                  <a:pt x="5235" y="1983915"/>
                </a:lnTo>
              </a:path>
              <a:path w="2016125" h="1984375">
                <a:moveTo>
                  <a:pt x="2010770" y="0"/>
                </a:moveTo>
                <a:lnTo>
                  <a:pt x="2010770" y="1983915"/>
                </a:lnTo>
              </a:path>
              <a:path w="2016125" h="1984375">
                <a:moveTo>
                  <a:pt x="0" y="5235"/>
                </a:moveTo>
                <a:lnTo>
                  <a:pt x="2016005" y="5235"/>
                </a:lnTo>
              </a:path>
              <a:path w="2016125" h="1984375">
                <a:moveTo>
                  <a:pt x="0" y="1978680"/>
                </a:moveTo>
                <a:lnTo>
                  <a:pt x="2016005" y="197868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graphicFrame>
        <p:nvGraphicFramePr>
          <p:cNvPr id="85" name="object 85"/>
          <p:cNvGraphicFramePr>
            <a:graphicFrameLocks noGrp="1"/>
          </p:cNvGraphicFramePr>
          <p:nvPr/>
        </p:nvGraphicFramePr>
        <p:xfrm>
          <a:off x="9235854" y="3419235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6" name="object 86"/>
          <p:cNvSpPr txBox="1"/>
          <p:nvPr/>
        </p:nvSpPr>
        <p:spPr>
          <a:xfrm>
            <a:off x="1917679" y="3085191"/>
            <a:ext cx="107433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2202344" y="2990640"/>
            <a:ext cx="462463" cy="236917"/>
          </a:xfrm>
          <a:prstGeom prst="rect">
            <a:avLst/>
          </a:prstGeom>
          <a:solidFill>
            <a:srgbClr val="61D836"/>
          </a:solidFill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lnSpc>
                <a:spcPts val="998"/>
              </a:lnSpc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664484" y="2990640"/>
            <a:ext cx="462463" cy="236917"/>
          </a:xfrm>
          <a:prstGeom prst="rect">
            <a:avLst/>
          </a:prstGeom>
          <a:solidFill>
            <a:srgbClr val="61D836"/>
          </a:solidFill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lnSpc>
                <a:spcPts val="998"/>
              </a:lnSpc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126622" y="2990640"/>
            <a:ext cx="462463" cy="236917"/>
          </a:xfrm>
          <a:prstGeom prst="rect">
            <a:avLst/>
          </a:prstGeom>
          <a:solidFill>
            <a:srgbClr val="61D836"/>
          </a:solidFill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lnSpc>
                <a:spcPts val="998"/>
              </a:lnSpc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588761" y="2990640"/>
            <a:ext cx="462463" cy="236917"/>
          </a:xfrm>
          <a:prstGeom prst="rect">
            <a:avLst/>
          </a:prstGeom>
          <a:solidFill>
            <a:srgbClr val="61D836"/>
          </a:solidFill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lnSpc>
                <a:spcPts val="998"/>
              </a:lnSpc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925381" y="350847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387519" y="350847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2849658" y="350847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311798" y="350847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3773936" y="350847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925381" y="3919919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387519" y="3919919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849658" y="3919919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3311798" y="3919919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773936" y="3919919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925381" y="4331368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2387519" y="4331368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2849658" y="4331368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3311798" y="4331368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3773936" y="4331368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925381" y="4742818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2387519" y="4742818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2849658" y="4742818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3311798" y="4742818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3773936" y="4742818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1733757" y="2984192"/>
            <a:ext cx="2546047" cy="2292289"/>
            <a:chOff x="2858389" y="4921154"/>
            <a:chExt cx="4198620" cy="3780154"/>
          </a:xfrm>
        </p:grpSpPr>
        <p:sp>
          <p:nvSpPr>
            <p:cNvPr id="112" name="object 112"/>
            <p:cNvSpPr/>
            <p:nvPr/>
          </p:nvSpPr>
          <p:spPr>
            <a:xfrm>
              <a:off x="2863787" y="5610297"/>
              <a:ext cx="382270" cy="2035810"/>
            </a:xfrm>
            <a:custGeom>
              <a:avLst/>
              <a:gdLst/>
              <a:ahLst/>
              <a:cxnLst/>
              <a:rect l="l" t="t" r="r" b="b"/>
              <a:pathLst>
                <a:path w="382269" h="2035809">
                  <a:moveTo>
                    <a:pt x="0" y="0"/>
                  </a:moveTo>
                  <a:lnTo>
                    <a:pt x="382187" y="0"/>
                  </a:lnTo>
                </a:path>
                <a:path w="382269" h="2035809">
                  <a:moveTo>
                    <a:pt x="0" y="678510"/>
                  </a:moveTo>
                  <a:lnTo>
                    <a:pt x="382187" y="678510"/>
                  </a:lnTo>
                </a:path>
                <a:path w="382269" h="2035809">
                  <a:moveTo>
                    <a:pt x="0" y="1357022"/>
                  </a:moveTo>
                  <a:lnTo>
                    <a:pt x="382187" y="1357022"/>
                  </a:lnTo>
                </a:path>
                <a:path w="382269" h="2035809">
                  <a:moveTo>
                    <a:pt x="0" y="2035532"/>
                  </a:moveTo>
                  <a:lnTo>
                    <a:pt x="382187" y="2035532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13" name="object 113"/>
            <p:cNvSpPr/>
            <p:nvPr/>
          </p:nvSpPr>
          <p:spPr>
            <a:xfrm>
              <a:off x="2863787" y="4926551"/>
              <a:ext cx="3821429" cy="3403600"/>
            </a:xfrm>
            <a:custGeom>
              <a:avLst/>
              <a:gdLst/>
              <a:ahLst/>
              <a:cxnLst/>
              <a:rect l="l" t="t" r="r" b="b"/>
              <a:pathLst>
                <a:path w="3821429" h="3403600">
                  <a:moveTo>
                    <a:pt x="5235" y="0"/>
                  </a:moveTo>
                  <a:lnTo>
                    <a:pt x="5235" y="3403025"/>
                  </a:lnTo>
                </a:path>
                <a:path w="3821429" h="3403600">
                  <a:moveTo>
                    <a:pt x="0" y="5235"/>
                  </a:moveTo>
                  <a:lnTo>
                    <a:pt x="3820976" y="5235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14" name="object 114"/>
            <p:cNvSpPr/>
            <p:nvPr/>
          </p:nvSpPr>
          <p:spPr>
            <a:xfrm>
              <a:off x="2863787" y="8324341"/>
              <a:ext cx="382270" cy="0"/>
            </a:xfrm>
            <a:custGeom>
              <a:avLst/>
              <a:gdLst/>
              <a:ahLst/>
              <a:cxnLst/>
              <a:rect l="l" t="t" r="r" b="b"/>
              <a:pathLst>
                <a:path w="382269">
                  <a:moveTo>
                    <a:pt x="0" y="0"/>
                  </a:moveTo>
                  <a:lnTo>
                    <a:pt x="382187" y="0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245967" y="5308745"/>
              <a:ext cx="3810635" cy="3392804"/>
            </a:xfrm>
            <a:custGeom>
              <a:avLst/>
              <a:gdLst/>
              <a:ahLst/>
              <a:cxnLst/>
              <a:rect l="l" t="t" r="r" b="b"/>
              <a:pathLst>
                <a:path w="3810634" h="3392804">
                  <a:moveTo>
                    <a:pt x="762101" y="0"/>
                  </a:moveTo>
                  <a:lnTo>
                    <a:pt x="0" y="0"/>
                  </a:lnTo>
                  <a:lnTo>
                    <a:pt x="0" y="678510"/>
                  </a:lnTo>
                  <a:lnTo>
                    <a:pt x="762101" y="678510"/>
                  </a:lnTo>
                  <a:lnTo>
                    <a:pt x="762101" y="0"/>
                  </a:lnTo>
                  <a:close/>
                </a:path>
                <a:path w="3810634" h="3392804">
                  <a:moveTo>
                    <a:pt x="3810508" y="0"/>
                  </a:moveTo>
                  <a:lnTo>
                    <a:pt x="3048406" y="0"/>
                  </a:lnTo>
                  <a:lnTo>
                    <a:pt x="3048406" y="678510"/>
                  </a:lnTo>
                  <a:lnTo>
                    <a:pt x="2286304" y="678510"/>
                  </a:lnTo>
                  <a:lnTo>
                    <a:pt x="1524203" y="678510"/>
                  </a:lnTo>
                  <a:lnTo>
                    <a:pt x="762101" y="678510"/>
                  </a:lnTo>
                  <a:lnTo>
                    <a:pt x="762101" y="1357020"/>
                  </a:lnTo>
                  <a:lnTo>
                    <a:pt x="762101" y="2035530"/>
                  </a:lnTo>
                  <a:lnTo>
                    <a:pt x="762101" y="2714040"/>
                  </a:lnTo>
                  <a:lnTo>
                    <a:pt x="0" y="2714040"/>
                  </a:lnTo>
                  <a:lnTo>
                    <a:pt x="0" y="3392551"/>
                  </a:lnTo>
                  <a:lnTo>
                    <a:pt x="762101" y="3392551"/>
                  </a:lnTo>
                  <a:lnTo>
                    <a:pt x="1524203" y="3392551"/>
                  </a:lnTo>
                  <a:lnTo>
                    <a:pt x="2286304" y="3392551"/>
                  </a:lnTo>
                  <a:lnTo>
                    <a:pt x="3048406" y="3392551"/>
                  </a:lnTo>
                  <a:lnTo>
                    <a:pt x="3810508" y="3392551"/>
                  </a:lnTo>
                  <a:lnTo>
                    <a:pt x="3810508" y="2714040"/>
                  </a:lnTo>
                  <a:lnTo>
                    <a:pt x="3810508" y="2035530"/>
                  </a:lnTo>
                  <a:lnTo>
                    <a:pt x="3810508" y="1357020"/>
                  </a:lnTo>
                  <a:lnTo>
                    <a:pt x="3810508" y="678510"/>
                  </a:lnTo>
                  <a:lnTo>
                    <a:pt x="3810508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16" name="object 116"/>
          <p:cNvSpPr txBox="1"/>
          <p:nvPr/>
        </p:nvSpPr>
        <p:spPr>
          <a:xfrm>
            <a:off x="2146263" y="3313775"/>
            <a:ext cx="107433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2430928" y="3219224"/>
            <a:ext cx="462463" cy="303346"/>
          </a:xfrm>
          <a:prstGeom prst="rect">
            <a:avLst/>
          </a:prstGeom>
          <a:solidFill>
            <a:srgbClr val="EE220C"/>
          </a:solidFill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2893068" y="3219224"/>
            <a:ext cx="462463" cy="303346"/>
          </a:xfrm>
          <a:prstGeom prst="rect">
            <a:avLst/>
          </a:prstGeom>
          <a:solidFill>
            <a:srgbClr val="EE220C"/>
          </a:solidFill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3355206" y="3219224"/>
            <a:ext cx="462463" cy="303346"/>
          </a:xfrm>
          <a:prstGeom prst="rect">
            <a:avLst/>
          </a:prstGeom>
          <a:solidFill>
            <a:srgbClr val="EE220C"/>
          </a:solidFill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3817344" y="3219224"/>
            <a:ext cx="462463" cy="303346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1968789" y="3630673"/>
            <a:ext cx="462463" cy="303346"/>
          </a:xfrm>
          <a:prstGeom prst="rect">
            <a:avLst/>
          </a:prstGeom>
          <a:solidFill>
            <a:srgbClr val="EE220C"/>
          </a:solidFill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2430928" y="3630673"/>
            <a:ext cx="462463" cy="303346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2893068" y="3630673"/>
            <a:ext cx="462463" cy="303346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3355206" y="3630673"/>
            <a:ext cx="462463" cy="303346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3817344" y="3630673"/>
            <a:ext cx="462463" cy="303346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1968789" y="4042123"/>
            <a:ext cx="462463" cy="303346"/>
          </a:xfrm>
          <a:prstGeom prst="rect">
            <a:avLst/>
          </a:prstGeom>
          <a:solidFill>
            <a:srgbClr val="EE220C"/>
          </a:solidFill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2430928" y="4042123"/>
            <a:ext cx="462463" cy="303346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2893068" y="4042123"/>
            <a:ext cx="462463" cy="303346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355206" y="4042123"/>
            <a:ext cx="462463" cy="303346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3817344" y="4042123"/>
            <a:ext cx="462463" cy="303346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1968789" y="4453573"/>
            <a:ext cx="462463" cy="303346"/>
          </a:xfrm>
          <a:prstGeom prst="rect">
            <a:avLst/>
          </a:prstGeom>
          <a:solidFill>
            <a:srgbClr val="EE220C"/>
          </a:solidFill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2430928" y="4453573"/>
            <a:ext cx="462463" cy="303346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2893068" y="4453573"/>
            <a:ext cx="462463" cy="303346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3355206" y="4453573"/>
            <a:ext cx="462463" cy="303346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3817344" y="4453573"/>
            <a:ext cx="462463" cy="303346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1971965" y="5047888"/>
            <a:ext cx="455916" cy="124650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925"/>
              </a:lnSpc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2434103" y="5047888"/>
            <a:ext cx="455916" cy="124650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925"/>
              </a:lnSpc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2896242" y="5047888"/>
            <a:ext cx="455916" cy="124650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925"/>
              </a:lnSpc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3358381" y="5047888"/>
            <a:ext cx="455916" cy="124650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925"/>
              </a:lnSpc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3820520" y="5047888"/>
            <a:ext cx="455916" cy="124650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925"/>
              </a:lnSpc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1965615" y="3216049"/>
            <a:ext cx="2317318" cy="2063946"/>
          </a:xfrm>
          <a:custGeom>
            <a:avLst/>
            <a:gdLst/>
            <a:ahLst/>
            <a:cxnLst/>
            <a:rect l="l" t="t" r="r" b="b"/>
            <a:pathLst>
              <a:path w="3821429" h="3403600">
                <a:moveTo>
                  <a:pt x="767336" y="0"/>
                </a:moveTo>
                <a:lnTo>
                  <a:pt x="767336" y="3403025"/>
                </a:lnTo>
              </a:path>
              <a:path w="3821429" h="3403600">
                <a:moveTo>
                  <a:pt x="1529438" y="0"/>
                </a:moveTo>
                <a:lnTo>
                  <a:pt x="1529438" y="3403025"/>
                </a:lnTo>
              </a:path>
              <a:path w="3821429" h="3403600">
                <a:moveTo>
                  <a:pt x="2291538" y="0"/>
                </a:moveTo>
                <a:lnTo>
                  <a:pt x="2291538" y="3403025"/>
                </a:lnTo>
              </a:path>
              <a:path w="3821429" h="3403600">
                <a:moveTo>
                  <a:pt x="3053640" y="0"/>
                </a:moveTo>
                <a:lnTo>
                  <a:pt x="3053640" y="3403025"/>
                </a:lnTo>
              </a:path>
              <a:path w="3821429" h="3403600">
                <a:moveTo>
                  <a:pt x="0" y="683746"/>
                </a:moveTo>
                <a:lnTo>
                  <a:pt x="3820976" y="683746"/>
                </a:lnTo>
              </a:path>
              <a:path w="3821429" h="3403600">
                <a:moveTo>
                  <a:pt x="0" y="1362256"/>
                </a:moveTo>
                <a:lnTo>
                  <a:pt x="3820976" y="1362256"/>
                </a:lnTo>
              </a:path>
              <a:path w="3821429" h="3403600">
                <a:moveTo>
                  <a:pt x="0" y="2040768"/>
                </a:moveTo>
                <a:lnTo>
                  <a:pt x="3820976" y="2040768"/>
                </a:lnTo>
              </a:path>
              <a:path w="3821429" h="3403600">
                <a:moveTo>
                  <a:pt x="0" y="2719278"/>
                </a:moveTo>
                <a:lnTo>
                  <a:pt x="3820976" y="2719278"/>
                </a:lnTo>
              </a:path>
              <a:path w="3821429" h="3403600">
                <a:moveTo>
                  <a:pt x="5235" y="0"/>
                </a:moveTo>
                <a:lnTo>
                  <a:pt x="5235" y="3403025"/>
                </a:lnTo>
              </a:path>
              <a:path w="3821429" h="3403600">
                <a:moveTo>
                  <a:pt x="3815741" y="0"/>
                </a:moveTo>
                <a:lnTo>
                  <a:pt x="3815741" y="3403025"/>
                </a:lnTo>
              </a:path>
              <a:path w="3821429" h="3403600">
                <a:moveTo>
                  <a:pt x="0" y="5235"/>
                </a:moveTo>
                <a:lnTo>
                  <a:pt x="3820976" y="5235"/>
                </a:lnTo>
              </a:path>
              <a:path w="3821429" h="3403600">
                <a:moveTo>
                  <a:pt x="0" y="3397789"/>
                </a:moveTo>
                <a:lnTo>
                  <a:pt x="3820976" y="3397789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2" name="object 142"/>
          <p:cNvSpPr txBox="1"/>
          <p:nvPr/>
        </p:nvSpPr>
        <p:spPr>
          <a:xfrm>
            <a:off x="6567201" y="2025836"/>
            <a:ext cx="3530657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Sum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all</a:t>
            </a:r>
            <a:r>
              <a:rPr sz="1182" spc="24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the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numbers</a:t>
            </a:r>
            <a:r>
              <a:rPr sz="1182" spc="24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39" dirty="0">
                <a:solidFill>
                  <a:srgbClr val="5E5E5E"/>
                </a:solidFill>
                <a:latin typeface="Arial"/>
                <a:cs typeface="Arial"/>
              </a:rPr>
              <a:t>to</a:t>
            </a:r>
            <a:r>
              <a:rPr sz="1182" spc="24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get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the</a:t>
            </a:r>
            <a:r>
              <a:rPr sz="1182" spc="24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24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30" dirty="0">
                <a:solidFill>
                  <a:srgbClr val="5E5E5E"/>
                </a:solidFill>
                <a:latin typeface="Arial"/>
                <a:cs typeface="Arial"/>
              </a:rPr>
              <a:t>Map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Output</a:t>
            </a:r>
            <a:endParaRPr sz="1182">
              <a:latin typeface="Arial"/>
              <a:cs typeface="Arial"/>
            </a:endParaRPr>
          </a:p>
        </p:txBody>
      </p:sp>
      <p:grpSp>
        <p:nvGrpSpPr>
          <p:cNvPr id="143" name="object 143"/>
          <p:cNvGrpSpPr/>
          <p:nvPr/>
        </p:nvGrpSpPr>
        <p:grpSpPr>
          <a:xfrm>
            <a:off x="7177132" y="2302647"/>
            <a:ext cx="700047" cy="831354"/>
            <a:chOff x="11834917" y="3797234"/>
            <a:chExt cx="1154430" cy="1370965"/>
          </a:xfrm>
        </p:grpSpPr>
        <p:sp>
          <p:nvSpPr>
            <p:cNvPr id="144" name="object 144"/>
            <p:cNvSpPr/>
            <p:nvPr/>
          </p:nvSpPr>
          <p:spPr>
            <a:xfrm>
              <a:off x="11892865" y="3807704"/>
              <a:ext cx="1085850" cy="1291590"/>
            </a:xfrm>
            <a:custGeom>
              <a:avLst/>
              <a:gdLst/>
              <a:ahLst/>
              <a:cxnLst/>
              <a:rect l="l" t="t" r="r" b="b"/>
              <a:pathLst>
                <a:path w="1085850" h="1291589">
                  <a:moveTo>
                    <a:pt x="1085681" y="0"/>
                  </a:moveTo>
                  <a:lnTo>
                    <a:pt x="6738" y="1283295"/>
                  </a:lnTo>
                  <a:lnTo>
                    <a:pt x="0" y="129131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1834917" y="5058656"/>
              <a:ext cx="103505" cy="109855"/>
            </a:xfrm>
            <a:custGeom>
              <a:avLst/>
              <a:gdLst/>
              <a:ahLst/>
              <a:cxnLst/>
              <a:rect l="l" t="t" r="r" b="b"/>
              <a:pathLst>
                <a:path w="103504" h="109854">
                  <a:moveTo>
                    <a:pt x="26208" y="0"/>
                  </a:moveTo>
                  <a:lnTo>
                    <a:pt x="0" y="109284"/>
                  </a:lnTo>
                  <a:lnTo>
                    <a:pt x="103148" y="64689"/>
                  </a:lnTo>
                  <a:lnTo>
                    <a:pt x="262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146" name="object 146"/>
          <p:cNvGrpSpPr/>
          <p:nvPr/>
        </p:nvGrpSpPr>
        <p:grpSpPr>
          <a:xfrm>
            <a:off x="8829686" y="2252474"/>
            <a:ext cx="561038" cy="931086"/>
            <a:chOff x="14560101" y="3714497"/>
            <a:chExt cx="925194" cy="1535430"/>
          </a:xfrm>
        </p:grpSpPr>
        <p:sp>
          <p:nvSpPr>
            <p:cNvPr id="147" name="object 147"/>
            <p:cNvSpPr/>
            <p:nvPr/>
          </p:nvSpPr>
          <p:spPr>
            <a:xfrm>
              <a:off x="14570572" y="3724968"/>
              <a:ext cx="868680" cy="1447165"/>
            </a:xfrm>
            <a:custGeom>
              <a:avLst/>
              <a:gdLst/>
              <a:ahLst/>
              <a:cxnLst/>
              <a:rect l="l" t="t" r="r" b="b"/>
              <a:pathLst>
                <a:path w="868680" h="1447164">
                  <a:moveTo>
                    <a:pt x="0" y="0"/>
                  </a:moveTo>
                  <a:lnTo>
                    <a:pt x="862874" y="1438161"/>
                  </a:lnTo>
                  <a:lnTo>
                    <a:pt x="868261" y="144714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5390348" y="5137271"/>
              <a:ext cx="95250" cy="112395"/>
            </a:xfrm>
            <a:custGeom>
              <a:avLst/>
              <a:gdLst/>
              <a:ahLst/>
              <a:cxnLst/>
              <a:rect l="l" t="t" r="r" b="b"/>
              <a:pathLst>
                <a:path w="95250" h="112395">
                  <a:moveTo>
                    <a:pt x="86196" y="0"/>
                  </a:moveTo>
                  <a:lnTo>
                    <a:pt x="0" y="51716"/>
                  </a:lnTo>
                  <a:lnTo>
                    <a:pt x="94813" y="112054"/>
                  </a:lnTo>
                  <a:lnTo>
                    <a:pt x="86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49" name="標題 1">
            <a:extLst>
              <a:ext uri="{FF2B5EF4-FFF2-40B4-BE49-F238E27FC236}">
                <a16:creationId xmlns:a16="http://schemas.microsoft.com/office/drawing/2014/main" id="{1E82CD0C-8305-4BF9-67EE-138891C760AD}"/>
              </a:ext>
            </a:extLst>
          </p:cNvPr>
          <p:cNvSpPr txBox="1">
            <a:spLocks/>
          </p:cNvSpPr>
          <p:nvPr/>
        </p:nvSpPr>
        <p:spPr>
          <a:xfrm>
            <a:off x="-34642" y="71403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Color image: RGB 3 channels</a:t>
            </a:r>
            <a:endParaRPr lang="zh-TW" altLang="en-US" dirty="0"/>
          </a:p>
        </p:txBody>
      </p:sp>
      <p:graphicFrame>
        <p:nvGraphicFramePr>
          <p:cNvPr id="150" name="內容版面配置區 3">
            <a:extLst>
              <a:ext uri="{FF2B5EF4-FFF2-40B4-BE49-F238E27FC236}">
                <a16:creationId xmlns:a16="http://schemas.microsoft.com/office/drawing/2014/main" id="{B5D9F45F-D773-F673-29BE-88D500E0A15E}"/>
              </a:ext>
            </a:extLst>
          </p:cNvPr>
          <p:cNvGraphicFramePr>
            <a:graphicFrameLocks/>
          </p:cNvGraphicFramePr>
          <p:nvPr/>
        </p:nvGraphicFramePr>
        <p:xfrm>
          <a:off x="4954588" y="3441700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1" name="內容版面配置區 3">
            <a:extLst>
              <a:ext uri="{FF2B5EF4-FFF2-40B4-BE49-F238E27FC236}">
                <a16:creationId xmlns:a16="http://schemas.microsoft.com/office/drawing/2014/main" id="{BF814261-D881-A796-2418-B59856D86A27}"/>
              </a:ext>
            </a:extLst>
          </p:cNvPr>
          <p:cNvGraphicFramePr>
            <a:graphicFrameLocks/>
          </p:cNvGraphicFramePr>
          <p:nvPr/>
        </p:nvGraphicFramePr>
        <p:xfrm>
          <a:off x="5118100" y="3648075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2" name="內容版面配置區 3">
            <a:extLst>
              <a:ext uri="{FF2B5EF4-FFF2-40B4-BE49-F238E27FC236}">
                <a16:creationId xmlns:a16="http://schemas.microsoft.com/office/drawing/2014/main" id="{34E22BF1-B457-EA9C-1C97-E99868E08628}"/>
              </a:ext>
            </a:extLst>
          </p:cNvPr>
          <p:cNvGraphicFramePr>
            <a:graphicFrameLocks/>
          </p:cNvGraphicFramePr>
          <p:nvPr/>
        </p:nvGraphicFramePr>
        <p:xfrm>
          <a:off x="5324475" y="3849688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3" name="表格 8">
            <a:extLst>
              <a:ext uri="{FF2B5EF4-FFF2-40B4-BE49-F238E27FC236}">
                <a16:creationId xmlns:a16="http://schemas.microsoft.com/office/drawing/2014/main" id="{0AFFB31E-8D7B-1A70-7F09-47138FBF73C4}"/>
              </a:ext>
            </a:extLst>
          </p:cNvPr>
          <p:cNvGraphicFramePr>
            <a:graphicFrameLocks noGrp="1"/>
          </p:cNvGraphicFramePr>
          <p:nvPr/>
        </p:nvGraphicFramePr>
        <p:xfrm>
          <a:off x="2967038" y="1614488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4" name="文字方塊 9">
            <a:extLst>
              <a:ext uri="{FF2B5EF4-FFF2-40B4-BE49-F238E27FC236}">
                <a16:creationId xmlns:a16="http://schemas.microsoft.com/office/drawing/2014/main" id="{9D49C446-DBDE-8224-EC97-3C40F6A7A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6775" y="2341563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graphicFrame>
        <p:nvGraphicFramePr>
          <p:cNvPr id="155" name="表格 10">
            <a:extLst>
              <a:ext uri="{FF2B5EF4-FFF2-40B4-BE49-F238E27FC236}">
                <a16:creationId xmlns:a16="http://schemas.microsoft.com/office/drawing/2014/main" id="{33A810F4-10DB-F15C-155F-C3D731D95789}"/>
              </a:ext>
            </a:extLst>
          </p:cNvPr>
          <p:cNvGraphicFramePr>
            <a:graphicFrameLocks noGrp="1"/>
          </p:cNvGraphicFramePr>
          <p:nvPr/>
        </p:nvGraphicFramePr>
        <p:xfrm>
          <a:off x="5972175" y="1573213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6" name="文字方塊 11">
            <a:extLst>
              <a:ext uri="{FF2B5EF4-FFF2-40B4-BE49-F238E27FC236}">
                <a16:creationId xmlns:a16="http://schemas.microsoft.com/office/drawing/2014/main" id="{F978689D-12BC-9891-92B2-9E0F7B4DE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5" y="2301875"/>
            <a:ext cx="14493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2</a:t>
            </a:r>
            <a:endParaRPr lang="zh-TW" altLang="en-US"/>
          </a:p>
        </p:txBody>
      </p:sp>
      <p:graphicFrame>
        <p:nvGraphicFramePr>
          <p:cNvPr id="157" name="表格 12">
            <a:extLst>
              <a:ext uri="{FF2B5EF4-FFF2-40B4-BE49-F238E27FC236}">
                <a16:creationId xmlns:a16="http://schemas.microsoft.com/office/drawing/2014/main" id="{D5AB330B-78E4-3ABC-0150-1B80C26A5AD2}"/>
              </a:ext>
            </a:extLst>
          </p:cNvPr>
          <p:cNvGraphicFramePr>
            <a:graphicFrameLocks noGrp="1"/>
          </p:cNvGraphicFramePr>
          <p:nvPr/>
        </p:nvGraphicFramePr>
        <p:xfrm>
          <a:off x="3119438" y="1766888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8" name="表格 13">
            <a:extLst>
              <a:ext uri="{FF2B5EF4-FFF2-40B4-BE49-F238E27FC236}">
                <a16:creationId xmlns:a16="http://schemas.microsoft.com/office/drawing/2014/main" id="{8091A6E2-2EBD-A3DB-540D-170011992CA7}"/>
              </a:ext>
            </a:extLst>
          </p:cNvPr>
          <p:cNvGraphicFramePr>
            <a:graphicFrameLocks noGrp="1"/>
          </p:cNvGraphicFramePr>
          <p:nvPr/>
        </p:nvGraphicFramePr>
        <p:xfrm>
          <a:off x="3271838" y="1882775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9" name="表格 14">
            <a:extLst>
              <a:ext uri="{FF2B5EF4-FFF2-40B4-BE49-F238E27FC236}">
                <a16:creationId xmlns:a16="http://schemas.microsoft.com/office/drawing/2014/main" id="{C2E43246-8110-33B0-97F0-13DA224747EB}"/>
              </a:ext>
            </a:extLst>
          </p:cNvPr>
          <p:cNvGraphicFramePr>
            <a:graphicFrameLocks noGrp="1"/>
          </p:cNvGraphicFramePr>
          <p:nvPr/>
        </p:nvGraphicFramePr>
        <p:xfrm>
          <a:off x="6124575" y="1708150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0" name="表格 15">
            <a:extLst>
              <a:ext uri="{FF2B5EF4-FFF2-40B4-BE49-F238E27FC236}">
                <a16:creationId xmlns:a16="http://schemas.microsoft.com/office/drawing/2014/main" id="{89F4046E-AF2D-2B9E-7642-52A087D82AC1}"/>
              </a:ext>
            </a:extLst>
          </p:cNvPr>
          <p:cNvGraphicFramePr>
            <a:graphicFrameLocks noGrp="1"/>
          </p:cNvGraphicFramePr>
          <p:nvPr/>
        </p:nvGraphicFramePr>
        <p:xfrm>
          <a:off x="6276975" y="1860550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1" name="向右箭號 4">
            <a:extLst>
              <a:ext uri="{FF2B5EF4-FFF2-40B4-BE49-F238E27FC236}">
                <a16:creationId xmlns:a16="http://schemas.microsoft.com/office/drawing/2014/main" id="{663F2B1A-D29D-06DD-AC0F-D9F2BDC9E089}"/>
              </a:ext>
            </a:extLst>
          </p:cNvPr>
          <p:cNvSpPr/>
          <p:nvPr/>
        </p:nvSpPr>
        <p:spPr>
          <a:xfrm>
            <a:off x="4295775" y="4379913"/>
            <a:ext cx="508000" cy="868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  <p:bldP spid="156" grpId="0"/>
      <p:bldP spid="16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332" y="548133"/>
            <a:ext cx="10837257" cy="628784"/>
          </a:xfrm>
          <a:prstGeom prst="rect">
            <a:avLst/>
          </a:prstGeom>
        </p:spPr>
        <p:txBody>
          <a:bodyPr vert="horz" wrap="square" lIns="0" tIns="8086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4"/>
              </a:spcBef>
            </a:pPr>
            <a:r>
              <a:rPr sz="4033" spc="-97" dirty="0"/>
              <a:t>Advantages</a:t>
            </a:r>
            <a:r>
              <a:rPr sz="4033" spc="-185" dirty="0"/>
              <a:t> </a:t>
            </a:r>
            <a:r>
              <a:rPr sz="4033" dirty="0"/>
              <a:t>of</a:t>
            </a:r>
            <a:r>
              <a:rPr sz="4033" spc="-236" dirty="0"/>
              <a:t> </a:t>
            </a:r>
            <a:r>
              <a:rPr sz="4033" spc="-112" dirty="0"/>
              <a:t>Having</a:t>
            </a:r>
            <a:r>
              <a:rPr sz="4033" spc="-170" dirty="0"/>
              <a:t> </a:t>
            </a:r>
            <a:r>
              <a:rPr sz="4033" spc="67" dirty="0"/>
              <a:t>a</a:t>
            </a:r>
            <a:r>
              <a:rPr sz="4033" spc="-194" dirty="0"/>
              <a:t> </a:t>
            </a:r>
            <a:r>
              <a:rPr sz="4033" spc="-79" dirty="0"/>
              <a:t>Filter</a:t>
            </a:r>
            <a:r>
              <a:rPr sz="4033" spc="-197" dirty="0"/>
              <a:t> </a:t>
            </a:r>
            <a:r>
              <a:rPr sz="4033" spc="-58" dirty="0"/>
              <a:t>For</a:t>
            </a:r>
            <a:r>
              <a:rPr sz="4033" spc="-197" dirty="0"/>
              <a:t> </a:t>
            </a:r>
            <a:r>
              <a:rPr sz="4033" spc="-42" dirty="0"/>
              <a:t>Each</a:t>
            </a:r>
            <a:r>
              <a:rPr sz="4033" spc="-194" dirty="0"/>
              <a:t> </a:t>
            </a:r>
            <a:r>
              <a:rPr sz="4033" spc="-36" dirty="0"/>
              <a:t>Colour</a:t>
            </a:r>
            <a:endParaRPr sz="4033"/>
          </a:p>
        </p:txBody>
      </p:sp>
      <p:sp>
        <p:nvSpPr>
          <p:cNvPr id="3" name="object 3"/>
          <p:cNvSpPr txBox="1"/>
          <p:nvPr/>
        </p:nvSpPr>
        <p:spPr>
          <a:xfrm>
            <a:off x="621332" y="5331845"/>
            <a:ext cx="7251921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312286" indent="-304585">
              <a:spcBef>
                <a:spcPts val="64"/>
              </a:spcBef>
              <a:buSzPct val="122784"/>
              <a:buChar char="•"/>
              <a:tabLst>
                <a:tab pos="312286" algn="l"/>
              </a:tabLst>
            </a:pPr>
            <a:r>
              <a:rPr sz="2395" spc="-73" dirty="0">
                <a:latin typeface="Arial"/>
                <a:cs typeface="Arial"/>
              </a:rPr>
              <a:t>We</a:t>
            </a:r>
            <a:r>
              <a:rPr sz="2395" spc="3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can </a:t>
            </a:r>
            <a:r>
              <a:rPr sz="2395" spc="42" dirty="0">
                <a:latin typeface="Arial"/>
                <a:cs typeface="Arial"/>
              </a:rPr>
              <a:t>detect</a:t>
            </a:r>
            <a:r>
              <a:rPr sz="2395" spc="3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features</a:t>
            </a:r>
            <a:r>
              <a:rPr sz="2395" spc="3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that are</a:t>
            </a:r>
            <a:r>
              <a:rPr sz="2395" spc="3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specific </a:t>
            </a:r>
            <a:r>
              <a:rPr sz="2395" spc="58" dirty="0">
                <a:latin typeface="Arial"/>
                <a:cs typeface="Arial"/>
              </a:rPr>
              <a:t>to</a:t>
            </a:r>
            <a:r>
              <a:rPr sz="2395" spc="3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a</a:t>
            </a:r>
            <a:r>
              <a:rPr sz="2395" spc="3" dirty="0">
                <a:latin typeface="Arial"/>
                <a:cs typeface="Arial"/>
              </a:rPr>
              <a:t> </a:t>
            </a:r>
            <a:r>
              <a:rPr sz="2395" spc="-6" dirty="0">
                <a:latin typeface="Arial"/>
                <a:cs typeface="Arial"/>
              </a:rPr>
              <a:t>colour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2413" y="2802579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37652" y="4556248"/>
            <a:ext cx="825964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</a:t>
            </a:r>
            <a:endParaRPr sz="118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98221" y="4556248"/>
            <a:ext cx="101156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</a:t>
            </a:r>
            <a:endParaRPr sz="11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55744" y="4556248"/>
            <a:ext cx="157106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Output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Map</a:t>
            </a:r>
            <a:endParaRPr sz="1182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30381" y="2802579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73524" y="1873119"/>
            <a:ext cx="2310772" cy="2057399"/>
          </a:xfrm>
          <a:custGeom>
            <a:avLst/>
            <a:gdLst/>
            <a:ahLst/>
            <a:cxnLst/>
            <a:rect l="l" t="t" r="r" b="b"/>
            <a:pathLst>
              <a:path w="3810635" h="3392804">
                <a:moveTo>
                  <a:pt x="3810508" y="0"/>
                </a:moveTo>
                <a:lnTo>
                  <a:pt x="3810508" y="0"/>
                </a:lnTo>
                <a:lnTo>
                  <a:pt x="0" y="0"/>
                </a:lnTo>
                <a:lnTo>
                  <a:pt x="0" y="678510"/>
                </a:lnTo>
                <a:lnTo>
                  <a:pt x="0" y="1357020"/>
                </a:lnTo>
                <a:lnTo>
                  <a:pt x="0" y="2035543"/>
                </a:lnTo>
                <a:lnTo>
                  <a:pt x="0" y="2714053"/>
                </a:lnTo>
                <a:lnTo>
                  <a:pt x="0" y="3392563"/>
                </a:lnTo>
                <a:lnTo>
                  <a:pt x="762101" y="3392563"/>
                </a:lnTo>
                <a:lnTo>
                  <a:pt x="1524203" y="3392563"/>
                </a:lnTo>
                <a:lnTo>
                  <a:pt x="2286304" y="3392563"/>
                </a:lnTo>
                <a:lnTo>
                  <a:pt x="3048406" y="3392563"/>
                </a:lnTo>
                <a:lnTo>
                  <a:pt x="3810508" y="3392563"/>
                </a:lnTo>
                <a:lnTo>
                  <a:pt x="3810508" y="2714053"/>
                </a:lnTo>
                <a:lnTo>
                  <a:pt x="3810508" y="2035543"/>
                </a:lnTo>
                <a:lnTo>
                  <a:pt x="3810508" y="1357020"/>
                </a:lnTo>
                <a:lnTo>
                  <a:pt x="3810508" y="678510"/>
                </a:lnTo>
                <a:lnTo>
                  <a:pt x="3810508" y="0"/>
                </a:lnTo>
                <a:close/>
              </a:path>
            </a:pathLst>
          </a:custGeom>
          <a:solidFill>
            <a:srgbClr val="0076BA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" name="object 10"/>
          <p:cNvSpPr txBox="1"/>
          <p:nvPr/>
        </p:nvSpPr>
        <p:spPr>
          <a:xfrm>
            <a:off x="1658699" y="1979498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20838" y="1979498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82977" y="1979498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45116" y="1979498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07255" y="1979498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58699" y="2390948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20838" y="2390948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82977" y="2390948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45116" y="2390948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07255" y="2390948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58699" y="2802397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20838" y="2802397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82977" y="2802397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45116" y="2802397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07255" y="2802397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58699" y="3213847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20838" y="3213847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82977" y="3213847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45116" y="3213847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07255" y="3213847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58699" y="3625296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20838" y="3625296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82977" y="3625296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045116" y="3625296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07255" y="3625296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467076" y="1866671"/>
            <a:ext cx="2514087" cy="2229139"/>
            <a:chOff x="2418612" y="3078278"/>
            <a:chExt cx="4145915" cy="3676015"/>
          </a:xfrm>
        </p:grpSpPr>
        <p:sp>
          <p:nvSpPr>
            <p:cNvPr id="36" name="object 36"/>
            <p:cNvSpPr/>
            <p:nvPr/>
          </p:nvSpPr>
          <p:spPr>
            <a:xfrm>
              <a:off x="2424009" y="3083675"/>
              <a:ext cx="3053715" cy="2719705"/>
            </a:xfrm>
            <a:custGeom>
              <a:avLst/>
              <a:gdLst/>
              <a:ahLst/>
              <a:cxnLst/>
              <a:rect l="l" t="t" r="r" b="b"/>
              <a:pathLst>
                <a:path w="3053715" h="2719704">
                  <a:moveTo>
                    <a:pt x="767336" y="0"/>
                  </a:moveTo>
                  <a:lnTo>
                    <a:pt x="767336" y="277478"/>
                  </a:lnTo>
                </a:path>
                <a:path w="3053715" h="2719704">
                  <a:moveTo>
                    <a:pt x="1529438" y="0"/>
                  </a:moveTo>
                  <a:lnTo>
                    <a:pt x="1529438" y="277478"/>
                  </a:lnTo>
                </a:path>
                <a:path w="3053715" h="2719704">
                  <a:moveTo>
                    <a:pt x="2291538" y="0"/>
                  </a:moveTo>
                  <a:lnTo>
                    <a:pt x="2291538" y="277478"/>
                  </a:lnTo>
                </a:path>
                <a:path w="3053715" h="2719704">
                  <a:moveTo>
                    <a:pt x="3053640" y="0"/>
                  </a:moveTo>
                  <a:lnTo>
                    <a:pt x="3053640" y="277478"/>
                  </a:lnTo>
                </a:path>
                <a:path w="3053715" h="2719704">
                  <a:moveTo>
                    <a:pt x="0" y="683746"/>
                  </a:moveTo>
                  <a:lnTo>
                    <a:pt x="329832" y="683746"/>
                  </a:lnTo>
                </a:path>
                <a:path w="3053715" h="2719704">
                  <a:moveTo>
                    <a:pt x="0" y="1362256"/>
                  </a:moveTo>
                  <a:lnTo>
                    <a:pt x="329832" y="1362256"/>
                  </a:lnTo>
                </a:path>
                <a:path w="3053715" h="2719704">
                  <a:moveTo>
                    <a:pt x="0" y="2040768"/>
                  </a:moveTo>
                  <a:lnTo>
                    <a:pt x="329832" y="2040768"/>
                  </a:lnTo>
                </a:path>
                <a:path w="3053715" h="2719704">
                  <a:moveTo>
                    <a:pt x="0" y="2719278"/>
                  </a:moveTo>
                  <a:lnTo>
                    <a:pt x="329832" y="2719278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2429245" y="3083675"/>
              <a:ext cx="0" cy="3403600"/>
            </a:xfrm>
            <a:custGeom>
              <a:avLst/>
              <a:gdLst/>
              <a:ahLst/>
              <a:cxnLst/>
              <a:rect l="l" t="t" r="r" b="b"/>
              <a:pathLst>
                <a:path h="3403600">
                  <a:moveTo>
                    <a:pt x="0" y="0"/>
                  </a:moveTo>
                  <a:lnTo>
                    <a:pt x="0" y="3403025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8" name="object 38"/>
            <p:cNvSpPr/>
            <p:nvPr/>
          </p:nvSpPr>
          <p:spPr>
            <a:xfrm>
              <a:off x="6239751" y="3083675"/>
              <a:ext cx="0" cy="277495"/>
            </a:xfrm>
            <a:custGeom>
              <a:avLst/>
              <a:gdLst/>
              <a:ahLst/>
              <a:cxnLst/>
              <a:rect l="l" t="t" r="r" b="b"/>
              <a:pathLst>
                <a:path h="277495">
                  <a:moveTo>
                    <a:pt x="0" y="0"/>
                  </a:moveTo>
                  <a:lnTo>
                    <a:pt x="0" y="277478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9" name="object 39"/>
            <p:cNvSpPr/>
            <p:nvPr/>
          </p:nvSpPr>
          <p:spPr>
            <a:xfrm>
              <a:off x="2424009" y="3088911"/>
              <a:ext cx="3821429" cy="0"/>
            </a:xfrm>
            <a:custGeom>
              <a:avLst/>
              <a:gdLst/>
              <a:ahLst/>
              <a:cxnLst/>
              <a:rect l="l" t="t" r="r" b="b"/>
              <a:pathLst>
                <a:path w="3821429">
                  <a:moveTo>
                    <a:pt x="0" y="0"/>
                  </a:moveTo>
                  <a:lnTo>
                    <a:pt x="3820976" y="0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0" name="object 40"/>
            <p:cNvSpPr/>
            <p:nvPr/>
          </p:nvSpPr>
          <p:spPr>
            <a:xfrm>
              <a:off x="2424009" y="6481465"/>
              <a:ext cx="330200" cy="0"/>
            </a:xfrm>
            <a:custGeom>
              <a:avLst/>
              <a:gdLst/>
              <a:ahLst/>
              <a:cxnLst/>
              <a:rect l="l" t="t" r="r" b="b"/>
              <a:pathLst>
                <a:path w="330200">
                  <a:moveTo>
                    <a:pt x="0" y="0"/>
                  </a:moveTo>
                  <a:lnTo>
                    <a:pt x="329832" y="0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1" name="object 41"/>
            <p:cNvSpPr/>
            <p:nvPr/>
          </p:nvSpPr>
          <p:spPr>
            <a:xfrm>
              <a:off x="2753842" y="3361162"/>
              <a:ext cx="3810635" cy="3392804"/>
            </a:xfrm>
            <a:custGeom>
              <a:avLst/>
              <a:gdLst/>
              <a:ahLst/>
              <a:cxnLst/>
              <a:rect l="l" t="t" r="r" b="b"/>
              <a:pathLst>
                <a:path w="3810634" h="3392804">
                  <a:moveTo>
                    <a:pt x="3810495" y="0"/>
                  </a:moveTo>
                  <a:lnTo>
                    <a:pt x="3810495" y="0"/>
                  </a:lnTo>
                  <a:lnTo>
                    <a:pt x="0" y="0"/>
                  </a:lnTo>
                  <a:lnTo>
                    <a:pt x="0" y="678510"/>
                  </a:lnTo>
                  <a:lnTo>
                    <a:pt x="0" y="1357020"/>
                  </a:lnTo>
                  <a:lnTo>
                    <a:pt x="0" y="2035530"/>
                  </a:lnTo>
                  <a:lnTo>
                    <a:pt x="0" y="2714040"/>
                  </a:lnTo>
                  <a:lnTo>
                    <a:pt x="0" y="3392551"/>
                  </a:lnTo>
                  <a:lnTo>
                    <a:pt x="762101" y="3392551"/>
                  </a:lnTo>
                  <a:lnTo>
                    <a:pt x="1524190" y="3392551"/>
                  </a:lnTo>
                  <a:lnTo>
                    <a:pt x="2286292" y="3392551"/>
                  </a:lnTo>
                  <a:lnTo>
                    <a:pt x="3048393" y="3392551"/>
                  </a:lnTo>
                  <a:lnTo>
                    <a:pt x="3810495" y="3392551"/>
                  </a:lnTo>
                  <a:lnTo>
                    <a:pt x="3810495" y="2714040"/>
                  </a:lnTo>
                  <a:lnTo>
                    <a:pt x="3810495" y="2035530"/>
                  </a:lnTo>
                  <a:lnTo>
                    <a:pt x="3810495" y="1357020"/>
                  </a:lnTo>
                  <a:lnTo>
                    <a:pt x="3810495" y="678510"/>
                  </a:lnTo>
                  <a:lnTo>
                    <a:pt x="3810495" y="0"/>
                  </a:lnTo>
                  <a:close/>
                </a:path>
              </a:pathLst>
            </a:custGeom>
            <a:solidFill>
              <a:srgbClr val="61D836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42" name="object 42"/>
          <p:cNvSpPr/>
          <p:nvPr/>
        </p:nvSpPr>
        <p:spPr>
          <a:xfrm>
            <a:off x="5537233" y="2298538"/>
            <a:ext cx="1216418" cy="1196781"/>
          </a:xfrm>
          <a:custGeom>
            <a:avLst/>
            <a:gdLst/>
            <a:ahLst/>
            <a:cxnLst/>
            <a:rect l="l" t="t" r="r" b="b"/>
            <a:pathLst>
              <a:path w="2005965" h="1973579">
                <a:moveTo>
                  <a:pt x="2005533" y="0"/>
                </a:moveTo>
                <a:lnTo>
                  <a:pt x="1337030" y="0"/>
                </a:lnTo>
                <a:lnTo>
                  <a:pt x="668515" y="0"/>
                </a:lnTo>
                <a:lnTo>
                  <a:pt x="0" y="0"/>
                </a:lnTo>
                <a:lnTo>
                  <a:pt x="0" y="657821"/>
                </a:lnTo>
                <a:lnTo>
                  <a:pt x="0" y="1315631"/>
                </a:lnTo>
                <a:lnTo>
                  <a:pt x="0" y="1973453"/>
                </a:lnTo>
                <a:lnTo>
                  <a:pt x="668515" y="1973453"/>
                </a:lnTo>
                <a:lnTo>
                  <a:pt x="1337030" y="1973453"/>
                </a:lnTo>
                <a:lnTo>
                  <a:pt x="2005533" y="1973453"/>
                </a:lnTo>
                <a:lnTo>
                  <a:pt x="2005533" y="1315631"/>
                </a:lnTo>
                <a:lnTo>
                  <a:pt x="1337030" y="1315631"/>
                </a:lnTo>
                <a:lnTo>
                  <a:pt x="1337030" y="657821"/>
                </a:lnTo>
                <a:lnTo>
                  <a:pt x="2005533" y="657821"/>
                </a:lnTo>
                <a:lnTo>
                  <a:pt x="2005533" y="0"/>
                </a:lnTo>
                <a:close/>
              </a:path>
            </a:pathLst>
          </a:custGeom>
          <a:solidFill>
            <a:srgbClr val="0076BA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" name="object 43"/>
          <p:cNvSpPr txBox="1"/>
          <p:nvPr/>
        </p:nvSpPr>
        <p:spPr>
          <a:xfrm>
            <a:off x="5694038" y="2398569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099424" y="2398569"/>
            <a:ext cx="43935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  <a:tabLst>
                <a:tab pos="371587" algn="l"/>
              </a:tabLst>
            </a:pPr>
            <a:r>
              <a:rPr sz="1304" b="1" spc="-30" dirty="0">
                <a:latin typeface="Arial"/>
                <a:cs typeface="Arial"/>
              </a:rPr>
              <a:t>0</a:t>
            </a:r>
            <a:r>
              <a:rPr sz="1304" b="1" dirty="0">
                <a:latin typeface="Arial"/>
                <a:cs typeface="Arial"/>
              </a:rPr>
              <a:t>	</a:t>
            </a:r>
            <a:r>
              <a:rPr sz="1304" b="1" spc="64" dirty="0">
                <a:latin typeface="Arial"/>
                <a:cs typeface="Arial"/>
              </a:rPr>
              <a:t>-</a:t>
            </a:r>
            <a:endParaRPr sz="1304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538405" y="2398569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694038" y="2797469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099424" y="2797469"/>
            <a:ext cx="43935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  <a:tabLst>
                <a:tab pos="371587" algn="l"/>
              </a:tabLst>
            </a:pPr>
            <a:r>
              <a:rPr sz="1304" b="1" spc="-30" dirty="0">
                <a:latin typeface="Arial"/>
                <a:cs typeface="Arial"/>
              </a:rPr>
              <a:t>0</a:t>
            </a:r>
            <a:r>
              <a:rPr sz="1304" b="1" dirty="0">
                <a:latin typeface="Arial"/>
                <a:cs typeface="Arial"/>
              </a:rPr>
              <a:t>	</a:t>
            </a:r>
            <a:r>
              <a:rPr sz="1304" b="1" spc="64" dirty="0">
                <a:latin typeface="Arial"/>
                <a:cs typeface="Arial"/>
              </a:rPr>
              <a:t>-</a:t>
            </a:r>
            <a:endParaRPr sz="1304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538405" y="2797469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694038" y="3196368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099424" y="3196368"/>
            <a:ext cx="43935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  <a:tabLst>
                <a:tab pos="371587" algn="l"/>
              </a:tabLst>
            </a:pPr>
            <a:r>
              <a:rPr sz="1304" b="1" spc="-30" dirty="0">
                <a:latin typeface="Arial"/>
                <a:cs typeface="Arial"/>
              </a:rPr>
              <a:t>0</a:t>
            </a:r>
            <a:r>
              <a:rPr sz="1304" b="1" dirty="0">
                <a:latin typeface="Arial"/>
                <a:cs typeface="Arial"/>
              </a:rPr>
              <a:t>	</a:t>
            </a:r>
            <a:r>
              <a:rPr sz="1304" b="1" spc="64" dirty="0">
                <a:latin typeface="Arial"/>
                <a:cs typeface="Arial"/>
              </a:rPr>
              <a:t>-</a:t>
            </a:r>
            <a:endParaRPr sz="1304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538405" y="3196368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5530791" y="2292091"/>
            <a:ext cx="1419733" cy="1368519"/>
            <a:chOff x="9119978" y="3779827"/>
            <a:chExt cx="2341245" cy="2256790"/>
          </a:xfrm>
        </p:grpSpPr>
        <p:sp>
          <p:nvSpPr>
            <p:cNvPr id="53" name="object 53"/>
            <p:cNvSpPr/>
            <p:nvPr/>
          </p:nvSpPr>
          <p:spPr>
            <a:xfrm>
              <a:off x="9125376" y="3785224"/>
              <a:ext cx="1342390" cy="1321435"/>
            </a:xfrm>
            <a:custGeom>
              <a:avLst/>
              <a:gdLst/>
              <a:ahLst/>
              <a:cxnLst/>
              <a:rect l="l" t="t" r="r" b="b"/>
              <a:pathLst>
                <a:path w="1342390" h="1321435">
                  <a:moveTo>
                    <a:pt x="673747" y="0"/>
                  </a:moveTo>
                  <a:lnTo>
                    <a:pt x="673747" y="277478"/>
                  </a:lnTo>
                </a:path>
                <a:path w="1342390" h="1321435">
                  <a:moveTo>
                    <a:pt x="1342258" y="0"/>
                  </a:moveTo>
                  <a:lnTo>
                    <a:pt x="1342258" y="277478"/>
                  </a:lnTo>
                </a:path>
                <a:path w="1342390" h="1321435">
                  <a:moveTo>
                    <a:pt x="0" y="663050"/>
                  </a:moveTo>
                  <a:lnTo>
                    <a:pt x="329832" y="663050"/>
                  </a:lnTo>
                </a:path>
                <a:path w="1342390" h="1321435">
                  <a:moveTo>
                    <a:pt x="0" y="1320865"/>
                  </a:moveTo>
                  <a:lnTo>
                    <a:pt x="329832" y="1320865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9130611" y="3785224"/>
              <a:ext cx="0" cy="1984375"/>
            </a:xfrm>
            <a:custGeom>
              <a:avLst/>
              <a:gdLst/>
              <a:ahLst/>
              <a:cxnLst/>
              <a:rect l="l" t="t" r="r" b="b"/>
              <a:pathLst>
                <a:path h="1984375">
                  <a:moveTo>
                    <a:pt x="0" y="0"/>
                  </a:moveTo>
                  <a:lnTo>
                    <a:pt x="0" y="1983915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1136146" y="3785224"/>
              <a:ext cx="0" cy="277495"/>
            </a:xfrm>
            <a:custGeom>
              <a:avLst/>
              <a:gdLst/>
              <a:ahLst/>
              <a:cxnLst/>
              <a:rect l="l" t="t" r="r" b="b"/>
              <a:pathLst>
                <a:path h="277495">
                  <a:moveTo>
                    <a:pt x="0" y="0"/>
                  </a:moveTo>
                  <a:lnTo>
                    <a:pt x="0" y="277478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6" name="object 56"/>
            <p:cNvSpPr/>
            <p:nvPr/>
          </p:nvSpPr>
          <p:spPr>
            <a:xfrm>
              <a:off x="9125376" y="3790460"/>
              <a:ext cx="2016125" cy="0"/>
            </a:xfrm>
            <a:custGeom>
              <a:avLst/>
              <a:gdLst/>
              <a:ahLst/>
              <a:cxnLst/>
              <a:rect l="l" t="t" r="r" b="b"/>
              <a:pathLst>
                <a:path w="2016125">
                  <a:moveTo>
                    <a:pt x="0" y="0"/>
                  </a:moveTo>
                  <a:lnTo>
                    <a:pt x="2016005" y="0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7" name="object 57"/>
            <p:cNvSpPr/>
            <p:nvPr/>
          </p:nvSpPr>
          <p:spPr>
            <a:xfrm>
              <a:off x="9125376" y="5763904"/>
              <a:ext cx="330200" cy="0"/>
            </a:xfrm>
            <a:custGeom>
              <a:avLst/>
              <a:gdLst/>
              <a:ahLst/>
              <a:cxnLst/>
              <a:rect l="l" t="t" r="r" b="b"/>
              <a:pathLst>
                <a:path w="330200">
                  <a:moveTo>
                    <a:pt x="0" y="0"/>
                  </a:moveTo>
                  <a:lnTo>
                    <a:pt x="329832" y="0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9455201" y="4062710"/>
              <a:ext cx="2005964" cy="1973580"/>
            </a:xfrm>
            <a:custGeom>
              <a:avLst/>
              <a:gdLst/>
              <a:ahLst/>
              <a:cxnLst/>
              <a:rect l="l" t="t" r="r" b="b"/>
              <a:pathLst>
                <a:path w="2005965" h="1973579">
                  <a:moveTo>
                    <a:pt x="2005533" y="0"/>
                  </a:moveTo>
                  <a:lnTo>
                    <a:pt x="1337030" y="0"/>
                  </a:lnTo>
                  <a:lnTo>
                    <a:pt x="668515" y="0"/>
                  </a:lnTo>
                  <a:lnTo>
                    <a:pt x="0" y="0"/>
                  </a:lnTo>
                  <a:lnTo>
                    <a:pt x="0" y="657809"/>
                  </a:lnTo>
                  <a:lnTo>
                    <a:pt x="0" y="1315631"/>
                  </a:lnTo>
                  <a:lnTo>
                    <a:pt x="0" y="1973440"/>
                  </a:lnTo>
                  <a:lnTo>
                    <a:pt x="668515" y="1973440"/>
                  </a:lnTo>
                  <a:lnTo>
                    <a:pt x="1337030" y="1973440"/>
                  </a:lnTo>
                  <a:lnTo>
                    <a:pt x="2005533" y="1973440"/>
                  </a:lnTo>
                  <a:lnTo>
                    <a:pt x="2005533" y="1315631"/>
                  </a:lnTo>
                  <a:lnTo>
                    <a:pt x="2005533" y="657809"/>
                  </a:lnTo>
                  <a:lnTo>
                    <a:pt x="2005533" y="0"/>
                  </a:lnTo>
                  <a:close/>
                </a:path>
              </a:pathLst>
            </a:custGeom>
            <a:solidFill>
              <a:srgbClr val="61D836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5883172" y="2551829"/>
            <a:ext cx="107433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139461" y="2463627"/>
            <a:ext cx="405473" cy="230307"/>
          </a:xfrm>
          <a:prstGeom prst="rect">
            <a:avLst/>
          </a:prstGeom>
          <a:solidFill>
            <a:srgbClr val="61D836"/>
          </a:solidFill>
          <a:ln w="10470">
            <a:solidFill>
              <a:srgbClr val="000000"/>
            </a:solidFill>
          </a:ln>
        </p:spPr>
        <p:txBody>
          <a:bodyPr vert="horz" wrap="square" lIns="0" tIns="95111" rIns="0" bIns="0" rtlCol="0">
            <a:spAutoFit/>
          </a:bodyPr>
          <a:lstStyle/>
          <a:p>
            <a:pPr algn="ctr">
              <a:lnSpc>
                <a:spcPts val="1049"/>
              </a:lnSpc>
              <a:spcBef>
                <a:spcPts val="749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544847" y="2463627"/>
            <a:ext cx="405473" cy="230307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95111" rIns="0" bIns="0" rtlCol="0">
            <a:spAutoFit/>
          </a:bodyPr>
          <a:lstStyle/>
          <a:p>
            <a:pPr marL="122835">
              <a:lnSpc>
                <a:spcPts val="1049"/>
              </a:lnSpc>
              <a:spcBef>
                <a:spcPts val="749"/>
              </a:spcBef>
            </a:pPr>
            <a:r>
              <a:rPr sz="1304" b="1" dirty="0">
                <a:latin typeface="Arial"/>
                <a:cs typeface="Arial"/>
              </a:rPr>
              <a:t>-</a:t>
            </a:r>
            <a:r>
              <a:rPr sz="1304" b="1" spc="18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883172" y="2950729"/>
            <a:ext cx="107433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296260" y="2962557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668051" y="2962557"/>
            <a:ext cx="67386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64" dirty="0">
                <a:latin typeface="Arial"/>
                <a:cs typeface="Arial"/>
              </a:rPr>
              <a:t>-</a:t>
            </a:r>
            <a:endParaRPr sz="1304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735242" y="2962557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883172" y="3349628"/>
            <a:ext cx="107433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296260" y="3361457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668051" y="3361457"/>
            <a:ext cx="67386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64" dirty="0">
                <a:latin typeface="Arial"/>
                <a:cs typeface="Arial"/>
              </a:rPr>
              <a:t>-</a:t>
            </a:r>
            <a:endParaRPr sz="1304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735242" y="3361457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5727628" y="2457179"/>
            <a:ext cx="1451308" cy="1432055"/>
            <a:chOff x="9444576" y="4052070"/>
            <a:chExt cx="2393315" cy="2361565"/>
          </a:xfrm>
        </p:grpSpPr>
        <p:sp>
          <p:nvSpPr>
            <p:cNvPr id="71" name="object 71"/>
            <p:cNvSpPr/>
            <p:nvPr/>
          </p:nvSpPr>
          <p:spPr>
            <a:xfrm>
              <a:off x="9449973" y="4720518"/>
              <a:ext cx="382270" cy="657860"/>
            </a:xfrm>
            <a:custGeom>
              <a:avLst/>
              <a:gdLst/>
              <a:ahLst/>
              <a:cxnLst/>
              <a:rect l="l" t="t" r="r" b="b"/>
              <a:pathLst>
                <a:path w="382270" h="657860">
                  <a:moveTo>
                    <a:pt x="0" y="0"/>
                  </a:moveTo>
                  <a:lnTo>
                    <a:pt x="382187" y="0"/>
                  </a:lnTo>
                </a:path>
                <a:path w="382270" h="657860">
                  <a:moveTo>
                    <a:pt x="0" y="657815"/>
                  </a:moveTo>
                  <a:lnTo>
                    <a:pt x="382187" y="657815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2" name="object 72"/>
            <p:cNvSpPr/>
            <p:nvPr/>
          </p:nvSpPr>
          <p:spPr>
            <a:xfrm>
              <a:off x="9455209" y="4057467"/>
              <a:ext cx="0" cy="1984375"/>
            </a:xfrm>
            <a:custGeom>
              <a:avLst/>
              <a:gdLst/>
              <a:ahLst/>
              <a:cxnLst/>
              <a:rect l="l" t="t" r="r" b="b"/>
              <a:pathLst>
                <a:path h="1984375">
                  <a:moveTo>
                    <a:pt x="0" y="0"/>
                  </a:moveTo>
                  <a:lnTo>
                    <a:pt x="0" y="1983915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3" name="object 73"/>
            <p:cNvSpPr/>
            <p:nvPr/>
          </p:nvSpPr>
          <p:spPr>
            <a:xfrm>
              <a:off x="11460743" y="4057467"/>
              <a:ext cx="0" cy="382270"/>
            </a:xfrm>
            <a:custGeom>
              <a:avLst/>
              <a:gdLst/>
              <a:ahLst/>
              <a:cxnLst/>
              <a:rect l="l" t="t" r="r" b="b"/>
              <a:pathLst>
                <a:path h="382270">
                  <a:moveTo>
                    <a:pt x="0" y="0"/>
                  </a:moveTo>
                  <a:lnTo>
                    <a:pt x="0" y="382187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4" name="object 74"/>
            <p:cNvSpPr/>
            <p:nvPr/>
          </p:nvSpPr>
          <p:spPr>
            <a:xfrm>
              <a:off x="9449973" y="4062703"/>
              <a:ext cx="2016125" cy="0"/>
            </a:xfrm>
            <a:custGeom>
              <a:avLst/>
              <a:gdLst/>
              <a:ahLst/>
              <a:cxnLst/>
              <a:rect l="l" t="t" r="r" b="b"/>
              <a:pathLst>
                <a:path w="2016125">
                  <a:moveTo>
                    <a:pt x="0" y="0"/>
                  </a:moveTo>
                  <a:lnTo>
                    <a:pt x="2016005" y="0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5" name="object 75"/>
            <p:cNvSpPr/>
            <p:nvPr/>
          </p:nvSpPr>
          <p:spPr>
            <a:xfrm>
              <a:off x="9449973" y="6036148"/>
              <a:ext cx="382270" cy="0"/>
            </a:xfrm>
            <a:custGeom>
              <a:avLst/>
              <a:gdLst/>
              <a:ahLst/>
              <a:cxnLst/>
              <a:rect l="l" t="t" r="r" b="b"/>
              <a:pathLst>
                <a:path w="382270">
                  <a:moveTo>
                    <a:pt x="0" y="0"/>
                  </a:moveTo>
                  <a:lnTo>
                    <a:pt x="382187" y="0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6" name="object 76"/>
            <p:cNvSpPr/>
            <p:nvPr/>
          </p:nvSpPr>
          <p:spPr>
            <a:xfrm>
              <a:off x="9832149" y="4439659"/>
              <a:ext cx="2005964" cy="1973580"/>
            </a:xfrm>
            <a:custGeom>
              <a:avLst/>
              <a:gdLst/>
              <a:ahLst/>
              <a:cxnLst/>
              <a:rect l="l" t="t" r="r" b="b"/>
              <a:pathLst>
                <a:path w="2005965" h="1973579">
                  <a:moveTo>
                    <a:pt x="2005533" y="0"/>
                  </a:moveTo>
                  <a:lnTo>
                    <a:pt x="1337030" y="0"/>
                  </a:lnTo>
                  <a:lnTo>
                    <a:pt x="1337030" y="657821"/>
                  </a:lnTo>
                  <a:lnTo>
                    <a:pt x="668515" y="657821"/>
                  </a:lnTo>
                  <a:lnTo>
                    <a:pt x="668515" y="0"/>
                  </a:lnTo>
                  <a:lnTo>
                    <a:pt x="0" y="0"/>
                  </a:lnTo>
                  <a:lnTo>
                    <a:pt x="0" y="657821"/>
                  </a:lnTo>
                  <a:lnTo>
                    <a:pt x="0" y="1315631"/>
                  </a:lnTo>
                  <a:lnTo>
                    <a:pt x="0" y="1973440"/>
                  </a:lnTo>
                  <a:lnTo>
                    <a:pt x="668515" y="1973440"/>
                  </a:lnTo>
                  <a:lnTo>
                    <a:pt x="1337030" y="1973440"/>
                  </a:lnTo>
                  <a:lnTo>
                    <a:pt x="2005533" y="1973440"/>
                  </a:lnTo>
                  <a:lnTo>
                    <a:pt x="2005533" y="1315631"/>
                  </a:lnTo>
                  <a:lnTo>
                    <a:pt x="2005533" y="657821"/>
                  </a:lnTo>
                  <a:lnTo>
                    <a:pt x="2005533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6111756" y="2780413"/>
            <a:ext cx="107433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358028" y="2692211"/>
            <a:ext cx="405473" cy="296736"/>
          </a:xfrm>
          <a:prstGeom prst="rect">
            <a:avLst/>
          </a:prstGeom>
          <a:solidFill>
            <a:srgbClr val="EE220C"/>
          </a:solidFill>
          <a:ln w="10470">
            <a:solidFill>
              <a:srgbClr val="000000"/>
            </a:solidFill>
          </a:ln>
        </p:spPr>
        <p:txBody>
          <a:bodyPr vert="horz" wrap="square" lIns="0" tIns="95111" rIns="0" bIns="0" rtlCol="0">
            <a:spAutoFit/>
          </a:bodyPr>
          <a:lstStyle/>
          <a:p>
            <a:pPr marL="20023" algn="ctr">
              <a:spcBef>
                <a:spcPts val="749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763414" y="2692211"/>
            <a:ext cx="415485" cy="296736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95111" rIns="0" bIns="0" rtlCol="0">
            <a:spAutoFit/>
          </a:bodyPr>
          <a:lstStyle/>
          <a:p>
            <a:pPr marL="132847">
              <a:spcBef>
                <a:spcPts val="749"/>
              </a:spcBef>
            </a:pPr>
            <a:r>
              <a:rPr sz="1304" b="1" dirty="0">
                <a:latin typeface="Arial"/>
                <a:cs typeface="Arial"/>
              </a:rPr>
              <a:t>-</a:t>
            </a:r>
            <a:r>
              <a:rPr sz="1304" b="1" spc="18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111756" y="3179313"/>
            <a:ext cx="648834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  <a:tabLst>
                <a:tab pos="412789" algn="l"/>
              </a:tabLst>
            </a:pPr>
            <a:r>
              <a:rPr sz="1304" b="1" spc="-30" dirty="0">
                <a:latin typeface="Arial"/>
                <a:cs typeface="Arial"/>
              </a:rPr>
              <a:t>1</a:t>
            </a:r>
            <a:r>
              <a:rPr sz="1304" b="1" dirty="0">
                <a:latin typeface="Arial"/>
                <a:cs typeface="Arial"/>
              </a:rPr>
              <a:t>	</a:t>
            </a: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763414" y="3091111"/>
            <a:ext cx="415485" cy="296736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95111" rIns="0" bIns="0" rtlCol="0">
            <a:spAutoFit/>
          </a:bodyPr>
          <a:lstStyle/>
          <a:p>
            <a:pPr marL="132847">
              <a:spcBef>
                <a:spcPts val="749"/>
              </a:spcBef>
            </a:pPr>
            <a:r>
              <a:rPr sz="1304" b="1" dirty="0">
                <a:latin typeface="Arial"/>
                <a:cs typeface="Arial"/>
              </a:rPr>
              <a:t>-</a:t>
            </a:r>
            <a:r>
              <a:rPr sz="1304" b="1" spc="18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955817" y="3660326"/>
            <a:ext cx="399312" cy="134268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0" rIns="0" bIns="0" rtlCol="0">
            <a:spAutoFit/>
          </a:bodyPr>
          <a:lstStyle/>
          <a:p>
            <a:pPr marL="20023" algn="ctr">
              <a:lnSpc>
                <a:spcPts val="973"/>
              </a:lnSpc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361203" y="3660326"/>
            <a:ext cx="399312" cy="134268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0" rIns="0" bIns="0" rtlCol="0">
            <a:spAutoFit/>
          </a:bodyPr>
          <a:lstStyle/>
          <a:p>
            <a:pPr marL="20023" algn="ctr">
              <a:lnSpc>
                <a:spcPts val="973"/>
              </a:lnSpc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766589" y="3660326"/>
            <a:ext cx="409324" cy="134268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0" rIns="0" bIns="0" rtlCol="0">
            <a:spAutoFit/>
          </a:bodyPr>
          <a:lstStyle/>
          <a:p>
            <a:pPr marL="129767">
              <a:lnSpc>
                <a:spcPts val="973"/>
              </a:lnSpc>
            </a:pPr>
            <a:r>
              <a:rPr sz="1304" b="1" dirty="0">
                <a:latin typeface="Arial"/>
                <a:cs typeface="Arial"/>
              </a:rPr>
              <a:t>-</a:t>
            </a:r>
            <a:r>
              <a:rPr sz="1304" b="1" spc="18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5959484" y="2689036"/>
            <a:ext cx="1222580" cy="1203327"/>
          </a:xfrm>
          <a:custGeom>
            <a:avLst/>
            <a:gdLst/>
            <a:ahLst/>
            <a:cxnLst/>
            <a:rect l="l" t="t" r="r" b="b"/>
            <a:pathLst>
              <a:path w="2016125" h="1984375">
                <a:moveTo>
                  <a:pt x="673747" y="0"/>
                </a:moveTo>
                <a:lnTo>
                  <a:pt x="673747" y="1983915"/>
                </a:lnTo>
              </a:path>
              <a:path w="2016125" h="1984375">
                <a:moveTo>
                  <a:pt x="1342258" y="0"/>
                </a:moveTo>
                <a:lnTo>
                  <a:pt x="1342258" y="1983915"/>
                </a:lnTo>
              </a:path>
              <a:path w="2016125" h="1984375">
                <a:moveTo>
                  <a:pt x="0" y="663050"/>
                </a:moveTo>
                <a:lnTo>
                  <a:pt x="2016005" y="663050"/>
                </a:lnTo>
              </a:path>
              <a:path w="2016125" h="1984375">
                <a:moveTo>
                  <a:pt x="0" y="1320865"/>
                </a:moveTo>
                <a:lnTo>
                  <a:pt x="2016005" y="1320865"/>
                </a:lnTo>
              </a:path>
              <a:path w="2016125" h="1984375">
                <a:moveTo>
                  <a:pt x="5235" y="0"/>
                </a:moveTo>
                <a:lnTo>
                  <a:pt x="5235" y="1983915"/>
                </a:lnTo>
              </a:path>
              <a:path w="2016125" h="1984375">
                <a:moveTo>
                  <a:pt x="2010770" y="0"/>
                </a:moveTo>
                <a:lnTo>
                  <a:pt x="2010770" y="1983915"/>
                </a:lnTo>
              </a:path>
              <a:path w="2016125" h="1984375">
                <a:moveTo>
                  <a:pt x="0" y="5235"/>
                </a:moveTo>
                <a:lnTo>
                  <a:pt x="2016005" y="5235"/>
                </a:lnTo>
              </a:path>
              <a:path w="2016125" h="1984375">
                <a:moveTo>
                  <a:pt x="0" y="1978680"/>
                </a:moveTo>
                <a:lnTo>
                  <a:pt x="2016005" y="197868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graphicFrame>
        <p:nvGraphicFramePr>
          <p:cNvPr id="86" name="object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493365"/>
              </p:ext>
            </p:extLst>
          </p:nvPr>
        </p:nvGraphicFramePr>
        <p:xfrm>
          <a:off x="9166009" y="2460453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7" name="object 87"/>
          <p:cNvSpPr txBox="1"/>
          <p:nvPr/>
        </p:nvSpPr>
        <p:spPr>
          <a:xfrm>
            <a:off x="1847834" y="2132758"/>
            <a:ext cx="107433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132499" y="2038207"/>
            <a:ext cx="462463" cy="236917"/>
          </a:xfrm>
          <a:prstGeom prst="rect">
            <a:avLst/>
          </a:prstGeom>
          <a:solidFill>
            <a:srgbClr val="61D836"/>
          </a:solidFill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lnSpc>
                <a:spcPts val="998"/>
              </a:lnSpc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594638" y="2038207"/>
            <a:ext cx="462463" cy="236917"/>
          </a:xfrm>
          <a:prstGeom prst="rect">
            <a:avLst/>
          </a:prstGeom>
          <a:solidFill>
            <a:srgbClr val="61D836"/>
          </a:solidFill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lnSpc>
                <a:spcPts val="998"/>
              </a:lnSpc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056776" y="2038207"/>
            <a:ext cx="462463" cy="236917"/>
          </a:xfrm>
          <a:prstGeom prst="rect">
            <a:avLst/>
          </a:prstGeom>
          <a:solidFill>
            <a:srgbClr val="61D836"/>
          </a:solidFill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lnSpc>
                <a:spcPts val="998"/>
              </a:lnSpc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518916" y="2038207"/>
            <a:ext cx="462463" cy="236917"/>
          </a:xfrm>
          <a:prstGeom prst="rect">
            <a:avLst/>
          </a:prstGeom>
          <a:solidFill>
            <a:srgbClr val="61D836"/>
          </a:solidFill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lnSpc>
                <a:spcPts val="998"/>
              </a:lnSpc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855535" y="2556036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2317674" y="2556036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779814" y="2556036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3241952" y="2556036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3704092" y="2556036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855535" y="2967486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317674" y="2967486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2779814" y="2967486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241952" y="2967486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3704092" y="2967486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855535" y="3378936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2317674" y="3378936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2779814" y="3378936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3241952" y="3378936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3704092" y="3378936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855535" y="3790385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2317674" y="3790385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2779814" y="3790385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3241952" y="3790385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3704092" y="3790385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1663912" y="2031759"/>
            <a:ext cx="2546047" cy="2292289"/>
            <a:chOff x="2743209" y="3350521"/>
            <a:chExt cx="4198620" cy="3780154"/>
          </a:xfrm>
        </p:grpSpPr>
        <p:sp>
          <p:nvSpPr>
            <p:cNvPr id="113" name="object 113"/>
            <p:cNvSpPr/>
            <p:nvPr/>
          </p:nvSpPr>
          <p:spPr>
            <a:xfrm>
              <a:off x="2748607" y="4039665"/>
              <a:ext cx="382270" cy="2035810"/>
            </a:xfrm>
            <a:custGeom>
              <a:avLst/>
              <a:gdLst/>
              <a:ahLst/>
              <a:cxnLst/>
              <a:rect l="l" t="t" r="r" b="b"/>
              <a:pathLst>
                <a:path w="382269" h="2035810">
                  <a:moveTo>
                    <a:pt x="0" y="0"/>
                  </a:moveTo>
                  <a:lnTo>
                    <a:pt x="382187" y="0"/>
                  </a:lnTo>
                </a:path>
                <a:path w="382269" h="2035810">
                  <a:moveTo>
                    <a:pt x="0" y="678510"/>
                  </a:moveTo>
                  <a:lnTo>
                    <a:pt x="382187" y="678510"/>
                  </a:lnTo>
                </a:path>
                <a:path w="382269" h="2035810">
                  <a:moveTo>
                    <a:pt x="0" y="1357022"/>
                  </a:moveTo>
                  <a:lnTo>
                    <a:pt x="382187" y="1357022"/>
                  </a:lnTo>
                </a:path>
                <a:path w="382269" h="2035810">
                  <a:moveTo>
                    <a:pt x="0" y="2035532"/>
                  </a:moveTo>
                  <a:lnTo>
                    <a:pt x="382187" y="2035532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14" name="object 114"/>
            <p:cNvSpPr/>
            <p:nvPr/>
          </p:nvSpPr>
          <p:spPr>
            <a:xfrm>
              <a:off x="2748607" y="3355918"/>
              <a:ext cx="3821429" cy="3403600"/>
            </a:xfrm>
            <a:custGeom>
              <a:avLst/>
              <a:gdLst/>
              <a:ahLst/>
              <a:cxnLst/>
              <a:rect l="l" t="t" r="r" b="b"/>
              <a:pathLst>
                <a:path w="3821429" h="3403600">
                  <a:moveTo>
                    <a:pt x="5235" y="0"/>
                  </a:moveTo>
                  <a:lnTo>
                    <a:pt x="5235" y="3403025"/>
                  </a:lnTo>
                </a:path>
                <a:path w="3821429" h="3403600">
                  <a:moveTo>
                    <a:pt x="0" y="5235"/>
                  </a:moveTo>
                  <a:lnTo>
                    <a:pt x="3820976" y="5235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15" name="object 115"/>
            <p:cNvSpPr/>
            <p:nvPr/>
          </p:nvSpPr>
          <p:spPr>
            <a:xfrm>
              <a:off x="2748607" y="6753708"/>
              <a:ext cx="382270" cy="0"/>
            </a:xfrm>
            <a:custGeom>
              <a:avLst/>
              <a:gdLst/>
              <a:ahLst/>
              <a:cxnLst/>
              <a:rect l="l" t="t" r="r" b="b"/>
              <a:pathLst>
                <a:path w="382269">
                  <a:moveTo>
                    <a:pt x="0" y="0"/>
                  </a:moveTo>
                  <a:lnTo>
                    <a:pt x="382187" y="0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16" name="object 116"/>
            <p:cNvSpPr/>
            <p:nvPr/>
          </p:nvSpPr>
          <p:spPr>
            <a:xfrm>
              <a:off x="3130791" y="3738111"/>
              <a:ext cx="3810635" cy="3392804"/>
            </a:xfrm>
            <a:custGeom>
              <a:avLst/>
              <a:gdLst/>
              <a:ahLst/>
              <a:cxnLst/>
              <a:rect l="l" t="t" r="r" b="b"/>
              <a:pathLst>
                <a:path w="3810634" h="3392804">
                  <a:moveTo>
                    <a:pt x="762101" y="0"/>
                  </a:moveTo>
                  <a:lnTo>
                    <a:pt x="0" y="0"/>
                  </a:lnTo>
                  <a:lnTo>
                    <a:pt x="0" y="678510"/>
                  </a:lnTo>
                  <a:lnTo>
                    <a:pt x="762101" y="678510"/>
                  </a:lnTo>
                  <a:lnTo>
                    <a:pt x="762101" y="0"/>
                  </a:lnTo>
                  <a:close/>
                </a:path>
                <a:path w="3810634" h="3392804">
                  <a:moveTo>
                    <a:pt x="3810508" y="0"/>
                  </a:moveTo>
                  <a:lnTo>
                    <a:pt x="3048406" y="0"/>
                  </a:lnTo>
                  <a:lnTo>
                    <a:pt x="3048406" y="678510"/>
                  </a:lnTo>
                  <a:lnTo>
                    <a:pt x="2286304" y="678510"/>
                  </a:lnTo>
                  <a:lnTo>
                    <a:pt x="1524203" y="678510"/>
                  </a:lnTo>
                  <a:lnTo>
                    <a:pt x="762101" y="678510"/>
                  </a:lnTo>
                  <a:lnTo>
                    <a:pt x="762101" y="1357020"/>
                  </a:lnTo>
                  <a:lnTo>
                    <a:pt x="762101" y="2035530"/>
                  </a:lnTo>
                  <a:lnTo>
                    <a:pt x="762101" y="2714040"/>
                  </a:lnTo>
                  <a:lnTo>
                    <a:pt x="0" y="2714040"/>
                  </a:lnTo>
                  <a:lnTo>
                    <a:pt x="0" y="3392551"/>
                  </a:lnTo>
                  <a:lnTo>
                    <a:pt x="762101" y="3392551"/>
                  </a:lnTo>
                  <a:lnTo>
                    <a:pt x="1524203" y="3392551"/>
                  </a:lnTo>
                  <a:lnTo>
                    <a:pt x="2286304" y="3392551"/>
                  </a:lnTo>
                  <a:lnTo>
                    <a:pt x="3048406" y="3392551"/>
                  </a:lnTo>
                  <a:lnTo>
                    <a:pt x="3810508" y="3392551"/>
                  </a:lnTo>
                  <a:lnTo>
                    <a:pt x="3810508" y="2714040"/>
                  </a:lnTo>
                  <a:lnTo>
                    <a:pt x="3810508" y="2035530"/>
                  </a:lnTo>
                  <a:lnTo>
                    <a:pt x="3810508" y="1357020"/>
                  </a:lnTo>
                  <a:lnTo>
                    <a:pt x="3810508" y="678510"/>
                  </a:lnTo>
                  <a:lnTo>
                    <a:pt x="3810508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17" name="object 117"/>
          <p:cNvSpPr txBox="1"/>
          <p:nvPr/>
        </p:nvSpPr>
        <p:spPr>
          <a:xfrm>
            <a:off x="2076418" y="2361342"/>
            <a:ext cx="107433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2361084" y="2266791"/>
            <a:ext cx="462463" cy="303346"/>
          </a:xfrm>
          <a:prstGeom prst="rect">
            <a:avLst/>
          </a:prstGeom>
          <a:solidFill>
            <a:srgbClr val="EE220C"/>
          </a:solidFill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2823222" y="2266791"/>
            <a:ext cx="462463" cy="303346"/>
          </a:xfrm>
          <a:prstGeom prst="rect">
            <a:avLst/>
          </a:prstGeom>
          <a:solidFill>
            <a:srgbClr val="EE220C"/>
          </a:solidFill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3285361" y="2266791"/>
            <a:ext cx="462463" cy="303346"/>
          </a:xfrm>
          <a:prstGeom prst="rect">
            <a:avLst/>
          </a:prstGeom>
          <a:solidFill>
            <a:srgbClr val="EE220C"/>
          </a:solidFill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3747500" y="2266791"/>
            <a:ext cx="462463" cy="303346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1898944" y="2678240"/>
            <a:ext cx="462463" cy="303346"/>
          </a:xfrm>
          <a:prstGeom prst="rect">
            <a:avLst/>
          </a:prstGeom>
          <a:solidFill>
            <a:srgbClr val="EE220C"/>
          </a:solidFill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2361084" y="2678240"/>
            <a:ext cx="462463" cy="303346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2823222" y="2678240"/>
            <a:ext cx="462463" cy="303346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3285361" y="2678240"/>
            <a:ext cx="462463" cy="303346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3747500" y="2678240"/>
            <a:ext cx="462463" cy="303346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1898944" y="3089690"/>
            <a:ext cx="462463" cy="303346"/>
          </a:xfrm>
          <a:prstGeom prst="rect">
            <a:avLst/>
          </a:prstGeom>
          <a:solidFill>
            <a:srgbClr val="EE220C"/>
          </a:solidFill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2361084" y="3089690"/>
            <a:ext cx="462463" cy="303346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2823222" y="3089690"/>
            <a:ext cx="462463" cy="303346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3285361" y="3089690"/>
            <a:ext cx="462463" cy="303346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3747500" y="3089690"/>
            <a:ext cx="462463" cy="303346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1898944" y="3501140"/>
            <a:ext cx="462463" cy="303346"/>
          </a:xfrm>
          <a:prstGeom prst="rect">
            <a:avLst/>
          </a:prstGeom>
          <a:solidFill>
            <a:srgbClr val="EE220C"/>
          </a:solidFill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2361084" y="3501140"/>
            <a:ext cx="462463" cy="303346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2823222" y="3501140"/>
            <a:ext cx="462463" cy="303346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3285361" y="3501140"/>
            <a:ext cx="462463" cy="303346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3747500" y="3501140"/>
            <a:ext cx="462463" cy="303346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1902119" y="4095455"/>
            <a:ext cx="455916" cy="124650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925"/>
              </a:lnSpc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2364258" y="4095455"/>
            <a:ext cx="455916" cy="124650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925"/>
              </a:lnSpc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2826397" y="4095455"/>
            <a:ext cx="455916" cy="124650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925"/>
              </a:lnSpc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3288536" y="4095455"/>
            <a:ext cx="455916" cy="124650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925"/>
              </a:lnSpc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3750674" y="4095455"/>
            <a:ext cx="455916" cy="124650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925"/>
              </a:lnSpc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1895770" y="2263616"/>
            <a:ext cx="2317318" cy="2063946"/>
          </a:xfrm>
          <a:custGeom>
            <a:avLst/>
            <a:gdLst/>
            <a:ahLst/>
            <a:cxnLst/>
            <a:rect l="l" t="t" r="r" b="b"/>
            <a:pathLst>
              <a:path w="3821429" h="3403600">
                <a:moveTo>
                  <a:pt x="767336" y="0"/>
                </a:moveTo>
                <a:lnTo>
                  <a:pt x="767336" y="3403025"/>
                </a:lnTo>
              </a:path>
              <a:path w="3821429" h="3403600">
                <a:moveTo>
                  <a:pt x="1529438" y="0"/>
                </a:moveTo>
                <a:lnTo>
                  <a:pt x="1529438" y="3403025"/>
                </a:lnTo>
              </a:path>
              <a:path w="3821429" h="3403600">
                <a:moveTo>
                  <a:pt x="2291538" y="0"/>
                </a:moveTo>
                <a:lnTo>
                  <a:pt x="2291538" y="3403025"/>
                </a:lnTo>
              </a:path>
              <a:path w="3821429" h="3403600">
                <a:moveTo>
                  <a:pt x="3053640" y="0"/>
                </a:moveTo>
                <a:lnTo>
                  <a:pt x="3053640" y="3403025"/>
                </a:lnTo>
              </a:path>
              <a:path w="3821429" h="3403600">
                <a:moveTo>
                  <a:pt x="0" y="683746"/>
                </a:moveTo>
                <a:lnTo>
                  <a:pt x="3820976" y="683746"/>
                </a:lnTo>
              </a:path>
              <a:path w="3821429" h="3403600">
                <a:moveTo>
                  <a:pt x="0" y="1362256"/>
                </a:moveTo>
                <a:lnTo>
                  <a:pt x="3820976" y="1362256"/>
                </a:lnTo>
              </a:path>
              <a:path w="3821429" h="3403600">
                <a:moveTo>
                  <a:pt x="0" y="2040768"/>
                </a:moveTo>
                <a:lnTo>
                  <a:pt x="3820976" y="2040768"/>
                </a:lnTo>
              </a:path>
              <a:path w="3821429" h="3403600">
                <a:moveTo>
                  <a:pt x="0" y="2719278"/>
                </a:moveTo>
                <a:lnTo>
                  <a:pt x="3820976" y="2719278"/>
                </a:lnTo>
              </a:path>
              <a:path w="3821429" h="3403600">
                <a:moveTo>
                  <a:pt x="5235" y="0"/>
                </a:moveTo>
                <a:lnTo>
                  <a:pt x="5235" y="3403025"/>
                </a:lnTo>
              </a:path>
              <a:path w="3821429" h="3403600">
                <a:moveTo>
                  <a:pt x="3815741" y="0"/>
                </a:moveTo>
                <a:lnTo>
                  <a:pt x="3815741" y="3403025"/>
                </a:lnTo>
              </a:path>
              <a:path w="3821429" h="3403600">
                <a:moveTo>
                  <a:pt x="0" y="5235"/>
                </a:moveTo>
                <a:lnTo>
                  <a:pt x="3820976" y="5235"/>
                </a:lnTo>
              </a:path>
              <a:path w="3821429" h="3403600">
                <a:moveTo>
                  <a:pt x="0" y="3397789"/>
                </a:moveTo>
                <a:lnTo>
                  <a:pt x="3820976" y="3397789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713" y="262975"/>
            <a:ext cx="6376669" cy="720699"/>
          </a:xfrm>
          <a:prstGeom prst="rect">
            <a:avLst/>
          </a:prstGeom>
        </p:spPr>
        <p:txBody>
          <a:bodyPr vert="horz" wrap="square" lIns="0" tIns="43169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spc="-100" dirty="0"/>
              <a:t>Considered</a:t>
            </a:r>
            <a:r>
              <a:rPr spc="-185" dirty="0"/>
              <a:t> </a:t>
            </a:r>
            <a:r>
              <a:rPr dirty="0"/>
              <a:t>3D</a:t>
            </a:r>
            <a:r>
              <a:rPr spc="-179" dirty="0"/>
              <a:t> </a:t>
            </a:r>
            <a:r>
              <a:rPr spc="-176" dirty="0"/>
              <a:t>Volumes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3106" y="5715638"/>
            <a:ext cx="825964" cy="365098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122065" marR="3081" indent="-114749">
              <a:lnSpc>
                <a:spcPct val="102200"/>
              </a:lnSpc>
              <a:spcBef>
                <a:spcPts val="45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5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x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5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x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b="1" spc="-30" dirty="0">
                <a:solidFill>
                  <a:srgbClr val="1DB100"/>
                </a:solidFill>
                <a:latin typeface="Arial"/>
                <a:cs typeface="Arial"/>
              </a:rPr>
              <a:t>3</a:t>
            </a:r>
            <a:endParaRPr sz="11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3675" y="5715638"/>
            <a:ext cx="1011565" cy="365098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214866" marR="3081" indent="-207549">
              <a:lnSpc>
                <a:spcPct val="102200"/>
              </a:lnSpc>
              <a:spcBef>
                <a:spcPts val="45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3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x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3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x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b="1" spc="-30" dirty="0">
                <a:solidFill>
                  <a:srgbClr val="1DB100"/>
                </a:solidFill>
                <a:latin typeface="Arial"/>
                <a:cs typeface="Arial"/>
              </a:rPr>
              <a:t>3</a:t>
            </a:r>
            <a:endParaRPr sz="118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1201" y="5715943"/>
            <a:ext cx="1571063" cy="365098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618797" marR="3081" indent="-611482">
              <a:lnSpc>
                <a:spcPct val="102200"/>
              </a:lnSpc>
              <a:spcBef>
                <a:spcPts val="45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Output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Map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3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x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30" dirty="0">
                <a:solidFill>
                  <a:srgbClr val="5E5E5E"/>
                </a:solidFill>
                <a:latin typeface="Arial"/>
                <a:cs typeface="Arial"/>
              </a:rPr>
              <a:t>3</a:t>
            </a:r>
            <a:endParaRPr sz="11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81844" y="3515494"/>
            <a:ext cx="1135170" cy="1135170"/>
          </a:xfrm>
          <a:custGeom>
            <a:avLst/>
            <a:gdLst/>
            <a:ahLst/>
            <a:cxnLst/>
            <a:rect l="l" t="t" r="r" b="b"/>
            <a:pathLst>
              <a:path w="1871979" h="1871979">
                <a:moveTo>
                  <a:pt x="1219551" y="649144"/>
                </a:moveTo>
                <a:lnTo>
                  <a:pt x="2983" y="649144"/>
                </a:lnTo>
                <a:lnTo>
                  <a:pt x="0" y="652274"/>
                </a:lnTo>
                <a:lnTo>
                  <a:pt x="0" y="1868846"/>
                </a:lnTo>
                <a:lnTo>
                  <a:pt x="2983" y="1871829"/>
                </a:lnTo>
                <a:lnTo>
                  <a:pt x="1219551" y="1871829"/>
                </a:lnTo>
                <a:lnTo>
                  <a:pt x="1222682" y="1868846"/>
                </a:lnTo>
                <a:lnTo>
                  <a:pt x="1222682" y="652274"/>
                </a:lnTo>
                <a:lnTo>
                  <a:pt x="1219551" y="649144"/>
                </a:lnTo>
                <a:close/>
              </a:path>
              <a:path w="1871979" h="1871979">
                <a:moveTo>
                  <a:pt x="1867908" y="32312"/>
                </a:moveTo>
                <a:lnTo>
                  <a:pt x="1866097" y="32470"/>
                </a:lnTo>
                <a:lnTo>
                  <a:pt x="1864809" y="33780"/>
                </a:lnTo>
                <a:lnTo>
                  <a:pt x="1262094" y="636497"/>
                </a:lnTo>
                <a:lnTo>
                  <a:pt x="1260555" y="640294"/>
                </a:lnTo>
                <a:lnTo>
                  <a:pt x="1260555" y="1865787"/>
                </a:lnTo>
                <a:lnTo>
                  <a:pt x="1264712" y="1867536"/>
                </a:lnTo>
                <a:lnTo>
                  <a:pt x="1868411" y="1261057"/>
                </a:lnTo>
                <a:lnTo>
                  <a:pt x="1871835" y="1252792"/>
                </a:lnTo>
                <a:lnTo>
                  <a:pt x="1871835" y="34856"/>
                </a:lnTo>
                <a:lnTo>
                  <a:pt x="1870777" y="33493"/>
                </a:lnTo>
                <a:lnTo>
                  <a:pt x="1867908" y="32312"/>
                </a:lnTo>
                <a:close/>
              </a:path>
              <a:path w="1871979" h="1871979">
                <a:moveTo>
                  <a:pt x="1838820" y="0"/>
                </a:moveTo>
                <a:lnTo>
                  <a:pt x="615942" y="0"/>
                </a:lnTo>
                <a:lnTo>
                  <a:pt x="608204" y="3210"/>
                </a:lnTo>
                <a:lnTo>
                  <a:pt x="5643" y="605624"/>
                </a:lnTo>
                <a:lnTo>
                  <a:pt x="7896" y="611269"/>
                </a:lnTo>
                <a:lnTo>
                  <a:pt x="1231749" y="611269"/>
                </a:lnTo>
                <a:lnTo>
                  <a:pt x="1235173" y="609894"/>
                </a:lnTo>
                <a:lnTo>
                  <a:pt x="1838045" y="7018"/>
                </a:lnTo>
                <a:lnTo>
                  <a:pt x="1840673" y="4444"/>
                </a:lnTo>
                <a:lnTo>
                  <a:pt x="1838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3614" y="2732228"/>
            <a:ext cx="1577457" cy="2543515"/>
          </a:xfrm>
          <a:prstGeom prst="rect">
            <a:avLst/>
          </a:prstGeom>
        </p:spPr>
      </p:pic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235854" y="3419235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713" y="-75579"/>
            <a:ext cx="6376669" cy="1397807"/>
          </a:xfrm>
          <a:prstGeom prst="rect">
            <a:avLst/>
          </a:prstGeom>
        </p:spPr>
        <p:txBody>
          <a:bodyPr vert="horz" wrap="square" lIns="0" tIns="43169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dirty="0"/>
              <a:t>How</a:t>
            </a:r>
            <a:r>
              <a:rPr spc="-209" dirty="0"/>
              <a:t> </a:t>
            </a:r>
            <a:r>
              <a:rPr spc="-52" dirty="0"/>
              <a:t>Multiple</a:t>
            </a:r>
            <a:r>
              <a:rPr spc="-197" dirty="0"/>
              <a:t> </a:t>
            </a:r>
            <a:r>
              <a:rPr spc="-112" dirty="0"/>
              <a:t>Filters</a:t>
            </a:r>
            <a:r>
              <a:rPr spc="-182" dirty="0"/>
              <a:t> </a:t>
            </a:r>
            <a:r>
              <a:rPr spc="-67" dirty="0"/>
              <a:t>Affect</a:t>
            </a:r>
            <a:r>
              <a:rPr spc="-197" dirty="0"/>
              <a:t> </a:t>
            </a:r>
            <a:r>
              <a:rPr spc="-67" dirty="0"/>
              <a:t>Our</a:t>
            </a:r>
            <a:r>
              <a:rPr spc="-194" dirty="0"/>
              <a:t> </a:t>
            </a:r>
            <a:r>
              <a:rPr spc="-30" dirty="0"/>
              <a:t>Output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3106" y="5715638"/>
            <a:ext cx="825964" cy="365098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122065" marR="3081" indent="-114749">
              <a:lnSpc>
                <a:spcPct val="102200"/>
              </a:lnSpc>
              <a:spcBef>
                <a:spcPts val="45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5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x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5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x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b="1" spc="-30" dirty="0">
                <a:solidFill>
                  <a:srgbClr val="1DB100"/>
                </a:solidFill>
                <a:latin typeface="Arial"/>
                <a:cs typeface="Arial"/>
              </a:rPr>
              <a:t>3</a:t>
            </a:r>
            <a:endParaRPr sz="11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03934" y="5715257"/>
            <a:ext cx="1291122" cy="373539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algn="ctr">
              <a:spcBef>
                <a:spcPts val="76"/>
              </a:spcBef>
            </a:pPr>
            <a:r>
              <a:rPr sz="1182" b="1" dirty="0">
                <a:solidFill>
                  <a:srgbClr val="EE220C"/>
                </a:solidFill>
                <a:latin typeface="Arial"/>
                <a:cs typeface="Arial"/>
              </a:rPr>
              <a:t>2</a:t>
            </a:r>
            <a:r>
              <a:rPr sz="1182" b="1" spc="1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Filters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Kernels</a:t>
            </a:r>
            <a:endParaRPr sz="1182">
              <a:latin typeface="Arial"/>
              <a:cs typeface="Arial"/>
            </a:endParaRPr>
          </a:p>
          <a:p>
            <a:pPr algn="ctr">
              <a:spcBef>
                <a:spcPts val="39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3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x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3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x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b="1" dirty="0">
                <a:solidFill>
                  <a:srgbClr val="1DB100"/>
                </a:solidFill>
                <a:latin typeface="Arial"/>
                <a:cs typeface="Arial"/>
              </a:rPr>
              <a:t>3</a:t>
            </a:r>
            <a:r>
              <a:rPr sz="1182" b="1" spc="21" dirty="0">
                <a:solidFill>
                  <a:srgbClr val="1DB100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x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b="1" spc="-30" dirty="0">
                <a:solidFill>
                  <a:srgbClr val="00A2FF"/>
                </a:solidFill>
                <a:latin typeface="Arial"/>
                <a:cs typeface="Arial"/>
              </a:rPr>
              <a:t>2</a:t>
            </a:r>
            <a:endParaRPr sz="118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1201" y="5715638"/>
            <a:ext cx="1571063" cy="365098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494422" marR="3081" indent="-487106">
              <a:lnSpc>
                <a:spcPct val="102200"/>
              </a:lnSpc>
              <a:spcBef>
                <a:spcPts val="45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Output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Map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3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x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3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x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b="1" spc="-30" dirty="0">
                <a:solidFill>
                  <a:srgbClr val="00A2FF"/>
                </a:solidFill>
                <a:latin typeface="Arial"/>
                <a:cs typeface="Arial"/>
              </a:rPr>
              <a:t>2</a:t>
            </a:r>
            <a:endParaRPr sz="11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30468" y="2911661"/>
            <a:ext cx="1135170" cy="2279582"/>
          </a:xfrm>
          <a:custGeom>
            <a:avLst/>
            <a:gdLst/>
            <a:ahLst/>
            <a:cxnLst/>
            <a:rect l="l" t="t" r="r" b="b"/>
            <a:pathLst>
              <a:path w="1871979" h="3759200">
                <a:moveTo>
                  <a:pt x="1222692" y="2539263"/>
                </a:moveTo>
                <a:lnTo>
                  <a:pt x="1219555" y="2536126"/>
                </a:lnTo>
                <a:lnTo>
                  <a:pt x="2984" y="2536126"/>
                </a:lnTo>
                <a:lnTo>
                  <a:pt x="0" y="2539263"/>
                </a:lnTo>
                <a:lnTo>
                  <a:pt x="0" y="3755834"/>
                </a:lnTo>
                <a:lnTo>
                  <a:pt x="2984" y="3758819"/>
                </a:lnTo>
                <a:lnTo>
                  <a:pt x="1219555" y="3758819"/>
                </a:lnTo>
                <a:lnTo>
                  <a:pt x="1222692" y="3755834"/>
                </a:lnTo>
                <a:lnTo>
                  <a:pt x="1222692" y="2539263"/>
                </a:lnTo>
                <a:close/>
              </a:path>
              <a:path w="1871979" h="3759200">
                <a:moveTo>
                  <a:pt x="1222692" y="652272"/>
                </a:moveTo>
                <a:lnTo>
                  <a:pt x="1219555" y="649147"/>
                </a:lnTo>
                <a:lnTo>
                  <a:pt x="2984" y="649147"/>
                </a:lnTo>
                <a:lnTo>
                  <a:pt x="0" y="652272"/>
                </a:lnTo>
                <a:lnTo>
                  <a:pt x="0" y="1868843"/>
                </a:lnTo>
                <a:lnTo>
                  <a:pt x="2984" y="1871827"/>
                </a:lnTo>
                <a:lnTo>
                  <a:pt x="1219555" y="1871827"/>
                </a:lnTo>
                <a:lnTo>
                  <a:pt x="1222692" y="1868843"/>
                </a:lnTo>
                <a:lnTo>
                  <a:pt x="1222692" y="652272"/>
                </a:lnTo>
                <a:close/>
              </a:path>
              <a:path w="1871979" h="3759200">
                <a:moveTo>
                  <a:pt x="1840674" y="1891436"/>
                </a:moveTo>
                <a:lnTo>
                  <a:pt x="1838833" y="1886991"/>
                </a:lnTo>
                <a:lnTo>
                  <a:pt x="615950" y="1886991"/>
                </a:lnTo>
                <a:lnTo>
                  <a:pt x="608215" y="1890191"/>
                </a:lnTo>
                <a:lnTo>
                  <a:pt x="5651" y="2492616"/>
                </a:lnTo>
                <a:lnTo>
                  <a:pt x="7899" y="2498255"/>
                </a:lnTo>
                <a:lnTo>
                  <a:pt x="1231747" y="2498255"/>
                </a:lnTo>
                <a:lnTo>
                  <a:pt x="1235176" y="2496883"/>
                </a:lnTo>
                <a:lnTo>
                  <a:pt x="1838058" y="1894001"/>
                </a:lnTo>
                <a:lnTo>
                  <a:pt x="1840674" y="1891436"/>
                </a:lnTo>
                <a:close/>
              </a:path>
              <a:path w="1871979" h="3759200">
                <a:moveTo>
                  <a:pt x="1840674" y="4445"/>
                </a:moveTo>
                <a:lnTo>
                  <a:pt x="1838833" y="0"/>
                </a:lnTo>
                <a:lnTo>
                  <a:pt x="615950" y="0"/>
                </a:lnTo>
                <a:lnTo>
                  <a:pt x="608215" y="3213"/>
                </a:lnTo>
                <a:lnTo>
                  <a:pt x="5651" y="605624"/>
                </a:lnTo>
                <a:lnTo>
                  <a:pt x="7899" y="611276"/>
                </a:lnTo>
                <a:lnTo>
                  <a:pt x="1231747" y="611276"/>
                </a:lnTo>
                <a:lnTo>
                  <a:pt x="1235176" y="609892"/>
                </a:lnTo>
                <a:lnTo>
                  <a:pt x="1838058" y="7023"/>
                </a:lnTo>
                <a:lnTo>
                  <a:pt x="1840674" y="4445"/>
                </a:lnTo>
                <a:close/>
              </a:path>
              <a:path w="1871979" h="3759200">
                <a:moveTo>
                  <a:pt x="1871827" y="1921840"/>
                </a:moveTo>
                <a:lnTo>
                  <a:pt x="1870786" y="1920481"/>
                </a:lnTo>
                <a:lnTo>
                  <a:pt x="1867916" y="1919300"/>
                </a:lnTo>
                <a:lnTo>
                  <a:pt x="1866099" y="1919452"/>
                </a:lnTo>
                <a:lnTo>
                  <a:pt x="1864817" y="1920760"/>
                </a:lnTo>
                <a:lnTo>
                  <a:pt x="1262100" y="2523490"/>
                </a:lnTo>
                <a:lnTo>
                  <a:pt x="1260563" y="2527274"/>
                </a:lnTo>
                <a:lnTo>
                  <a:pt x="1260563" y="3752773"/>
                </a:lnTo>
                <a:lnTo>
                  <a:pt x="1264716" y="3754526"/>
                </a:lnTo>
                <a:lnTo>
                  <a:pt x="1868411" y="3148038"/>
                </a:lnTo>
                <a:lnTo>
                  <a:pt x="1871827" y="3139783"/>
                </a:lnTo>
                <a:lnTo>
                  <a:pt x="1871827" y="1921840"/>
                </a:lnTo>
                <a:close/>
              </a:path>
              <a:path w="1871979" h="3759200">
                <a:moveTo>
                  <a:pt x="1871827" y="34861"/>
                </a:moveTo>
                <a:lnTo>
                  <a:pt x="1870786" y="33489"/>
                </a:lnTo>
                <a:lnTo>
                  <a:pt x="1867916" y="32308"/>
                </a:lnTo>
                <a:lnTo>
                  <a:pt x="1866099" y="32473"/>
                </a:lnTo>
                <a:lnTo>
                  <a:pt x="1864817" y="33782"/>
                </a:lnTo>
                <a:lnTo>
                  <a:pt x="1262100" y="636498"/>
                </a:lnTo>
                <a:lnTo>
                  <a:pt x="1260563" y="640295"/>
                </a:lnTo>
                <a:lnTo>
                  <a:pt x="1260563" y="1865795"/>
                </a:lnTo>
                <a:lnTo>
                  <a:pt x="1264716" y="1867535"/>
                </a:lnTo>
                <a:lnTo>
                  <a:pt x="1868411" y="1261059"/>
                </a:lnTo>
                <a:lnTo>
                  <a:pt x="1871827" y="1252791"/>
                </a:lnTo>
                <a:lnTo>
                  <a:pt x="1871827" y="348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3614" y="2732228"/>
            <a:ext cx="1577457" cy="254351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395826" y="352244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3</a:t>
            </a:r>
            <a:endParaRPr sz="130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01212" y="352244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3</a:t>
            </a:r>
            <a:endParaRPr sz="130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06600" y="352244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95826" y="392134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3</a:t>
            </a:r>
            <a:endParaRPr sz="130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01212" y="392134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3</a:t>
            </a:r>
            <a:endParaRPr sz="130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206600" y="392134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95826" y="4320239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3</a:t>
            </a:r>
            <a:endParaRPr sz="130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801212" y="4320239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3</a:t>
            </a:r>
            <a:endParaRPr sz="1304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206600" y="4320239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9235854" y="3419235"/>
          <a:ext cx="1381610" cy="13604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0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51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480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05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7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808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6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6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6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7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4808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6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6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6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7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48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6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6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6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713" y="-38517"/>
            <a:ext cx="6376669" cy="1323682"/>
          </a:xfrm>
          <a:prstGeom prst="rect">
            <a:avLst/>
          </a:prstGeom>
        </p:spPr>
        <p:txBody>
          <a:bodyPr vert="horz" wrap="square" lIns="0" tIns="44690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9"/>
              </a:spcBef>
            </a:pPr>
            <a:r>
              <a:rPr sz="4154" spc="-76" dirty="0"/>
              <a:t>Calculating</a:t>
            </a:r>
            <a:r>
              <a:rPr sz="4154" spc="-212" dirty="0"/>
              <a:t> </a:t>
            </a:r>
            <a:r>
              <a:rPr sz="4154" spc="-64" dirty="0"/>
              <a:t>Output</a:t>
            </a:r>
            <a:r>
              <a:rPr sz="4154" spc="-224" dirty="0"/>
              <a:t> </a:t>
            </a:r>
            <a:r>
              <a:rPr sz="4154" spc="-45" dirty="0"/>
              <a:t>Size</a:t>
            </a:r>
            <a:r>
              <a:rPr sz="4154" spc="-215" dirty="0"/>
              <a:t> </a:t>
            </a:r>
            <a:r>
              <a:rPr sz="4154" spc="-27" dirty="0"/>
              <a:t>for</a:t>
            </a:r>
            <a:r>
              <a:rPr sz="4154" spc="-206" dirty="0"/>
              <a:t> </a:t>
            </a:r>
            <a:r>
              <a:rPr sz="4154" dirty="0"/>
              <a:t>3D</a:t>
            </a:r>
            <a:r>
              <a:rPr sz="4154" spc="-206" dirty="0"/>
              <a:t> </a:t>
            </a:r>
            <a:r>
              <a:rPr sz="4154" spc="-115" dirty="0"/>
              <a:t>Conv</a:t>
            </a:r>
            <a:r>
              <a:rPr sz="4154" spc="-173" dirty="0"/>
              <a:t> </a:t>
            </a:r>
            <a:r>
              <a:rPr sz="4154" spc="-170" dirty="0"/>
              <a:t>Volumes</a:t>
            </a:r>
            <a:endParaRPr sz="4154"/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3106" y="5715638"/>
            <a:ext cx="825964" cy="365098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122065" marR="3081" indent="-114749">
              <a:lnSpc>
                <a:spcPct val="102200"/>
              </a:lnSpc>
              <a:spcBef>
                <a:spcPts val="45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5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x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5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x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b="1" spc="-30" dirty="0">
                <a:solidFill>
                  <a:srgbClr val="1DB100"/>
                </a:solidFill>
                <a:latin typeface="Arial"/>
                <a:cs typeface="Arial"/>
              </a:rPr>
              <a:t>3</a:t>
            </a:r>
            <a:endParaRPr sz="11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03934" y="5715257"/>
            <a:ext cx="1291122" cy="373539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algn="ctr">
              <a:spcBef>
                <a:spcPts val="76"/>
              </a:spcBef>
            </a:pPr>
            <a:r>
              <a:rPr sz="1182" b="1" dirty="0">
                <a:solidFill>
                  <a:srgbClr val="00A2FF"/>
                </a:solidFill>
                <a:latin typeface="Arial"/>
                <a:cs typeface="Arial"/>
              </a:rPr>
              <a:t>2</a:t>
            </a:r>
            <a:r>
              <a:rPr sz="1182" b="1" spc="15" dirty="0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Filters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Kernels</a:t>
            </a:r>
            <a:endParaRPr sz="1182">
              <a:latin typeface="Arial"/>
              <a:cs typeface="Arial"/>
            </a:endParaRPr>
          </a:p>
          <a:p>
            <a:pPr algn="ctr">
              <a:spcBef>
                <a:spcPts val="39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3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x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3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x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b="1" dirty="0">
                <a:solidFill>
                  <a:srgbClr val="1DB100"/>
                </a:solidFill>
                <a:latin typeface="Arial"/>
                <a:cs typeface="Arial"/>
              </a:rPr>
              <a:t>3</a:t>
            </a:r>
            <a:r>
              <a:rPr sz="1182" b="1" spc="21" dirty="0">
                <a:solidFill>
                  <a:srgbClr val="1DB100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x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b="1" spc="-30" dirty="0">
                <a:solidFill>
                  <a:srgbClr val="00A2FF"/>
                </a:solidFill>
                <a:latin typeface="Arial"/>
                <a:cs typeface="Arial"/>
              </a:rPr>
              <a:t>2</a:t>
            </a:r>
            <a:endParaRPr sz="118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1201" y="5715638"/>
            <a:ext cx="1571063" cy="365098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494422" marR="3081" indent="-487106">
              <a:lnSpc>
                <a:spcPct val="102200"/>
              </a:lnSpc>
              <a:spcBef>
                <a:spcPts val="45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Output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Map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3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x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3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x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b="1" spc="-30" dirty="0">
                <a:solidFill>
                  <a:srgbClr val="00A2FF"/>
                </a:solidFill>
                <a:latin typeface="Arial"/>
                <a:cs typeface="Arial"/>
              </a:rPr>
              <a:t>2</a:t>
            </a:r>
            <a:endParaRPr sz="11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30468" y="2911661"/>
            <a:ext cx="1135170" cy="2279582"/>
          </a:xfrm>
          <a:custGeom>
            <a:avLst/>
            <a:gdLst/>
            <a:ahLst/>
            <a:cxnLst/>
            <a:rect l="l" t="t" r="r" b="b"/>
            <a:pathLst>
              <a:path w="1871979" h="3759200">
                <a:moveTo>
                  <a:pt x="1222692" y="2539263"/>
                </a:moveTo>
                <a:lnTo>
                  <a:pt x="1219555" y="2536126"/>
                </a:lnTo>
                <a:lnTo>
                  <a:pt x="2984" y="2536126"/>
                </a:lnTo>
                <a:lnTo>
                  <a:pt x="0" y="2539263"/>
                </a:lnTo>
                <a:lnTo>
                  <a:pt x="0" y="3755834"/>
                </a:lnTo>
                <a:lnTo>
                  <a:pt x="2984" y="3758819"/>
                </a:lnTo>
                <a:lnTo>
                  <a:pt x="1219555" y="3758819"/>
                </a:lnTo>
                <a:lnTo>
                  <a:pt x="1222692" y="3755834"/>
                </a:lnTo>
                <a:lnTo>
                  <a:pt x="1222692" y="2539263"/>
                </a:lnTo>
                <a:close/>
              </a:path>
              <a:path w="1871979" h="3759200">
                <a:moveTo>
                  <a:pt x="1222692" y="652272"/>
                </a:moveTo>
                <a:lnTo>
                  <a:pt x="1219555" y="649147"/>
                </a:lnTo>
                <a:lnTo>
                  <a:pt x="2984" y="649147"/>
                </a:lnTo>
                <a:lnTo>
                  <a:pt x="0" y="652272"/>
                </a:lnTo>
                <a:lnTo>
                  <a:pt x="0" y="1868843"/>
                </a:lnTo>
                <a:lnTo>
                  <a:pt x="2984" y="1871827"/>
                </a:lnTo>
                <a:lnTo>
                  <a:pt x="1219555" y="1871827"/>
                </a:lnTo>
                <a:lnTo>
                  <a:pt x="1222692" y="1868843"/>
                </a:lnTo>
                <a:lnTo>
                  <a:pt x="1222692" y="652272"/>
                </a:lnTo>
                <a:close/>
              </a:path>
              <a:path w="1871979" h="3759200">
                <a:moveTo>
                  <a:pt x="1840674" y="1891436"/>
                </a:moveTo>
                <a:lnTo>
                  <a:pt x="1838833" y="1886991"/>
                </a:lnTo>
                <a:lnTo>
                  <a:pt x="615950" y="1886991"/>
                </a:lnTo>
                <a:lnTo>
                  <a:pt x="608215" y="1890191"/>
                </a:lnTo>
                <a:lnTo>
                  <a:pt x="5651" y="2492616"/>
                </a:lnTo>
                <a:lnTo>
                  <a:pt x="7899" y="2498255"/>
                </a:lnTo>
                <a:lnTo>
                  <a:pt x="1231747" y="2498255"/>
                </a:lnTo>
                <a:lnTo>
                  <a:pt x="1235176" y="2496883"/>
                </a:lnTo>
                <a:lnTo>
                  <a:pt x="1838058" y="1894001"/>
                </a:lnTo>
                <a:lnTo>
                  <a:pt x="1840674" y="1891436"/>
                </a:lnTo>
                <a:close/>
              </a:path>
              <a:path w="1871979" h="3759200">
                <a:moveTo>
                  <a:pt x="1840674" y="4445"/>
                </a:moveTo>
                <a:lnTo>
                  <a:pt x="1838833" y="0"/>
                </a:lnTo>
                <a:lnTo>
                  <a:pt x="615950" y="0"/>
                </a:lnTo>
                <a:lnTo>
                  <a:pt x="608215" y="3213"/>
                </a:lnTo>
                <a:lnTo>
                  <a:pt x="5651" y="605624"/>
                </a:lnTo>
                <a:lnTo>
                  <a:pt x="7899" y="611276"/>
                </a:lnTo>
                <a:lnTo>
                  <a:pt x="1231747" y="611276"/>
                </a:lnTo>
                <a:lnTo>
                  <a:pt x="1235176" y="609892"/>
                </a:lnTo>
                <a:lnTo>
                  <a:pt x="1838058" y="7023"/>
                </a:lnTo>
                <a:lnTo>
                  <a:pt x="1840674" y="4445"/>
                </a:lnTo>
                <a:close/>
              </a:path>
              <a:path w="1871979" h="3759200">
                <a:moveTo>
                  <a:pt x="1871827" y="1921840"/>
                </a:moveTo>
                <a:lnTo>
                  <a:pt x="1870786" y="1920481"/>
                </a:lnTo>
                <a:lnTo>
                  <a:pt x="1867916" y="1919300"/>
                </a:lnTo>
                <a:lnTo>
                  <a:pt x="1866099" y="1919452"/>
                </a:lnTo>
                <a:lnTo>
                  <a:pt x="1864817" y="1920760"/>
                </a:lnTo>
                <a:lnTo>
                  <a:pt x="1262100" y="2523490"/>
                </a:lnTo>
                <a:lnTo>
                  <a:pt x="1260563" y="2527274"/>
                </a:lnTo>
                <a:lnTo>
                  <a:pt x="1260563" y="3752773"/>
                </a:lnTo>
                <a:lnTo>
                  <a:pt x="1264716" y="3754526"/>
                </a:lnTo>
                <a:lnTo>
                  <a:pt x="1868411" y="3148038"/>
                </a:lnTo>
                <a:lnTo>
                  <a:pt x="1871827" y="3139783"/>
                </a:lnTo>
                <a:lnTo>
                  <a:pt x="1871827" y="1921840"/>
                </a:lnTo>
                <a:close/>
              </a:path>
              <a:path w="1871979" h="3759200">
                <a:moveTo>
                  <a:pt x="1871827" y="34861"/>
                </a:moveTo>
                <a:lnTo>
                  <a:pt x="1870786" y="33489"/>
                </a:lnTo>
                <a:lnTo>
                  <a:pt x="1867916" y="32308"/>
                </a:lnTo>
                <a:lnTo>
                  <a:pt x="1866099" y="32473"/>
                </a:lnTo>
                <a:lnTo>
                  <a:pt x="1864817" y="33782"/>
                </a:lnTo>
                <a:lnTo>
                  <a:pt x="1262100" y="636498"/>
                </a:lnTo>
                <a:lnTo>
                  <a:pt x="1260563" y="640295"/>
                </a:lnTo>
                <a:lnTo>
                  <a:pt x="1260563" y="1865795"/>
                </a:lnTo>
                <a:lnTo>
                  <a:pt x="1264716" y="1867535"/>
                </a:lnTo>
                <a:lnTo>
                  <a:pt x="1868411" y="1261059"/>
                </a:lnTo>
                <a:lnTo>
                  <a:pt x="1871827" y="1252791"/>
                </a:lnTo>
                <a:lnTo>
                  <a:pt x="1871827" y="348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3614" y="2732228"/>
            <a:ext cx="1577457" cy="254351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395826" y="352244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3</a:t>
            </a:r>
            <a:endParaRPr sz="130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01212" y="352244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3</a:t>
            </a:r>
            <a:endParaRPr sz="130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06600" y="352244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95826" y="392134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3</a:t>
            </a:r>
            <a:endParaRPr sz="130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01212" y="392134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3</a:t>
            </a:r>
            <a:endParaRPr sz="130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206600" y="392134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95826" y="4320239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3</a:t>
            </a:r>
            <a:endParaRPr sz="130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801212" y="4320239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3</a:t>
            </a:r>
            <a:endParaRPr sz="1304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206600" y="4320239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9235854" y="3419235"/>
          <a:ext cx="1381610" cy="13604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0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51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480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05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7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808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6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6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6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7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4808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6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6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6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7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48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6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6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6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4065026" y="1702101"/>
            <a:ext cx="4597671" cy="67542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5403">
              <a:spcBef>
                <a:spcPts val="82"/>
              </a:spcBef>
            </a:pPr>
            <a:r>
              <a:rPr sz="1577" dirty="0">
                <a:latin typeface="Book Antiqua"/>
                <a:cs typeface="Book Antiqua"/>
              </a:rPr>
              <a:t>(</a:t>
            </a:r>
            <a:r>
              <a:rPr sz="1577" i="1" dirty="0">
                <a:latin typeface="Times New Roman"/>
                <a:cs typeface="Times New Roman"/>
              </a:rPr>
              <a:t>n</a:t>
            </a:r>
            <a:r>
              <a:rPr sz="1577" i="1" spc="-39" dirty="0">
                <a:latin typeface="Times New Roman"/>
                <a:cs typeface="Times New Roman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4" dirty="0">
                <a:latin typeface="Georgia"/>
                <a:cs typeface="Georgia"/>
              </a:rPr>
              <a:t> </a:t>
            </a:r>
            <a:r>
              <a:rPr sz="1577" i="1" dirty="0">
                <a:latin typeface="Times New Roman"/>
                <a:cs typeface="Times New Roman"/>
              </a:rPr>
              <a:t>n</a:t>
            </a:r>
            <a:r>
              <a:rPr sz="1577" i="1" spc="-36" dirty="0">
                <a:latin typeface="Times New Roman"/>
                <a:cs typeface="Times New Roman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4" dirty="0">
                <a:latin typeface="Georgia"/>
                <a:cs typeface="Georgia"/>
              </a:rPr>
              <a:t> </a:t>
            </a:r>
            <a:r>
              <a:rPr sz="1577" i="1" spc="-18" dirty="0">
                <a:latin typeface="Times New Roman"/>
                <a:cs typeface="Times New Roman"/>
              </a:rPr>
              <a:t>n</a:t>
            </a:r>
            <a:r>
              <a:rPr sz="1683" i="1" spc="-27" baseline="-19519" dirty="0">
                <a:latin typeface="Times New Roman"/>
                <a:cs typeface="Times New Roman"/>
              </a:rPr>
              <a:t>c</a:t>
            </a:r>
            <a:r>
              <a:rPr sz="1577" spc="-18" dirty="0">
                <a:latin typeface="Book Antiqua"/>
                <a:cs typeface="Book Antiqua"/>
              </a:rPr>
              <a:t>)</a:t>
            </a:r>
            <a:r>
              <a:rPr sz="1577" spc="-127" dirty="0">
                <a:latin typeface="Book Antiqua"/>
                <a:cs typeface="Book Antiqua"/>
              </a:rPr>
              <a:t> </a:t>
            </a:r>
            <a:r>
              <a:rPr sz="1577" spc="182" dirty="0">
                <a:latin typeface="Book Antiqua"/>
                <a:cs typeface="Book Antiqua"/>
              </a:rPr>
              <a:t>*</a:t>
            </a:r>
            <a:r>
              <a:rPr sz="1577" spc="-130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(</a:t>
            </a:r>
            <a:r>
              <a:rPr sz="1577" spc="-154" dirty="0">
                <a:latin typeface="Book Antiqua"/>
                <a:cs typeface="Book Antiqua"/>
              </a:rPr>
              <a:t> </a:t>
            </a:r>
            <a:r>
              <a:rPr sz="1577" i="1" dirty="0">
                <a:latin typeface="Times New Roman"/>
                <a:cs typeface="Times New Roman"/>
              </a:rPr>
              <a:t>f</a:t>
            </a:r>
            <a:r>
              <a:rPr sz="1577" i="1" spc="146" dirty="0">
                <a:latin typeface="Times New Roman"/>
                <a:cs typeface="Times New Roman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4" dirty="0">
                <a:latin typeface="Georgia"/>
                <a:cs typeface="Georgia"/>
              </a:rPr>
              <a:t> </a:t>
            </a:r>
            <a:r>
              <a:rPr sz="1577" i="1" dirty="0">
                <a:latin typeface="Times New Roman"/>
                <a:cs typeface="Times New Roman"/>
              </a:rPr>
              <a:t>f</a:t>
            </a:r>
            <a:r>
              <a:rPr sz="1577" i="1" spc="146" dirty="0">
                <a:latin typeface="Times New Roman"/>
                <a:cs typeface="Times New Roman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4" dirty="0">
                <a:latin typeface="Georgia"/>
                <a:cs typeface="Georgia"/>
              </a:rPr>
              <a:t> </a:t>
            </a:r>
            <a:r>
              <a:rPr sz="1577" i="1" dirty="0">
                <a:latin typeface="Times New Roman"/>
                <a:cs typeface="Times New Roman"/>
              </a:rPr>
              <a:t>n</a:t>
            </a:r>
            <a:r>
              <a:rPr sz="1683" i="1" baseline="-19519" dirty="0">
                <a:latin typeface="Times New Roman"/>
                <a:cs typeface="Times New Roman"/>
              </a:rPr>
              <a:t>c</a:t>
            </a:r>
            <a:r>
              <a:rPr sz="1577" dirty="0">
                <a:latin typeface="Book Antiqua"/>
                <a:cs typeface="Book Antiqua"/>
              </a:rPr>
              <a:t>)</a:t>
            </a:r>
            <a:r>
              <a:rPr sz="1577" spc="52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=</a:t>
            </a:r>
            <a:r>
              <a:rPr sz="1577" spc="52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(</a:t>
            </a:r>
            <a:r>
              <a:rPr sz="1577" i="1" dirty="0">
                <a:latin typeface="Times New Roman"/>
                <a:cs typeface="Times New Roman"/>
              </a:rPr>
              <a:t>n</a:t>
            </a:r>
            <a:r>
              <a:rPr sz="1577" i="1" spc="-36" dirty="0">
                <a:latin typeface="Times New Roman"/>
                <a:cs typeface="Times New Roman"/>
              </a:rPr>
              <a:t> </a:t>
            </a:r>
            <a:r>
              <a:rPr sz="1577" spc="69" dirty="0">
                <a:latin typeface="Georgia"/>
                <a:cs typeface="Georgia"/>
              </a:rPr>
              <a:t>−</a:t>
            </a:r>
            <a:r>
              <a:rPr sz="1577" spc="-24" dirty="0">
                <a:latin typeface="Georgia"/>
                <a:cs typeface="Georgia"/>
              </a:rPr>
              <a:t> </a:t>
            </a:r>
            <a:r>
              <a:rPr sz="1577" i="1" dirty="0">
                <a:latin typeface="Times New Roman"/>
                <a:cs typeface="Times New Roman"/>
              </a:rPr>
              <a:t>f</a:t>
            </a:r>
            <a:r>
              <a:rPr sz="1577" i="1" spc="-36" dirty="0">
                <a:latin typeface="Times New Roman"/>
                <a:cs typeface="Times New Roman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1)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4" dirty="0">
                <a:latin typeface="Georgia"/>
                <a:cs typeface="Georgia"/>
              </a:rPr>
              <a:t> </a:t>
            </a:r>
            <a:r>
              <a:rPr sz="1577" dirty="0">
                <a:latin typeface="Book Antiqua"/>
                <a:cs typeface="Book Antiqua"/>
              </a:rPr>
              <a:t>(</a:t>
            </a:r>
            <a:r>
              <a:rPr sz="1577" i="1" dirty="0">
                <a:latin typeface="Times New Roman"/>
                <a:cs typeface="Times New Roman"/>
              </a:rPr>
              <a:t>n</a:t>
            </a:r>
            <a:r>
              <a:rPr sz="1577" i="1" spc="-36" dirty="0">
                <a:latin typeface="Times New Roman"/>
                <a:cs typeface="Times New Roman"/>
              </a:rPr>
              <a:t> </a:t>
            </a:r>
            <a:r>
              <a:rPr sz="1577" spc="69" dirty="0">
                <a:latin typeface="Georgia"/>
                <a:cs typeface="Georgia"/>
              </a:rPr>
              <a:t>−</a:t>
            </a:r>
            <a:r>
              <a:rPr sz="1577" spc="-27" dirty="0">
                <a:latin typeface="Georgia"/>
                <a:cs typeface="Georgia"/>
              </a:rPr>
              <a:t> </a:t>
            </a:r>
            <a:r>
              <a:rPr sz="1577" i="1" dirty="0">
                <a:latin typeface="Times New Roman"/>
                <a:cs typeface="Times New Roman"/>
              </a:rPr>
              <a:t>f</a:t>
            </a:r>
            <a:r>
              <a:rPr sz="1577" i="1" spc="-36" dirty="0">
                <a:latin typeface="Times New Roman"/>
                <a:cs typeface="Times New Roman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1)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4" dirty="0">
                <a:latin typeface="Georgia"/>
                <a:cs typeface="Georgia"/>
              </a:rPr>
              <a:t> </a:t>
            </a:r>
            <a:r>
              <a:rPr sz="1577" i="1" spc="-15" dirty="0">
                <a:latin typeface="Times New Roman"/>
                <a:cs typeface="Times New Roman"/>
              </a:rPr>
              <a:t>n</a:t>
            </a:r>
            <a:r>
              <a:rPr sz="1683" i="1" spc="-22" baseline="-19519" dirty="0">
                <a:latin typeface="Times New Roman"/>
                <a:cs typeface="Times New Roman"/>
              </a:rPr>
              <a:t>f</a:t>
            </a:r>
            <a:endParaRPr sz="1683" baseline="-19519">
              <a:latin typeface="Times New Roman"/>
              <a:cs typeface="Times New Roman"/>
            </a:endParaRPr>
          </a:p>
          <a:p>
            <a:pPr marL="15403">
              <a:spcBef>
                <a:spcPts val="1380"/>
              </a:spcBef>
            </a:pPr>
            <a:r>
              <a:rPr sz="1577" dirty="0">
                <a:latin typeface="Book Antiqua"/>
                <a:cs typeface="Book Antiqua"/>
              </a:rPr>
              <a:t>(5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dirty="0">
                <a:latin typeface="Book Antiqua"/>
                <a:cs typeface="Book Antiqua"/>
              </a:rPr>
              <a:t>5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dirty="0">
                <a:latin typeface="Book Antiqua"/>
                <a:cs typeface="Book Antiqua"/>
              </a:rPr>
              <a:t>3)</a:t>
            </a:r>
            <a:r>
              <a:rPr sz="1577" spc="-127" dirty="0">
                <a:latin typeface="Book Antiqua"/>
                <a:cs typeface="Book Antiqua"/>
              </a:rPr>
              <a:t> </a:t>
            </a:r>
            <a:r>
              <a:rPr sz="1577" spc="182" dirty="0">
                <a:latin typeface="Book Antiqua"/>
                <a:cs typeface="Book Antiqua"/>
              </a:rPr>
              <a:t>*</a:t>
            </a:r>
            <a:r>
              <a:rPr sz="1577" spc="-127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(3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dirty="0">
                <a:latin typeface="Book Antiqua"/>
                <a:cs typeface="Book Antiqua"/>
              </a:rPr>
              <a:t>3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4" dirty="0">
                <a:latin typeface="Georgia"/>
                <a:cs typeface="Georgia"/>
              </a:rPr>
              <a:t> </a:t>
            </a:r>
            <a:r>
              <a:rPr sz="1577" dirty="0">
                <a:latin typeface="Book Antiqua"/>
                <a:cs typeface="Book Antiqua"/>
              </a:rPr>
              <a:t>3)</a:t>
            </a:r>
            <a:r>
              <a:rPr sz="1577" spc="58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=</a:t>
            </a:r>
            <a:r>
              <a:rPr sz="1577" spc="55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3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4" dirty="0">
                <a:latin typeface="Georgia"/>
                <a:cs typeface="Georgia"/>
              </a:rPr>
              <a:t> </a:t>
            </a:r>
            <a:r>
              <a:rPr sz="1577" dirty="0">
                <a:latin typeface="Book Antiqua"/>
                <a:cs typeface="Book Antiqua"/>
              </a:rPr>
              <a:t>3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2</a:t>
            </a:r>
            <a:endParaRPr sz="1577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713" y="-163965"/>
            <a:ext cx="6376669" cy="1574577"/>
          </a:xfrm>
          <a:prstGeom prst="rect">
            <a:avLst/>
          </a:prstGeom>
        </p:spPr>
        <p:txBody>
          <a:bodyPr vert="horz" wrap="square" lIns="0" tIns="44239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spc="-69" dirty="0"/>
              <a:t>Digital</a:t>
            </a:r>
            <a:r>
              <a:rPr spc="-218" dirty="0"/>
              <a:t> </a:t>
            </a:r>
            <a:r>
              <a:rPr spc="-39" dirty="0"/>
              <a:t>Images</a:t>
            </a:r>
            <a:r>
              <a:rPr spc="-218" dirty="0"/>
              <a:t> </a:t>
            </a:r>
            <a:r>
              <a:rPr spc="-6" dirty="0"/>
              <a:t>Format</a:t>
            </a:r>
          </a:p>
          <a:p>
            <a:pPr marL="7701">
              <a:lnSpc>
                <a:spcPct val="100000"/>
              </a:lnSpc>
              <a:spcBef>
                <a:spcPts val="115"/>
              </a:spcBef>
            </a:pPr>
            <a:r>
              <a:rPr sz="2729" spc="30" dirty="0"/>
              <a:t>Images</a:t>
            </a:r>
            <a:r>
              <a:rPr sz="2729" spc="49" dirty="0"/>
              <a:t> </a:t>
            </a:r>
            <a:r>
              <a:rPr sz="2729" dirty="0"/>
              <a:t>are</a:t>
            </a:r>
            <a:r>
              <a:rPr sz="2729" spc="49" dirty="0"/>
              <a:t> </a:t>
            </a:r>
            <a:r>
              <a:rPr sz="2729" dirty="0"/>
              <a:t>stored</a:t>
            </a:r>
            <a:r>
              <a:rPr sz="2729" spc="49" dirty="0"/>
              <a:t> </a:t>
            </a:r>
            <a:r>
              <a:rPr sz="2729" dirty="0"/>
              <a:t>in</a:t>
            </a:r>
            <a:r>
              <a:rPr sz="2729" spc="52" dirty="0"/>
              <a:t> </a:t>
            </a:r>
            <a:r>
              <a:rPr sz="2729" dirty="0"/>
              <a:t>Multi-Dimensional</a:t>
            </a:r>
            <a:r>
              <a:rPr sz="2729" spc="49" dirty="0"/>
              <a:t> </a:t>
            </a:r>
            <a:r>
              <a:rPr sz="2729" spc="-6" dirty="0"/>
              <a:t>Arrays</a:t>
            </a:r>
            <a:endParaRPr sz="2729"/>
          </a:p>
        </p:txBody>
      </p:sp>
      <p:sp>
        <p:nvSpPr>
          <p:cNvPr id="3" name="object 3"/>
          <p:cNvSpPr txBox="1"/>
          <p:nvPr/>
        </p:nvSpPr>
        <p:spPr>
          <a:xfrm>
            <a:off x="621332" y="2281439"/>
            <a:ext cx="113979" cy="348319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213" spc="-30" dirty="0">
                <a:latin typeface="Arial"/>
                <a:cs typeface="Arial"/>
              </a:rPr>
              <a:t>•</a:t>
            </a:r>
            <a:endParaRPr sz="2213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1664" y="2317375"/>
            <a:ext cx="3715873" cy="284274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sz="1789" dirty="0">
                <a:latin typeface="Arial"/>
                <a:cs typeface="Arial"/>
              </a:rPr>
              <a:t>A</a:t>
            </a:r>
            <a:r>
              <a:rPr sz="1789" spc="30" dirty="0">
                <a:latin typeface="Arial"/>
                <a:cs typeface="Arial"/>
              </a:rPr>
              <a:t> </a:t>
            </a:r>
            <a:r>
              <a:rPr sz="1789" dirty="0">
                <a:latin typeface="Arial"/>
                <a:cs typeface="Arial"/>
              </a:rPr>
              <a:t>1-Dimensional</a:t>
            </a:r>
            <a:r>
              <a:rPr sz="1789" spc="30" dirty="0">
                <a:latin typeface="Arial"/>
                <a:cs typeface="Arial"/>
              </a:rPr>
              <a:t> </a:t>
            </a:r>
            <a:r>
              <a:rPr sz="1789" dirty="0">
                <a:latin typeface="Arial"/>
                <a:cs typeface="Arial"/>
              </a:rPr>
              <a:t>array</a:t>
            </a:r>
            <a:r>
              <a:rPr sz="1789" spc="30" dirty="0">
                <a:latin typeface="Arial"/>
                <a:cs typeface="Arial"/>
              </a:rPr>
              <a:t> </a:t>
            </a:r>
            <a:r>
              <a:rPr sz="1789" dirty="0">
                <a:latin typeface="Arial"/>
                <a:cs typeface="Arial"/>
              </a:rPr>
              <a:t>looks</a:t>
            </a:r>
            <a:r>
              <a:rPr sz="1789" spc="27" dirty="0">
                <a:latin typeface="Arial"/>
                <a:cs typeface="Arial"/>
              </a:rPr>
              <a:t> </a:t>
            </a:r>
            <a:r>
              <a:rPr sz="1789" dirty="0">
                <a:latin typeface="Arial"/>
                <a:cs typeface="Arial"/>
              </a:rPr>
              <a:t>like</a:t>
            </a:r>
            <a:r>
              <a:rPr sz="1789" spc="30" dirty="0">
                <a:latin typeface="Arial"/>
                <a:cs typeface="Arial"/>
              </a:rPr>
              <a:t> </a:t>
            </a:r>
            <a:r>
              <a:rPr sz="1789" spc="-12" dirty="0">
                <a:latin typeface="Arial"/>
                <a:cs typeface="Arial"/>
              </a:rPr>
              <a:t>this</a:t>
            </a:r>
            <a:endParaRPr sz="1789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9656" y="1887372"/>
            <a:ext cx="8844605" cy="440574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21332" y="3849044"/>
            <a:ext cx="113979" cy="348319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213" spc="-30" dirty="0">
                <a:latin typeface="Arial"/>
                <a:cs typeface="Arial"/>
              </a:rPr>
              <a:t>•</a:t>
            </a:r>
            <a:endParaRPr sz="2213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1664" y="3884980"/>
            <a:ext cx="3715873" cy="284274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sz="1789" dirty="0">
                <a:latin typeface="Arial"/>
                <a:cs typeface="Arial"/>
              </a:rPr>
              <a:t>A</a:t>
            </a:r>
            <a:r>
              <a:rPr sz="1789" spc="30" dirty="0">
                <a:latin typeface="Arial"/>
                <a:cs typeface="Arial"/>
              </a:rPr>
              <a:t> </a:t>
            </a:r>
            <a:r>
              <a:rPr sz="1789" dirty="0">
                <a:latin typeface="Arial"/>
                <a:cs typeface="Arial"/>
              </a:rPr>
              <a:t>2-Dimensional</a:t>
            </a:r>
            <a:r>
              <a:rPr sz="1789" spc="30" dirty="0">
                <a:latin typeface="Arial"/>
                <a:cs typeface="Arial"/>
              </a:rPr>
              <a:t> </a:t>
            </a:r>
            <a:r>
              <a:rPr sz="1789" dirty="0">
                <a:latin typeface="Arial"/>
                <a:cs typeface="Arial"/>
              </a:rPr>
              <a:t>array</a:t>
            </a:r>
            <a:r>
              <a:rPr sz="1789" spc="30" dirty="0">
                <a:latin typeface="Arial"/>
                <a:cs typeface="Arial"/>
              </a:rPr>
              <a:t> </a:t>
            </a:r>
            <a:r>
              <a:rPr sz="1789" dirty="0">
                <a:latin typeface="Arial"/>
                <a:cs typeface="Arial"/>
              </a:rPr>
              <a:t>looks</a:t>
            </a:r>
            <a:r>
              <a:rPr sz="1789" spc="27" dirty="0">
                <a:latin typeface="Arial"/>
                <a:cs typeface="Arial"/>
              </a:rPr>
              <a:t> </a:t>
            </a:r>
            <a:r>
              <a:rPr sz="1789" dirty="0">
                <a:latin typeface="Arial"/>
                <a:cs typeface="Arial"/>
              </a:rPr>
              <a:t>like</a:t>
            </a:r>
            <a:r>
              <a:rPr sz="1789" spc="30" dirty="0">
                <a:latin typeface="Arial"/>
                <a:cs typeface="Arial"/>
              </a:rPr>
              <a:t> </a:t>
            </a:r>
            <a:r>
              <a:rPr sz="1789" spc="-12" dirty="0">
                <a:latin typeface="Arial"/>
                <a:cs typeface="Arial"/>
              </a:rPr>
              <a:t>this</a:t>
            </a:r>
            <a:endParaRPr sz="178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1332" y="6030021"/>
            <a:ext cx="113979" cy="348319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213" spc="-30" dirty="0">
                <a:latin typeface="Arial"/>
                <a:cs typeface="Arial"/>
              </a:rPr>
              <a:t>•</a:t>
            </a:r>
            <a:endParaRPr sz="2213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1664" y="6068101"/>
            <a:ext cx="3815990" cy="284274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sz="1789" dirty="0">
                <a:latin typeface="Arial"/>
                <a:cs typeface="Arial"/>
              </a:rPr>
              <a:t>A</a:t>
            </a:r>
            <a:r>
              <a:rPr sz="1789" spc="24" dirty="0">
                <a:latin typeface="Arial"/>
                <a:cs typeface="Arial"/>
              </a:rPr>
              <a:t> </a:t>
            </a:r>
            <a:r>
              <a:rPr sz="1789" b="1" dirty="0">
                <a:latin typeface="Arial"/>
                <a:cs typeface="Arial"/>
              </a:rPr>
              <a:t>3-Dimensional</a:t>
            </a:r>
            <a:r>
              <a:rPr sz="1789" b="1" spc="33" dirty="0">
                <a:latin typeface="Arial"/>
                <a:cs typeface="Arial"/>
              </a:rPr>
              <a:t> </a:t>
            </a:r>
            <a:r>
              <a:rPr sz="1789" dirty="0">
                <a:latin typeface="Arial"/>
                <a:cs typeface="Arial"/>
              </a:rPr>
              <a:t>array</a:t>
            </a:r>
            <a:r>
              <a:rPr sz="1789" spc="30" dirty="0">
                <a:latin typeface="Arial"/>
                <a:cs typeface="Arial"/>
              </a:rPr>
              <a:t> </a:t>
            </a:r>
            <a:r>
              <a:rPr sz="1789" dirty="0">
                <a:latin typeface="Arial"/>
                <a:cs typeface="Arial"/>
              </a:rPr>
              <a:t>looks</a:t>
            </a:r>
            <a:r>
              <a:rPr sz="1789" spc="30" dirty="0">
                <a:latin typeface="Arial"/>
                <a:cs typeface="Arial"/>
              </a:rPr>
              <a:t> </a:t>
            </a:r>
            <a:r>
              <a:rPr sz="1789" dirty="0">
                <a:latin typeface="Arial"/>
                <a:cs typeface="Arial"/>
              </a:rPr>
              <a:t>like</a:t>
            </a:r>
            <a:r>
              <a:rPr sz="1789" spc="33" dirty="0">
                <a:latin typeface="Arial"/>
                <a:cs typeface="Arial"/>
              </a:rPr>
              <a:t> </a:t>
            </a:r>
            <a:r>
              <a:rPr sz="1789" spc="-12" dirty="0">
                <a:latin typeface="Arial"/>
                <a:cs typeface="Arial"/>
              </a:rPr>
              <a:t>this</a:t>
            </a:r>
            <a:endParaRPr sz="1789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29745" y="5345958"/>
            <a:ext cx="2927261" cy="927235"/>
            <a:chOff x="7963902" y="8815880"/>
            <a:chExt cx="4827270" cy="1529080"/>
          </a:xfrm>
        </p:grpSpPr>
        <p:sp>
          <p:nvSpPr>
            <p:cNvPr id="11" name="object 11"/>
            <p:cNvSpPr/>
            <p:nvPr/>
          </p:nvSpPr>
          <p:spPr>
            <a:xfrm>
              <a:off x="7974373" y="8860752"/>
              <a:ext cx="4730750" cy="1473835"/>
            </a:xfrm>
            <a:custGeom>
              <a:avLst/>
              <a:gdLst/>
              <a:ahLst/>
              <a:cxnLst/>
              <a:rect l="l" t="t" r="r" b="b"/>
              <a:pathLst>
                <a:path w="4730750" h="1473834">
                  <a:moveTo>
                    <a:pt x="0" y="1473503"/>
                  </a:moveTo>
                  <a:lnTo>
                    <a:pt x="4720347" y="3114"/>
                  </a:lnTo>
                  <a:lnTo>
                    <a:pt x="4730344" y="0"/>
                  </a:lnTo>
                </a:path>
              </a:pathLst>
            </a:custGeom>
            <a:ln w="20941">
              <a:solidFill>
                <a:srgbClr val="00A2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2" name="object 12"/>
            <p:cNvSpPr/>
            <p:nvPr/>
          </p:nvSpPr>
          <p:spPr>
            <a:xfrm>
              <a:off x="12679771" y="8815880"/>
              <a:ext cx="111125" cy="96520"/>
            </a:xfrm>
            <a:custGeom>
              <a:avLst/>
              <a:gdLst/>
              <a:ahLst/>
              <a:cxnLst/>
              <a:rect l="l" t="t" r="r" b="b"/>
              <a:pathLst>
                <a:path w="111125" h="96520">
                  <a:moveTo>
                    <a:pt x="0" y="0"/>
                  </a:moveTo>
                  <a:lnTo>
                    <a:pt x="29894" y="95971"/>
                  </a:lnTo>
                  <a:lnTo>
                    <a:pt x="110918" y="180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332" y="549716"/>
            <a:ext cx="10822625" cy="504344"/>
          </a:xfrm>
          <a:prstGeom prst="rect">
            <a:avLst/>
          </a:prstGeom>
        </p:spPr>
        <p:txBody>
          <a:bodyPr vert="horz" wrap="square" lIns="0" tIns="9627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6"/>
              </a:spcBef>
            </a:pPr>
            <a:r>
              <a:rPr sz="3214" spc="-58" dirty="0"/>
              <a:t>Consecutive</a:t>
            </a:r>
            <a:r>
              <a:rPr sz="3214" spc="-167" dirty="0"/>
              <a:t> </a:t>
            </a:r>
            <a:r>
              <a:rPr sz="3214" spc="-61" dirty="0"/>
              <a:t>Conv</a:t>
            </a:r>
            <a:r>
              <a:rPr sz="3214" spc="-164" dirty="0"/>
              <a:t> </a:t>
            </a:r>
            <a:r>
              <a:rPr sz="3214" spc="-67" dirty="0"/>
              <a:t>layers</a:t>
            </a:r>
            <a:r>
              <a:rPr sz="3214" spc="-158" dirty="0"/>
              <a:t> </a:t>
            </a:r>
            <a:r>
              <a:rPr sz="3214" spc="-45" dirty="0"/>
              <a:t>would</a:t>
            </a:r>
            <a:r>
              <a:rPr sz="3214" spc="-176" dirty="0"/>
              <a:t> </a:t>
            </a:r>
            <a:r>
              <a:rPr sz="3214" dirty="0"/>
              <a:t>keep</a:t>
            </a:r>
            <a:r>
              <a:rPr sz="3214" spc="-170" dirty="0"/>
              <a:t> </a:t>
            </a:r>
            <a:r>
              <a:rPr sz="3214" spc="-94" dirty="0"/>
              <a:t>shrinking</a:t>
            </a:r>
            <a:r>
              <a:rPr sz="3214" spc="-130" dirty="0"/>
              <a:t> </a:t>
            </a:r>
            <a:r>
              <a:rPr sz="3214" dirty="0"/>
              <a:t>the</a:t>
            </a:r>
            <a:r>
              <a:rPr sz="3214" spc="-161" dirty="0"/>
              <a:t> </a:t>
            </a:r>
            <a:r>
              <a:rPr sz="3214" spc="-6" dirty="0"/>
              <a:t>output</a:t>
            </a:r>
            <a:endParaRPr sz="3214"/>
          </a:p>
        </p:txBody>
      </p:sp>
      <p:sp>
        <p:nvSpPr>
          <p:cNvPr id="3" name="object 3"/>
          <p:cNvSpPr txBox="1"/>
          <p:nvPr/>
        </p:nvSpPr>
        <p:spPr>
          <a:xfrm>
            <a:off x="618792" y="1198189"/>
            <a:ext cx="5531838" cy="430485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2729" b="1" dirty="0">
                <a:latin typeface="Arial"/>
                <a:cs typeface="Arial"/>
              </a:rPr>
              <a:t>Can</a:t>
            </a:r>
            <a:r>
              <a:rPr sz="2729" b="1" spc="12" dirty="0">
                <a:latin typeface="Arial"/>
                <a:cs typeface="Arial"/>
              </a:rPr>
              <a:t> </a:t>
            </a:r>
            <a:r>
              <a:rPr sz="2729" b="1" spc="73" dirty="0">
                <a:latin typeface="Arial"/>
                <a:cs typeface="Arial"/>
              </a:rPr>
              <a:t>we</a:t>
            </a:r>
            <a:r>
              <a:rPr sz="2729" b="1" spc="12" dirty="0">
                <a:latin typeface="Arial"/>
                <a:cs typeface="Arial"/>
              </a:rPr>
              <a:t> </a:t>
            </a:r>
            <a:r>
              <a:rPr sz="2729" b="1" dirty="0">
                <a:latin typeface="Arial"/>
                <a:cs typeface="Arial"/>
              </a:rPr>
              <a:t>preserve</a:t>
            </a:r>
            <a:r>
              <a:rPr sz="2729" b="1" spc="12" dirty="0">
                <a:latin typeface="Arial"/>
                <a:cs typeface="Arial"/>
              </a:rPr>
              <a:t> </a:t>
            </a:r>
            <a:r>
              <a:rPr sz="2729" b="1" dirty="0">
                <a:latin typeface="Arial"/>
                <a:cs typeface="Arial"/>
              </a:rPr>
              <a:t>our</a:t>
            </a:r>
            <a:r>
              <a:rPr sz="2729" b="1" spc="15" dirty="0">
                <a:latin typeface="Arial"/>
                <a:cs typeface="Arial"/>
              </a:rPr>
              <a:t> </a:t>
            </a:r>
            <a:r>
              <a:rPr sz="2729" b="1" dirty="0">
                <a:latin typeface="Arial"/>
                <a:cs typeface="Arial"/>
              </a:rPr>
              <a:t>image</a:t>
            </a:r>
            <a:r>
              <a:rPr sz="2729" b="1" spc="12" dirty="0">
                <a:latin typeface="Arial"/>
                <a:cs typeface="Arial"/>
              </a:rPr>
              <a:t> </a:t>
            </a:r>
            <a:r>
              <a:rPr sz="2729" b="1" spc="-6" dirty="0">
                <a:latin typeface="Arial"/>
                <a:cs typeface="Arial"/>
              </a:rPr>
              <a:t>size?</a:t>
            </a:r>
            <a:endParaRPr sz="2729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21671" y="5744402"/>
            <a:ext cx="348869" cy="502203"/>
          </a:xfrm>
          <a:prstGeom prst="rect">
            <a:avLst/>
          </a:prstGeom>
        </p:spPr>
        <p:txBody>
          <a:bodyPr vert="horz" wrap="square" lIns="0" tIns="73547" rIns="0" bIns="0" rtlCol="0">
            <a:spAutoFit/>
          </a:bodyPr>
          <a:lstStyle/>
          <a:p>
            <a:pPr marL="7701">
              <a:spcBef>
                <a:spcPts val="579"/>
              </a:spcBef>
            </a:pPr>
            <a:r>
              <a:rPr sz="1182" dirty="0">
                <a:latin typeface="Arial"/>
                <a:cs typeface="Arial"/>
              </a:rPr>
              <a:t>7</a:t>
            </a:r>
            <a:r>
              <a:rPr sz="1182" spc="18" dirty="0">
                <a:latin typeface="Arial"/>
                <a:cs typeface="Arial"/>
              </a:rPr>
              <a:t> </a:t>
            </a:r>
            <a:r>
              <a:rPr sz="1182" dirty="0">
                <a:latin typeface="Arial"/>
                <a:cs typeface="Arial"/>
              </a:rPr>
              <a:t>x</a:t>
            </a:r>
            <a:r>
              <a:rPr sz="1182" spc="21" dirty="0">
                <a:latin typeface="Arial"/>
                <a:cs typeface="Arial"/>
              </a:rPr>
              <a:t> </a:t>
            </a:r>
            <a:r>
              <a:rPr sz="1182" spc="-30" dirty="0">
                <a:latin typeface="Arial"/>
                <a:cs typeface="Arial"/>
              </a:rPr>
              <a:t>7</a:t>
            </a:r>
            <a:endParaRPr sz="1182">
              <a:latin typeface="Arial"/>
              <a:cs typeface="Arial"/>
            </a:endParaRPr>
          </a:p>
          <a:p>
            <a:pPr marL="15787">
              <a:spcBef>
                <a:spcPts val="522"/>
              </a:spcBef>
            </a:pPr>
            <a:r>
              <a:rPr sz="1182" i="1" dirty="0">
                <a:latin typeface="Times New Roman"/>
                <a:cs typeface="Times New Roman"/>
              </a:rPr>
              <a:t>n</a:t>
            </a:r>
            <a:r>
              <a:rPr sz="1182" i="1" spc="-21" dirty="0">
                <a:latin typeface="Times New Roman"/>
                <a:cs typeface="Times New Roman"/>
              </a:rPr>
              <a:t> </a:t>
            </a:r>
            <a:r>
              <a:rPr sz="1182" dirty="0">
                <a:latin typeface="Georgia"/>
                <a:cs typeface="Georgia"/>
              </a:rPr>
              <a:t>×</a:t>
            </a:r>
            <a:r>
              <a:rPr sz="1182" spc="-15" dirty="0">
                <a:latin typeface="Georgia"/>
                <a:cs typeface="Georgia"/>
              </a:rPr>
              <a:t> </a:t>
            </a:r>
            <a:r>
              <a:rPr sz="1182" i="1" spc="-30" dirty="0">
                <a:latin typeface="Times New Roman"/>
                <a:cs typeface="Times New Roman"/>
              </a:rPr>
              <a:t>n</a:t>
            </a:r>
            <a:endParaRPr sz="118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5122" y="5721695"/>
            <a:ext cx="348869" cy="550792"/>
          </a:xfrm>
          <a:prstGeom prst="rect">
            <a:avLst/>
          </a:prstGeom>
        </p:spPr>
        <p:txBody>
          <a:bodyPr vert="horz" wrap="square" lIns="0" tIns="96266" rIns="0" bIns="0" rtlCol="0">
            <a:spAutoFit/>
          </a:bodyPr>
          <a:lstStyle/>
          <a:p>
            <a:pPr marL="7701">
              <a:spcBef>
                <a:spcPts val="758"/>
              </a:spcBef>
            </a:pPr>
            <a:r>
              <a:rPr sz="1182" dirty="0">
                <a:latin typeface="Arial"/>
                <a:cs typeface="Arial"/>
              </a:rPr>
              <a:t>3</a:t>
            </a:r>
            <a:r>
              <a:rPr sz="1182" spc="18" dirty="0">
                <a:latin typeface="Arial"/>
                <a:cs typeface="Arial"/>
              </a:rPr>
              <a:t> </a:t>
            </a:r>
            <a:r>
              <a:rPr sz="1182" dirty="0">
                <a:latin typeface="Arial"/>
                <a:cs typeface="Arial"/>
              </a:rPr>
              <a:t>x</a:t>
            </a:r>
            <a:r>
              <a:rPr sz="1182" spc="21" dirty="0">
                <a:latin typeface="Arial"/>
                <a:cs typeface="Arial"/>
              </a:rPr>
              <a:t> </a:t>
            </a:r>
            <a:r>
              <a:rPr sz="1182" spc="-30" dirty="0">
                <a:latin typeface="Arial"/>
                <a:cs typeface="Arial"/>
              </a:rPr>
              <a:t>3</a:t>
            </a:r>
            <a:endParaRPr sz="1182">
              <a:latin typeface="Arial"/>
              <a:cs typeface="Arial"/>
            </a:endParaRPr>
          </a:p>
          <a:p>
            <a:pPr marL="40432">
              <a:spcBef>
                <a:spcPts val="700"/>
              </a:spcBef>
            </a:pPr>
            <a:r>
              <a:rPr sz="1182" i="1" dirty="0">
                <a:latin typeface="Times New Roman"/>
                <a:cs typeface="Times New Roman"/>
              </a:rPr>
              <a:t>f</a:t>
            </a:r>
            <a:r>
              <a:rPr sz="1182" i="1" spc="143" dirty="0">
                <a:latin typeface="Times New Roman"/>
                <a:cs typeface="Times New Roman"/>
              </a:rPr>
              <a:t> </a:t>
            </a:r>
            <a:r>
              <a:rPr sz="1182" dirty="0">
                <a:latin typeface="Georgia"/>
                <a:cs typeface="Georgia"/>
              </a:rPr>
              <a:t>×</a:t>
            </a:r>
            <a:r>
              <a:rPr sz="1182" spc="-15" dirty="0">
                <a:latin typeface="Georgia"/>
                <a:cs typeface="Georgia"/>
              </a:rPr>
              <a:t> </a:t>
            </a:r>
            <a:r>
              <a:rPr sz="1182" i="1" spc="-30" dirty="0">
                <a:latin typeface="Times New Roman"/>
                <a:cs typeface="Times New Roman"/>
              </a:rPr>
              <a:t>f</a:t>
            </a:r>
            <a:endParaRPr sz="1182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73536" y="2923970"/>
          <a:ext cx="2310000" cy="2056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737250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673468" y="2380977"/>
            <a:ext cx="4590740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We’ve</a:t>
            </a:r>
            <a:r>
              <a:rPr sz="1182" spc="27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added</a:t>
            </a:r>
            <a:r>
              <a:rPr sz="1182" spc="3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a</a:t>
            </a:r>
            <a:r>
              <a:rPr sz="1182" spc="3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1</a:t>
            </a:r>
            <a:r>
              <a:rPr sz="1182" spc="27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pixel</a:t>
            </a:r>
            <a:r>
              <a:rPr sz="1182" spc="3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pad</a:t>
            </a:r>
            <a:r>
              <a:rPr sz="1182" spc="3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of</a:t>
            </a:r>
            <a:r>
              <a:rPr sz="1182" spc="3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zeros</a:t>
            </a:r>
            <a:r>
              <a:rPr sz="1182" spc="27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12" dirty="0">
                <a:solidFill>
                  <a:srgbClr val="5E5E5E"/>
                </a:solidFill>
                <a:latin typeface="Arial"/>
                <a:cs typeface="Arial"/>
              </a:rPr>
              <a:t>(zero</a:t>
            </a:r>
            <a:r>
              <a:rPr sz="1182" spc="3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padding)</a:t>
            </a:r>
            <a:r>
              <a:rPr sz="1182" spc="3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around</a:t>
            </a:r>
            <a:r>
              <a:rPr sz="1182" spc="27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our</a:t>
            </a:r>
            <a:r>
              <a:rPr sz="1182" spc="3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endParaRPr sz="1182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713" y="-163965"/>
            <a:ext cx="6376669" cy="1574577"/>
          </a:xfrm>
          <a:prstGeom prst="rect">
            <a:avLst/>
          </a:prstGeom>
        </p:spPr>
        <p:txBody>
          <a:bodyPr vert="horz" wrap="square" lIns="0" tIns="44239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spc="-18" dirty="0"/>
              <a:t>Padding</a:t>
            </a:r>
          </a:p>
          <a:p>
            <a:pPr marL="7701">
              <a:lnSpc>
                <a:spcPct val="100000"/>
              </a:lnSpc>
              <a:spcBef>
                <a:spcPts val="115"/>
              </a:spcBef>
            </a:pPr>
            <a:r>
              <a:rPr sz="2729" dirty="0"/>
              <a:t>Let’s</a:t>
            </a:r>
            <a:r>
              <a:rPr sz="2729" spc="-18" dirty="0"/>
              <a:t> </a:t>
            </a:r>
            <a:r>
              <a:rPr sz="2729" dirty="0"/>
              <a:t>Perform</a:t>
            </a:r>
            <a:r>
              <a:rPr sz="2729" spc="-15" dirty="0"/>
              <a:t> </a:t>
            </a:r>
            <a:r>
              <a:rPr sz="2729" dirty="0"/>
              <a:t>our</a:t>
            </a:r>
            <a:r>
              <a:rPr sz="2729" spc="-15" dirty="0"/>
              <a:t> </a:t>
            </a:r>
            <a:r>
              <a:rPr sz="2729" dirty="0"/>
              <a:t>Convolution</a:t>
            </a:r>
            <a:r>
              <a:rPr sz="2729" spc="-15" dirty="0"/>
              <a:t> </a:t>
            </a:r>
            <a:r>
              <a:rPr sz="2729" dirty="0"/>
              <a:t>with</a:t>
            </a:r>
            <a:r>
              <a:rPr sz="2729" spc="-18" dirty="0"/>
              <a:t> </a:t>
            </a:r>
            <a:r>
              <a:rPr sz="2729" dirty="0"/>
              <a:t>the</a:t>
            </a:r>
            <a:r>
              <a:rPr sz="2729" spc="-15" dirty="0"/>
              <a:t> </a:t>
            </a:r>
            <a:r>
              <a:rPr sz="2729" spc="-6" dirty="0"/>
              <a:t>Padding</a:t>
            </a:r>
            <a:endParaRPr sz="2729"/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1671" y="5744402"/>
            <a:ext cx="348869" cy="502203"/>
          </a:xfrm>
          <a:prstGeom prst="rect">
            <a:avLst/>
          </a:prstGeom>
        </p:spPr>
        <p:txBody>
          <a:bodyPr vert="horz" wrap="square" lIns="0" tIns="73547" rIns="0" bIns="0" rtlCol="0">
            <a:spAutoFit/>
          </a:bodyPr>
          <a:lstStyle/>
          <a:p>
            <a:pPr marL="7701">
              <a:spcBef>
                <a:spcPts val="579"/>
              </a:spcBef>
            </a:pPr>
            <a:r>
              <a:rPr sz="1182" dirty="0">
                <a:latin typeface="Arial"/>
                <a:cs typeface="Arial"/>
              </a:rPr>
              <a:t>7</a:t>
            </a:r>
            <a:r>
              <a:rPr sz="1182" spc="18" dirty="0">
                <a:latin typeface="Arial"/>
                <a:cs typeface="Arial"/>
              </a:rPr>
              <a:t> </a:t>
            </a:r>
            <a:r>
              <a:rPr sz="1182" dirty="0">
                <a:latin typeface="Arial"/>
                <a:cs typeface="Arial"/>
              </a:rPr>
              <a:t>x</a:t>
            </a:r>
            <a:r>
              <a:rPr sz="1182" spc="21" dirty="0">
                <a:latin typeface="Arial"/>
                <a:cs typeface="Arial"/>
              </a:rPr>
              <a:t> </a:t>
            </a:r>
            <a:r>
              <a:rPr sz="1182" spc="-30" dirty="0">
                <a:latin typeface="Arial"/>
                <a:cs typeface="Arial"/>
              </a:rPr>
              <a:t>7</a:t>
            </a:r>
            <a:endParaRPr sz="1182">
              <a:latin typeface="Arial"/>
              <a:cs typeface="Arial"/>
            </a:endParaRPr>
          </a:p>
          <a:p>
            <a:pPr marL="15787">
              <a:spcBef>
                <a:spcPts val="522"/>
              </a:spcBef>
            </a:pPr>
            <a:r>
              <a:rPr sz="1182" i="1" dirty="0">
                <a:latin typeface="Times New Roman"/>
                <a:cs typeface="Times New Roman"/>
              </a:rPr>
              <a:t>n</a:t>
            </a:r>
            <a:r>
              <a:rPr sz="1182" i="1" spc="-21" dirty="0">
                <a:latin typeface="Times New Roman"/>
                <a:cs typeface="Times New Roman"/>
              </a:rPr>
              <a:t> </a:t>
            </a:r>
            <a:r>
              <a:rPr sz="1182" dirty="0">
                <a:latin typeface="Georgia"/>
                <a:cs typeface="Georgia"/>
              </a:rPr>
              <a:t>×</a:t>
            </a:r>
            <a:r>
              <a:rPr sz="1182" spc="-15" dirty="0">
                <a:latin typeface="Georgia"/>
                <a:cs typeface="Georgia"/>
              </a:rPr>
              <a:t> </a:t>
            </a:r>
            <a:r>
              <a:rPr sz="1182" i="1" spc="-30" dirty="0">
                <a:latin typeface="Times New Roman"/>
                <a:cs typeface="Times New Roman"/>
              </a:rPr>
              <a:t>n</a:t>
            </a:r>
            <a:endParaRPr sz="1182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5122" y="5721695"/>
            <a:ext cx="348869" cy="550792"/>
          </a:xfrm>
          <a:prstGeom prst="rect">
            <a:avLst/>
          </a:prstGeom>
        </p:spPr>
        <p:txBody>
          <a:bodyPr vert="horz" wrap="square" lIns="0" tIns="96266" rIns="0" bIns="0" rtlCol="0">
            <a:spAutoFit/>
          </a:bodyPr>
          <a:lstStyle/>
          <a:p>
            <a:pPr marL="7701">
              <a:spcBef>
                <a:spcPts val="758"/>
              </a:spcBef>
            </a:pPr>
            <a:r>
              <a:rPr sz="1182" dirty="0">
                <a:latin typeface="Arial"/>
                <a:cs typeface="Arial"/>
              </a:rPr>
              <a:t>3</a:t>
            </a:r>
            <a:r>
              <a:rPr sz="1182" spc="18" dirty="0">
                <a:latin typeface="Arial"/>
                <a:cs typeface="Arial"/>
              </a:rPr>
              <a:t> </a:t>
            </a:r>
            <a:r>
              <a:rPr sz="1182" dirty="0">
                <a:latin typeface="Arial"/>
                <a:cs typeface="Arial"/>
              </a:rPr>
              <a:t>x</a:t>
            </a:r>
            <a:r>
              <a:rPr sz="1182" spc="21" dirty="0">
                <a:latin typeface="Arial"/>
                <a:cs typeface="Arial"/>
              </a:rPr>
              <a:t> </a:t>
            </a:r>
            <a:r>
              <a:rPr sz="1182" spc="-30" dirty="0">
                <a:latin typeface="Arial"/>
                <a:cs typeface="Arial"/>
              </a:rPr>
              <a:t>3</a:t>
            </a:r>
            <a:endParaRPr sz="1182">
              <a:latin typeface="Arial"/>
              <a:cs typeface="Arial"/>
            </a:endParaRPr>
          </a:p>
          <a:p>
            <a:pPr marL="40432">
              <a:spcBef>
                <a:spcPts val="700"/>
              </a:spcBef>
            </a:pPr>
            <a:r>
              <a:rPr sz="1182" i="1" dirty="0">
                <a:latin typeface="Times New Roman"/>
                <a:cs typeface="Times New Roman"/>
              </a:rPr>
              <a:t>f</a:t>
            </a:r>
            <a:r>
              <a:rPr sz="1182" i="1" spc="143" dirty="0">
                <a:latin typeface="Times New Roman"/>
                <a:cs typeface="Times New Roman"/>
              </a:rPr>
              <a:t> </a:t>
            </a:r>
            <a:r>
              <a:rPr sz="1182" dirty="0">
                <a:latin typeface="Georgia"/>
                <a:cs typeface="Georgia"/>
              </a:rPr>
              <a:t>×</a:t>
            </a:r>
            <a:r>
              <a:rPr sz="1182" spc="-15" dirty="0">
                <a:latin typeface="Georgia"/>
                <a:cs typeface="Georgia"/>
              </a:rPr>
              <a:t> </a:t>
            </a:r>
            <a:r>
              <a:rPr sz="1182" i="1" spc="-30" dirty="0">
                <a:latin typeface="Times New Roman"/>
                <a:cs typeface="Times New Roman"/>
              </a:rPr>
              <a:t>f</a:t>
            </a:r>
            <a:endParaRPr sz="118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73536" y="2923970"/>
          <a:ext cx="2310000" cy="2056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737250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713" y="-163965"/>
            <a:ext cx="6376669" cy="1574577"/>
          </a:xfrm>
          <a:prstGeom prst="rect">
            <a:avLst/>
          </a:prstGeom>
        </p:spPr>
        <p:txBody>
          <a:bodyPr vert="horz" wrap="square" lIns="0" tIns="44239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spc="-18" dirty="0"/>
              <a:t>Padding</a:t>
            </a:r>
          </a:p>
          <a:p>
            <a:pPr marL="7701">
              <a:lnSpc>
                <a:spcPct val="100000"/>
              </a:lnSpc>
              <a:spcBef>
                <a:spcPts val="115"/>
              </a:spcBef>
            </a:pPr>
            <a:r>
              <a:rPr sz="2729" dirty="0"/>
              <a:t>Let’s</a:t>
            </a:r>
            <a:r>
              <a:rPr sz="2729" spc="-18" dirty="0"/>
              <a:t> </a:t>
            </a:r>
            <a:r>
              <a:rPr sz="2729" dirty="0"/>
              <a:t>Perform</a:t>
            </a:r>
            <a:r>
              <a:rPr sz="2729" spc="-15" dirty="0"/>
              <a:t> </a:t>
            </a:r>
            <a:r>
              <a:rPr sz="2729" dirty="0"/>
              <a:t>our</a:t>
            </a:r>
            <a:r>
              <a:rPr sz="2729" spc="-15" dirty="0"/>
              <a:t> </a:t>
            </a:r>
            <a:r>
              <a:rPr sz="2729" dirty="0"/>
              <a:t>Convolution</a:t>
            </a:r>
            <a:r>
              <a:rPr sz="2729" spc="-15" dirty="0"/>
              <a:t> </a:t>
            </a:r>
            <a:r>
              <a:rPr sz="2729" dirty="0"/>
              <a:t>with</a:t>
            </a:r>
            <a:r>
              <a:rPr sz="2729" spc="-18" dirty="0"/>
              <a:t> </a:t>
            </a:r>
            <a:r>
              <a:rPr sz="2729" dirty="0"/>
              <a:t>the</a:t>
            </a:r>
            <a:r>
              <a:rPr sz="2729" spc="-15" dirty="0"/>
              <a:t> </a:t>
            </a:r>
            <a:r>
              <a:rPr sz="2729" spc="-6" dirty="0"/>
              <a:t>Padding</a:t>
            </a:r>
            <a:endParaRPr sz="2729"/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1671" y="5744402"/>
            <a:ext cx="348869" cy="502203"/>
          </a:xfrm>
          <a:prstGeom prst="rect">
            <a:avLst/>
          </a:prstGeom>
        </p:spPr>
        <p:txBody>
          <a:bodyPr vert="horz" wrap="square" lIns="0" tIns="73547" rIns="0" bIns="0" rtlCol="0">
            <a:spAutoFit/>
          </a:bodyPr>
          <a:lstStyle/>
          <a:p>
            <a:pPr marL="7701">
              <a:spcBef>
                <a:spcPts val="579"/>
              </a:spcBef>
            </a:pPr>
            <a:r>
              <a:rPr sz="1182" dirty="0">
                <a:latin typeface="Arial"/>
                <a:cs typeface="Arial"/>
              </a:rPr>
              <a:t>7</a:t>
            </a:r>
            <a:r>
              <a:rPr sz="1182" spc="18" dirty="0">
                <a:latin typeface="Arial"/>
                <a:cs typeface="Arial"/>
              </a:rPr>
              <a:t> </a:t>
            </a:r>
            <a:r>
              <a:rPr sz="1182" dirty="0">
                <a:latin typeface="Arial"/>
                <a:cs typeface="Arial"/>
              </a:rPr>
              <a:t>x</a:t>
            </a:r>
            <a:r>
              <a:rPr sz="1182" spc="21" dirty="0">
                <a:latin typeface="Arial"/>
                <a:cs typeface="Arial"/>
              </a:rPr>
              <a:t> </a:t>
            </a:r>
            <a:r>
              <a:rPr sz="1182" spc="-30" dirty="0">
                <a:latin typeface="Arial"/>
                <a:cs typeface="Arial"/>
              </a:rPr>
              <a:t>7</a:t>
            </a:r>
            <a:endParaRPr sz="1182">
              <a:latin typeface="Arial"/>
              <a:cs typeface="Arial"/>
            </a:endParaRPr>
          </a:p>
          <a:p>
            <a:pPr marL="15787">
              <a:spcBef>
                <a:spcPts val="522"/>
              </a:spcBef>
            </a:pPr>
            <a:r>
              <a:rPr sz="1182" i="1" dirty="0">
                <a:latin typeface="Times New Roman"/>
                <a:cs typeface="Times New Roman"/>
              </a:rPr>
              <a:t>n</a:t>
            </a:r>
            <a:r>
              <a:rPr sz="1182" i="1" spc="-21" dirty="0">
                <a:latin typeface="Times New Roman"/>
                <a:cs typeface="Times New Roman"/>
              </a:rPr>
              <a:t> </a:t>
            </a:r>
            <a:r>
              <a:rPr sz="1182" dirty="0">
                <a:latin typeface="Georgia"/>
                <a:cs typeface="Georgia"/>
              </a:rPr>
              <a:t>×</a:t>
            </a:r>
            <a:r>
              <a:rPr sz="1182" spc="-15" dirty="0">
                <a:latin typeface="Georgia"/>
                <a:cs typeface="Georgia"/>
              </a:rPr>
              <a:t> </a:t>
            </a:r>
            <a:r>
              <a:rPr sz="1182" i="1" spc="-30" dirty="0">
                <a:latin typeface="Times New Roman"/>
                <a:cs typeface="Times New Roman"/>
              </a:rPr>
              <a:t>n</a:t>
            </a:r>
            <a:endParaRPr sz="1182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5122" y="5721695"/>
            <a:ext cx="348869" cy="550792"/>
          </a:xfrm>
          <a:prstGeom prst="rect">
            <a:avLst/>
          </a:prstGeom>
        </p:spPr>
        <p:txBody>
          <a:bodyPr vert="horz" wrap="square" lIns="0" tIns="96266" rIns="0" bIns="0" rtlCol="0">
            <a:spAutoFit/>
          </a:bodyPr>
          <a:lstStyle/>
          <a:p>
            <a:pPr marL="7701">
              <a:spcBef>
                <a:spcPts val="758"/>
              </a:spcBef>
            </a:pPr>
            <a:r>
              <a:rPr sz="1182" dirty="0">
                <a:latin typeface="Arial"/>
                <a:cs typeface="Arial"/>
              </a:rPr>
              <a:t>3</a:t>
            </a:r>
            <a:r>
              <a:rPr sz="1182" spc="18" dirty="0">
                <a:latin typeface="Arial"/>
                <a:cs typeface="Arial"/>
              </a:rPr>
              <a:t> </a:t>
            </a:r>
            <a:r>
              <a:rPr sz="1182" dirty="0">
                <a:latin typeface="Arial"/>
                <a:cs typeface="Arial"/>
              </a:rPr>
              <a:t>x</a:t>
            </a:r>
            <a:r>
              <a:rPr sz="1182" spc="21" dirty="0">
                <a:latin typeface="Arial"/>
                <a:cs typeface="Arial"/>
              </a:rPr>
              <a:t> </a:t>
            </a:r>
            <a:r>
              <a:rPr sz="1182" spc="-30" dirty="0">
                <a:latin typeface="Arial"/>
                <a:cs typeface="Arial"/>
              </a:rPr>
              <a:t>3</a:t>
            </a:r>
            <a:endParaRPr sz="1182">
              <a:latin typeface="Arial"/>
              <a:cs typeface="Arial"/>
            </a:endParaRPr>
          </a:p>
          <a:p>
            <a:pPr marL="40432">
              <a:spcBef>
                <a:spcPts val="700"/>
              </a:spcBef>
            </a:pPr>
            <a:r>
              <a:rPr sz="1182" i="1" dirty="0">
                <a:latin typeface="Times New Roman"/>
                <a:cs typeface="Times New Roman"/>
              </a:rPr>
              <a:t>f</a:t>
            </a:r>
            <a:r>
              <a:rPr sz="1182" i="1" spc="143" dirty="0">
                <a:latin typeface="Times New Roman"/>
                <a:cs typeface="Times New Roman"/>
              </a:rPr>
              <a:t> </a:t>
            </a:r>
            <a:r>
              <a:rPr sz="1182" dirty="0">
                <a:latin typeface="Georgia"/>
                <a:cs typeface="Georgia"/>
              </a:rPr>
              <a:t>×</a:t>
            </a:r>
            <a:r>
              <a:rPr sz="1182" spc="-15" dirty="0">
                <a:latin typeface="Georgia"/>
                <a:cs typeface="Georgia"/>
              </a:rPr>
              <a:t> </a:t>
            </a:r>
            <a:r>
              <a:rPr sz="1182" i="1" spc="-30" dirty="0">
                <a:latin typeface="Times New Roman"/>
                <a:cs typeface="Times New Roman"/>
              </a:rPr>
              <a:t>f</a:t>
            </a:r>
            <a:endParaRPr sz="118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73536" y="2923970"/>
          <a:ext cx="2310000" cy="2056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737250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713" y="-163965"/>
            <a:ext cx="6376669" cy="1574577"/>
          </a:xfrm>
          <a:prstGeom prst="rect">
            <a:avLst/>
          </a:prstGeom>
        </p:spPr>
        <p:txBody>
          <a:bodyPr vert="horz" wrap="square" lIns="0" tIns="44239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spc="-18" dirty="0"/>
              <a:t>Padding</a:t>
            </a:r>
          </a:p>
          <a:p>
            <a:pPr marL="7701">
              <a:lnSpc>
                <a:spcPct val="100000"/>
              </a:lnSpc>
              <a:spcBef>
                <a:spcPts val="115"/>
              </a:spcBef>
            </a:pPr>
            <a:r>
              <a:rPr sz="2729" dirty="0"/>
              <a:t>Let’s</a:t>
            </a:r>
            <a:r>
              <a:rPr sz="2729" spc="-18" dirty="0"/>
              <a:t> </a:t>
            </a:r>
            <a:r>
              <a:rPr sz="2729" dirty="0"/>
              <a:t>Perform</a:t>
            </a:r>
            <a:r>
              <a:rPr sz="2729" spc="-15" dirty="0"/>
              <a:t> </a:t>
            </a:r>
            <a:r>
              <a:rPr sz="2729" dirty="0"/>
              <a:t>our</a:t>
            </a:r>
            <a:r>
              <a:rPr sz="2729" spc="-15" dirty="0"/>
              <a:t> </a:t>
            </a:r>
            <a:r>
              <a:rPr sz="2729" dirty="0"/>
              <a:t>Convolution</a:t>
            </a:r>
            <a:r>
              <a:rPr sz="2729" spc="-15" dirty="0"/>
              <a:t> </a:t>
            </a:r>
            <a:r>
              <a:rPr sz="2729" dirty="0"/>
              <a:t>with</a:t>
            </a:r>
            <a:r>
              <a:rPr sz="2729" spc="-18" dirty="0"/>
              <a:t> </a:t>
            </a:r>
            <a:r>
              <a:rPr sz="2729" dirty="0"/>
              <a:t>the</a:t>
            </a:r>
            <a:r>
              <a:rPr sz="2729" spc="-15" dirty="0"/>
              <a:t> </a:t>
            </a:r>
            <a:r>
              <a:rPr sz="2729" spc="-6" dirty="0"/>
              <a:t>Padding</a:t>
            </a:r>
            <a:endParaRPr sz="2729"/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1671" y="5744402"/>
            <a:ext cx="348869" cy="502203"/>
          </a:xfrm>
          <a:prstGeom prst="rect">
            <a:avLst/>
          </a:prstGeom>
        </p:spPr>
        <p:txBody>
          <a:bodyPr vert="horz" wrap="square" lIns="0" tIns="73547" rIns="0" bIns="0" rtlCol="0">
            <a:spAutoFit/>
          </a:bodyPr>
          <a:lstStyle/>
          <a:p>
            <a:pPr marL="7701">
              <a:spcBef>
                <a:spcPts val="579"/>
              </a:spcBef>
            </a:pPr>
            <a:r>
              <a:rPr sz="1182" dirty="0">
                <a:latin typeface="Arial"/>
                <a:cs typeface="Arial"/>
              </a:rPr>
              <a:t>7</a:t>
            </a:r>
            <a:r>
              <a:rPr sz="1182" spc="18" dirty="0">
                <a:latin typeface="Arial"/>
                <a:cs typeface="Arial"/>
              </a:rPr>
              <a:t> </a:t>
            </a:r>
            <a:r>
              <a:rPr sz="1182" dirty="0">
                <a:latin typeface="Arial"/>
                <a:cs typeface="Arial"/>
              </a:rPr>
              <a:t>x</a:t>
            </a:r>
            <a:r>
              <a:rPr sz="1182" spc="21" dirty="0">
                <a:latin typeface="Arial"/>
                <a:cs typeface="Arial"/>
              </a:rPr>
              <a:t> </a:t>
            </a:r>
            <a:r>
              <a:rPr sz="1182" spc="-30" dirty="0">
                <a:latin typeface="Arial"/>
                <a:cs typeface="Arial"/>
              </a:rPr>
              <a:t>7</a:t>
            </a:r>
            <a:endParaRPr sz="1182">
              <a:latin typeface="Arial"/>
              <a:cs typeface="Arial"/>
            </a:endParaRPr>
          </a:p>
          <a:p>
            <a:pPr marL="15787">
              <a:spcBef>
                <a:spcPts val="522"/>
              </a:spcBef>
            </a:pPr>
            <a:r>
              <a:rPr sz="1182" i="1" dirty="0">
                <a:latin typeface="Times New Roman"/>
                <a:cs typeface="Times New Roman"/>
              </a:rPr>
              <a:t>n</a:t>
            </a:r>
            <a:r>
              <a:rPr sz="1182" i="1" spc="-21" dirty="0">
                <a:latin typeface="Times New Roman"/>
                <a:cs typeface="Times New Roman"/>
              </a:rPr>
              <a:t> </a:t>
            </a:r>
            <a:r>
              <a:rPr sz="1182" dirty="0">
                <a:latin typeface="Georgia"/>
                <a:cs typeface="Georgia"/>
              </a:rPr>
              <a:t>×</a:t>
            </a:r>
            <a:r>
              <a:rPr sz="1182" spc="-15" dirty="0">
                <a:latin typeface="Georgia"/>
                <a:cs typeface="Georgia"/>
              </a:rPr>
              <a:t> </a:t>
            </a:r>
            <a:r>
              <a:rPr sz="1182" i="1" spc="-30" dirty="0">
                <a:latin typeface="Times New Roman"/>
                <a:cs typeface="Times New Roman"/>
              </a:rPr>
              <a:t>n</a:t>
            </a:r>
            <a:endParaRPr sz="1182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5122" y="5721695"/>
            <a:ext cx="348869" cy="550792"/>
          </a:xfrm>
          <a:prstGeom prst="rect">
            <a:avLst/>
          </a:prstGeom>
        </p:spPr>
        <p:txBody>
          <a:bodyPr vert="horz" wrap="square" lIns="0" tIns="96266" rIns="0" bIns="0" rtlCol="0">
            <a:spAutoFit/>
          </a:bodyPr>
          <a:lstStyle/>
          <a:p>
            <a:pPr marL="7701">
              <a:spcBef>
                <a:spcPts val="758"/>
              </a:spcBef>
            </a:pPr>
            <a:r>
              <a:rPr sz="1182" dirty="0">
                <a:latin typeface="Arial"/>
                <a:cs typeface="Arial"/>
              </a:rPr>
              <a:t>3</a:t>
            </a:r>
            <a:r>
              <a:rPr sz="1182" spc="18" dirty="0">
                <a:latin typeface="Arial"/>
                <a:cs typeface="Arial"/>
              </a:rPr>
              <a:t> </a:t>
            </a:r>
            <a:r>
              <a:rPr sz="1182" dirty="0">
                <a:latin typeface="Arial"/>
                <a:cs typeface="Arial"/>
              </a:rPr>
              <a:t>x</a:t>
            </a:r>
            <a:r>
              <a:rPr sz="1182" spc="21" dirty="0">
                <a:latin typeface="Arial"/>
                <a:cs typeface="Arial"/>
              </a:rPr>
              <a:t> </a:t>
            </a:r>
            <a:r>
              <a:rPr sz="1182" spc="-30" dirty="0">
                <a:latin typeface="Arial"/>
                <a:cs typeface="Arial"/>
              </a:rPr>
              <a:t>3</a:t>
            </a:r>
            <a:endParaRPr sz="1182">
              <a:latin typeface="Arial"/>
              <a:cs typeface="Arial"/>
            </a:endParaRPr>
          </a:p>
          <a:p>
            <a:pPr marL="40432">
              <a:spcBef>
                <a:spcPts val="700"/>
              </a:spcBef>
            </a:pPr>
            <a:r>
              <a:rPr sz="1182" i="1" dirty="0">
                <a:latin typeface="Times New Roman"/>
                <a:cs typeface="Times New Roman"/>
              </a:rPr>
              <a:t>f</a:t>
            </a:r>
            <a:r>
              <a:rPr sz="1182" i="1" spc="143" dirty="0">
                <a:latin typeface="Times New Roman"/>
                <a:cs typeface="Times New Roman"/>
              </a:rPr>
              <a:t> </a:t>
            </a:r>
            <a:r>
              <a:rPr sz="1182" dirty="0">
                <a:latin typeface="Georgia"/>
                <a:cs typeface="Georgia"/>
              </a:rPr>
              <a:t>×</a:t>
            </a:r>
            <a:r>
              <a:rPr sz="1182" spc="-15" dirty="0">
                <a:latin typeface="Georgia"/>
                <a:cs typeface="Georgia"/>
              </a:rPr>
              <a:t> </a:t>
            </a:r>
            <a:r>
              <a:rPr sz="1182" i="1" spc="-30" dirty="0">
                <a:latin typeface="Times New Roman"/>
                <a:cs typeface="Times New Roman"/>
              </a:rPr>
              <a:t>f</a:t>
            </a:r>
            <a:endParaRPr sz="118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73536" y="2923970"/>
          <a:ext cx="2310000" cy="2056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737250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713" y="-163965"/>
            <a:ext cx="6376669" cy="1574577"/>
          </a:xfrm>
          <a:prstGeom prst="rect">
            <a:avLst/>
          </a:prstGeom>
        </p:spPr>
        <p:txBody>
          <a:bodyPr vert="horz" wrap="square" lIns="0" tIns="44239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spc="-18" dirty="0"/>
              <a:t>Padding</a:t>
            </a:r>
          </a:p>
          <a:p>
            <a:pPr marL="7701">
              <a:lnSpc>
                <a:spcPct val="100000"/>
              </a:lnSpc>
              <a:spcBef>
                <a:spcPts val="115"/>
              </a:spcBef>
            </a:pPr>
            <a:r>
              <a:rPr sz="2729" dirty="0"/>
              <a:t>Let’s</a:t>
            </a:r>
            <a:r>
              <a:rPr sz="2729" spc="-18" dirty="0"/>
              <a:t> </a:t>
            </a:r>
            <a:r>
              <a:rPr sz="2729" dirty="0"/>
              <a:t>Perform</a:t>
            </a:r>
            <a:r>
              <a:rPr sz="2729" spc="-15" dirty="0"/>
              <a:t> </a:t>
            </a:r>
            <a:r>
              <a:rPr sz="2729" dirty="0"/>
              <a:t>our</a:t>
            </a:r>
            <a:r>
              <a:rPr sz="2729" spc="-15" dirty="0"/>
              <a:t> </a:t>
            </a:r>
            <a:r>
              <a:rPr sz="2729" dirty="0"/>
              <a:t>Convolution</a:t>
            </a:r>
            <a:r>
              <a:rPr sz="2729" spc="-15" dirty="0"/>
              <a:t> </a:t>
            </a:r>
            <a:r>
              <a:rPr sz="2729" dirty="0"/>
              <a:t>with</a:t>
            </a:r>
            <a:r>
              <a:rPr sz="2729" spc="-18" dirty="0"/>
              <a:t> </a:t>
            </a:r>
            <a:r>
              <a:rPr sz="2729" dirty="0"/>
              <a:t>the</a:t>
            </a:r>
            <a:r>
              <a:rPr sz="2729" spc="-15" dirty="0"/>
              <a:t> </a:t>
            </a:r>
            <a:r>
              <a:rPr sz="2729" spc="-6" dirty="0"/>
              <a:t>Padding</a:t>
            </a:r>
            <a:endParaRPr sz="2729"/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1671" y="5744402"/>
            <a:ext cx="348869" cy="502203"/>
          </a:xfrm>
          <a:prstGeom prst="rect">
            <a:avLst/>
          </a:prstGeom>
        </p:spPr>
        <p:txBody>
          <a:bodyPr vert="horz" wrap="square" lIns="0" tIns="73547" rIns="0" bIns="0" rtlCol="0">
            <a:spAutoFit/>
          </a:bodyPr>
          <a:lstStyle/>
          <a:p>
            <a:pPr marL="7701">
              <a:spcBef>
                <a:spcPts val="579"/>
              </a:spcBef>
            </a:pPr>
            <a:r>
              <a:rPr sz="1182" dirty="0">
                <a:latin typeface="Arial"/>
                <a:cs typeface="Arial"/>
              </a:rPr>
              <a:t>7</a:t>
            </a:r>
            <a:r>
              <a:rPr sz="1182" spc="18" dirty="0">
                <a:latin typeface="Arial"/>
                <a:cs typeface="Arial"/>
              </a:rPr>
              <a:t> </a:t>
            </a:r>
            <a:r>
              <a:rPr sz="1182" dirty="0">
                <a:latin typeface="Arial"/>
                <a:cs typeface="Arial"/>
              </a:rPr>
              <a:t>x</a:t>
            </a:r>
            <a:r>
              <a:rPr sz="1182" spc="21" dirty="0">
                <a:latin typeface="Arial"/>
                <a:cs typeface="Arial"/>
              </a:rPr>
              <a:t> </a:t>
            </a:r>
            <a:r>
              <a:rPr sz="1182" spc="-30" dirty="0">
                <a:latin typeface="Arial"/>
                <a:cs typeface="Arial"/>
              </a:rPr>
              <a:t>7</a:t>
            </a:r>
            <a:endParaRPr sz="1182">
              <a:latin typeface="Arial"/>
              <a:cs typeface="Arial"/>
            </a:endParaRPr>
          </a:p>
          <a:p>
            <a:pPr marL="15787">
              <a:spcBef>
                <a:spcPts val="522"/>
              </a:spcBef>
            </a:pPr>
            <a:r>
              <a:rPr sz="1182" i="1" dirty="0">
                <a:latin typeface="Times New Roman"/>
                <a:cs typeface="Times New Roman"/>
              </a:rPr>
              <a:t>n</a:t>
            </a:r>
            <a:r>
              <a:rPr sz="1182" i="1" spc="-21" dirty="0">
                <a:latin typeface="Times New Roman"/>
                <a:cs typeface="Times New Roman"/>
              </a:rPr>
              <a:t> </a:t>
            </a:r>
            <a:r>
              <a:rPr sz="1182" dirty="0">
                <a:latin typeface="Georgia"/>
                <a:cs typeface="Georgia"/>
              </a:rPr>
              <a:t>×</a:t>
            </a:r>
            <a:r>
              <a:rPr sz="1182" spc="-15" dirty="0">
                <a:latin typeface="Georgia"/>
                <a:cs typeface="Georgia"/>
              </a:rPr>
              <a:t> </a:t>
            </a:r>
            <a:r>
              <a:rPr sz="1182" i="1" spc="-30" dirty="0">
                <a:latin typeface="Times New Roman"/>
                <a:cs typeface="Times New Roman"/>
              </a:rPr>
              <a:t>n</a:t>
            </a:r>
            <a:endParaRPr sz="1182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5122" y="5721695"/>
            <a:ext cx="348869" cy="550792"/>
          </a:xfrm>
          <a:prstGeom prst="rect">
            <a:avLst/>
          </a:prstGeom>
        </p:spPr>
        <p:txBody>
          <a:bodyPr vert="horz" wrap="square" lIns="0" tIns="96266" rIns="0" bIns="0" rtlCol="0">
            <a:spAutoFit/>
          </a:bodyPr>
          <a:lstStyle/>
          <a:p>
            <a:pPr marL="7701">
              <a:spcBef>
                <a:spcPts val="758"/>
              </a:spcBef>
            </a:pPr>
            <a:r>
              <a:rPr sz="1182" dirty="0">
                <a:latin typeface="Arial"/>
                <a:cs typeface="Arial"/>
              </a:rPr>
              <a:t>3</a:t>
            </a:r>
            <a:r>
              <a:rPr sz="1182" spc="18" dirty="0">
                <a:latin typeface="Arial"/>
                <a:cs typeface="Arial"/>
              </a:rPr>
              <a:t> </a:t>
            </a:r>
            <a:r>
              <a:rPr sz="1182" dirty="0">
                <a:latin typeface="Arial"/>
                <a:cs typeface="Arial"/>
              </a:rPr>
              <a:t>x</a:t>
            </a:r>
            <a:r>
              <a:rPr sz="1182" spc="21" dirty="0">
                <a:latin typeface="Arial"/>
                <a:cs typeface="Arial"/>
              </a:rPr>
              <a:t> </a:t>
            </a:r>
            <a:r>
              <a:rPr sz="1182" spc="-30" dirty="0">
                <a:latin typeface="Arial"/>
                <a:cs typeface="Arial"/>
              </a:rPr>
              <a:t>3</a:t>
            </a:r>
            <a:endParaRPr sz="1182">
              <a:latin typeface="Arial"/>
              <a:cs typeface="Arial"/>
            </a:endParaRPr>
          </a:p>
          <a:p>
            <a:pPr marL="40432">
              <a:spcBef>
                <a:spcPts val="700"/>
              </a:spcBef>
            </a:pPr>
            <a:r>
              <a:rPr sz="1182" i="1" dirty="0">
                <a:latin typeface="Times New Roman"/>
                <a:cs typeface="Times New Roman"/>
              </a:rPr>
              <a:t>f</a:t>
            </a:r>
            <a:r>
              <a:rPr sz="1182" i="1" spc="143" dirty="0">
                <a:latin typeface="Times New Roman"/>
                <a:cs typeface="Times New Roman"/>
              </a:rPr>
              <a:t> </a:t>
            </a:r>
            <a:r>
              <a:rPr sz="1182" dirty="0">
                <a:latin typeface="Georgia"/>
                <a:cs typeface="Georgia"/>
              </a:rPr>
              <a:t>×</a:t>
            </a:r>
            <a:r>
              <a:rPr sz="1182" spc="-15" dirty="0">
                <a:latin typeface="Georgia"/>
                <a:cs typeface="Georgia"/>
              </a:rPr>
              <a:t> </a:t>
            </a:r>
            <a:r>
              <a:rPr sz="1182" i="1" spc="-30" dirty="0">
                <a:latin typeface="Times New Roman"/>
                <a:cs typeface="Times New Roman"/>
              </a:rPr>
              <a:t>f</a:t>
            </a:r>
            <a:endParaRPr sz="118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73536" y="2923970"/>
          <a:ext cx="2310000" cy="2056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737250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713" y="-163965"/>
            <a:ext cx="6376669" cy="1574577"/>
          </a:xfrm>
          <a:prstGeom prst="rect">
            <a:avLst/>
          </a:prstGeom>
        </p:spPr>
        <p:txBody>
          <a:bodyPr vert="horz" wrap="square" lIns="0" tIns="44239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spc="-18" dirty="0"/>
              <a:t>Padding</a:t>
            </a:r>
          </a:p>
          <a:p>
            <a:pPr marL="7701">
              <a:lnSpc>
                <a:spcPct val="100000"/>
              </a:lnSpc>
              <a:spcBef>
                <a:spcPts val="115"/>
              </a:spcBef>
            </a:pPr>
            <a:r>
              <a:rPr sz="2729" dirty="0"/>
              <a:t>Let’s</a:t>
            </a:r>
            <a:r>
              <a:rPr sz="2729" spc="-18" dirty="0"/>
              <a:t> </a:t>
            </a:r>
            <a:r>
              <a:rPr sz="2729" dirty="0"/>
              <a:t>Perform</a:t>
            </a:r>
            <a:r>
              <a:rPr sz="2729" spc="-15" dirty="0"/>
              <a:t> </a:t>
            </a:r>
            <a:r>
              <a:rPr sz="2729" dirty="0"/>
              <a:t>our</a:t>
            </a:r>
            <a:r>
              <a:rPr sz="2729" spc="-15" dirty="0"/>
              <a:t> </a:t>
            </a:r>
            <a:r>
              <a:rPr sz="2729" dirty="0"/>
              <a:t>Convolution</a:t>
            </a:r>
            <a:r>
              <a:rPr sz="2729" spc="-15" dirty="0"/>
              <a:t> </a:t>
            </a:r>
            <a:r>
              <a:rPr sz="2729" dirty="0"/>
              <a:t>with</a:t>
            </a:r>
            <a:r>
              <a:rPr sz="2729" spc="-18" dirty="0"/>
              <a:t> </a:t>
            </a:r>
            <a:r>
              <a:rPr sz="2729" dirty="0"/>
              <a:t>the</a:t>
            </a:r>
            <a:r>
              <a:rPr sz="2729" spc="-15" dirty="0"/>
              <a:t> </a:t>
            </a:r>
            <a:r>
              <a:rPr sz="2729" spc="-6" dirty="0"/>
              <a:t>Padding</a:t>
            </a:r>
            <a:endParaRPr sz="2729"/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1671" y="5744402"/>
            <a:ext cx="348869" cy="502203"/>
          </a:xfrm>
          <a:prstGeom prst="rect">
            <a:avLst/>
          </a:prstGeom>
        </p:spPr>
        <p:txBody>
          <a:bodyPr vert="horz" wrap="square" lIns="0" tIns="73547" rIns="0" bIns="0" rtlCol="0">
            <a:spAutoFit/>
          </a:bodyPr>
          <a:lstStyle/>
          <a:p>
            <a:pPr marL="7701">
              <a:spcBef>
                <a:spcPts val="579"/>
              </a:spcBef>
            </a:pPr>
            <a:r>
              <a:rPr sz="1182" dirty="0">
                <a:latin typeface="Arial"/>
                <a:cs typeface="Arial"/>
              </a:rPr>
              <a:t>7</a:t>
            </a:r>
            <a:r>
              <a:rPr sz="1182" spc="18" dirty="0">
                <a:latin typeface="Arial"/>
                <a:cs typeface="Arial"/>
              </a:rPr>
              <a:t> </a:t>
            </a:r>
            <a:r>
              <a:rPr sz="1182" dirty="0">
                <a:latin typeface="Arial"/>
                <a:cs typeface="Arial"/>
              </a:rPr>
              <a:t>x</a:t>
            </a:r>
            <a:r>
              <a:rPr sz="1182" spc="21" dirty="0">
                <a:latin typeface="Arial"/>
                <a:cs typeface="Arial"/>
              </a:rPr>
              <a:t> </a:t>
            </a:r>
            <a:r>
              <a:rPr sz="1182" spc="-30" dirty="0">
                <a:latin typeface="Arial"/>
                <a:cs typeface="Arial"/>
              </a:rPr>
              <a:t>7</a:t>
            </a:r>
            <a:endParaRPr sz="1182">
              <a:latin typeface="Arial"/>
              <a:cs typeface="Arial"/>
            </a:endParaRPr>
          </a:p>
          <a:p>
            <a:pPr marL="15787">
              <a:spcBef>
                <a:spcPts val="522"/>
              </a:spcBef>
            </a:pPr>
            <a:r>
              <a:rPr sz="1182" i="1" dirty="0">
                <a:latin typeface="Times New Roman"/>
                <a:cs typeface="Times New Roman"/>
              </a:rPr>
              <a:t>n</a:t>
            </a:r>
            <a:r>
              <a:rPr sz="1182" i="1" spc="-21" dirty="0">
                <a:latin typeface="Times New Roman"/>
                <a:cs typeface="Times New Roman"/>
              </a:rPr>
              <a:t> </a:t>
            </a:r>
            <a:r>
              <a:rPr sz="1182" dirty="0">
                <a:latin typeface="Georgia"/>
                <a:cs typeface="Georgia"/>
              </a:rPr>
              <a:t>×</a:t>
            </a:r>
            <a:r>
              <a:rPr sz="1182" spc="-15" dirty="0">
                <a:latin typeface="Georgia"/>
                <a:cs typeface="Georgia"/>
              </a:rPr>
              <a:t> </a:t>
            </a:r>
            <a:r>
              <a:rPr sz="1182" i="1" spc="-30" dirty="0">
                <a:latin typeface="Times New Roman"/>
                <a:cs typeface="Times New Roman"/>
              </a:rPr>
              <a:t>n</a:t>
            </a:r>
            <a:endParaRPr sz="1182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5122" y="5721695"/>
            <a:ext cx="348869" cy="550792"/>
          </a:xfrm>
          <a:prstGeom prst="rect">
            <a:avLst/>
          </a:prstGeom>
        </p:spPr>
        <p:txBody>
          <a:bodyPr vert="horz" wrap="square" lIns="0" tIns="96266" rIns="0" bIns="0" rtlCol="0">
            <a:spAutoFit/>
          </a:bodyPr>
          <a:lstStyle/>
          <a:p>
            <a:pPr marL="7701">
              <a:spcBef>
                <a:spcPts val="758"/>
              </a:spcBef>
            </a:pPr>
            <a:r>
              <a:rPr sz="1182" dirty="0">
                <a:latin typeface="Arial"/>
                <a:cs typeface="Arial"/>
              </a:rPr>
              <a:t>3</a:t>
            </a:r>
            <a:r>
              <a:rPr sz="1182" spc="18" dirty="0">
                <a:latin typeface="Arial"/>
                <a:cs typeface="Arial"/>
              </a:rPr>
              <a:t> </a:t>
            </a:r>
            <a:r>
              <a:rPr sz="1182" dirty="0">
                <a:latin typeface="Arial"/>
                <a:cs typeface="Arial"/>
              </a:rPr>
              <a:t>x</a:t>
            </a:r>
            <a:r>
              <a:rPr sz="1182" spc="21" dirty="0">
                <a:latin typeface="Arial"/>
                <a:cs typeface="Arial"/>
              </a:rPr>
              <a:t> </a:t>
            </a:r>
            <a:r>
              <a:rPr sz="1182" spc="-30" dirty="0">
                <a:latin typeface="Arial"/>
                <a:cs typeface="Arial"/>
              </a:rPr>
              <a:t>3</a:t>
            </a:r>
            <a:endParaRPr sz="1182">
              <a:latin typeface="Arial"/>
              <a:cs typeface="Arial"/>
            </a:endParaRPr>
          </a:p>
          <a:p>
            <a:pPr marL="40432">
              <a:spcBef>
                <a:spcPts val="700"/>
              </a:spcBef>
            </a:pPr>
            <a:r>
              <a:rPr sz="1182" i="1" dirty="0">
                <a:latin typeface="Times New Roman"/>
                <a:cs typeface="Times New Roman"/>
              </a:rPr>
              <a:t>f</a:t>
            </a:r>
            <a:r>
              <a:rPr sz="1182" i="1" spc="143" dirty="0">
                <a:latin typeface="Times New Roman"/>
                <a:cs typeface="Times New Roman"/>
              </a:rPr>
              <a:t> </a:t>
            </a:r>
            <a:r>
              <a:rPr sz="1182" dirty="0">
                <a:latin typeface="Georgia"/>
                <a:cs typeface="Georgia"/>
              </a:rPr>
              <a:t>×</a:t>
            </a:r>
            <a:r>
              <a:rPr sz="1182" spc="-15" dirty="0">
                <a:latin typeface="Georgia"/>
                <a:cs typeface="Georgia"/>
              </a:rPr>
              <a:t> </a:t>
            </a:r>
            <a:r>
              <a:rPr sz="1182" i="1" spc="-30" dirty="0">
                <a:latin typeface="Times New Roman"/>
                <a:cs typeface="Times New Roman"/>
              </a:rPr>
              <a:t>f</a:t>
            </a:r>
            <a:endParaRPr sz="118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73536" y="2923970"/>
          <a:ext cx="2310000" cy="2056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737250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713" y="-163965"/>
            <a:ext cx="6376669" cy="1574577"/>
          </a:xfrm>
          <a:prstGeom prst="rect">
            <a:avLst/>
          </a:prstGeom>
        </p:spPr>
        <p:txBody>
          <a:bodyPr vert="horz" wrap="square" lIns="0" tIns="44239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spc="-18" dirty="0"/>
              <a:t>Padding</a:t>
            </a:r>
          </a:p>
          <a:p>
            <a:pPr marL="7701">
              <a:lnSpc>
                <a:spcPct val="100000"/>
              </a:lnSpc>
              <a:spcBef>
                <a:spcPts val="115"/>
              </a:spcBef>
            </a:pPr>
            <a:r>
              <a:rPr sz="2729" dirty="0"/>
              <a:t>Let’s</a:t>
            </a:r>
            <a:r>
              <a:rPr sz="2729" spc="-18" dirty="0"/>
              <a:t> </a:t>
            </a:r>
            <a:r>
              <a:rPr sz="2729" dirty="0"/>
              <a:t>Perform</a:t>
            </a:r>
            <a:r>
              <a:rPr sz="2729" spc="-15" dirty="0"/>
              <a:t> </a:t>
            </a:r>
            <a:r>
              <a:rPr sz="2729" dirty="0"/>
              <a:t>our</a:t>
            </a:r>
            <a:r>
              <a:rPr sz="2729" spc="-15" dirty="0"/>
              <a:t> </a:t>
            </a:r>
            <a:r>
              <a:rPr sz="2729" dirty="0"/>
              <a:t>Convolution</a:t>
            </a:r>
            <a:r>
              <a:rPr sz="2729" spc="-15" dirty="0"/>
              <a:t> </a:t>
            </a:r>
            <a:r>
              <a:rPr sz="2729" dirty="0"/>
              <a:t>with</a:t>
            </a:r>
            <a:r>
              <a:rPr sz="2729" spc="-18" dirty="0"/>
              <a:t> </a:t>
            </a:r>
            <a:r>
              <a:rPr sz="2729" dirty="0"/>
              <a:t>the</a:t>
            </a:r>
            <a:r>
              <a:rPr sz="2729" spc="-15" dirty="0"/>
              <a:t> </a:t>
            </a:r>
            <a:r>
              <a:rPr sz="2729" spc="-6" dirty="0"/>
              <a:t>Padding</a:t>
            </a:r>
            <a:endParaRPr sz="2729"/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1671" y="5744402"/>
            <a:ext cx="348869" cy="502203"/>
          </a:xfrm>
          <a:prstGeom prst="rect">
            <a:avLst/>
          </a:prstGeom>
        </p:spPr>
        <p:txBody>
          <a:bodyPr vert="horz" wrap="square" lIns="0" tIns="73547" rIns="0" bIns="0" rtlCol="0">
            <a:spAutoFit/>
          </a:bodyPr>
          <a:lstStyle/>
          <a:p>
            <a:pPr marL="7701">
              <a:spcBef>
                <a:spcPts val="579"/>
              </a:spcBef>
            </a:pPr>
            <a:r>
              <a:rPr sz="1182" dirty="0">
                <a:latin typeface="Arial"/>
                <a:cs typeface="Arial"/>
              </a:rPr>
              <a:t>7</a:t>
            </a:r>
            <a:r>
              <a:rPr sz="1182" spc="18" dirty="0">
                <a:latin typeface="Arial"/>
                <a:cs typeface="Arial"/>
              </a:rPr>
              <a:t> </a:t>
            </a:r>
            <a:r>
              <a:rPr sz="1182" dirty="0">
                <a:latin typeface="Arial"/>
                <a:cs typeface="Arial"/>
              </a:rPr>
              <a:t>x</a:t>
            </a:r>
            <a:r>
              <a:rPr sz="1182" spc="21" dirty="0">
                <a:latin typeface="Arial"/>
                <a:cs typeface="Arial"/>
              </a:rPr>
              <a:t> </a:t>
            </a:r>
            <a:r>
              <a:rPr sz="1182" spc="-30" dirty="0">
                <a:latin typeface="Arial"/>
                <a:cs typeface="Arial"/>
              </a:rPr>
              <a:t>7</a:t>
            </a:r>
            <a:endParaRPr sz="1182">
              <a:latin typeface="Arial"/>
              <a:cs typeface="Arial"/>
            </a:endParaRPr>
          </a:p>
          <a:p>
            <a:pPr marL="15787">
              <a:spcBef>
                <a:spcPts val="522"/>
              </a:spcBef>
            </a:pPr>
            <a:r>
              <a:rPr sz="1182" i="1" dirty="0">
                <a:latin typeface="Times New Roman"/>
                <a:cs typeface="Times New Roman"/>
              </a:rPr>
              <a:t>n</a:t>
            </a:r>
            <a:r>
              <a:rPr sz="1182" i="1" spc="-21" dirty="0">
                <a:latin typeface="Times New Roman"/>
                <a:cs typeface="Times New Roman"/>
              </a:rPr>
              <a:t> </a:t>
            </a:r>
            <a:r>
              <a:rPr sz="1182" dirty="0">
                <a:latin typeface="Georgia"/>
                <a:cs typeface="Georgia"/>
              </a:rPr>
              <a:t>×</a:t>
            </a:r>
            <a:r>
              <a:rPr sz="1182" spc="-15" dirty="0">
                <a:latin typeface="Georgia"/>
                <a:cs typeface="Georgia"/>
              </a:rPr>
              <a:t> </a:t>
            </a:r>
            <a:r>
              <a:rPr sz="1182" i="1" spc="-30" dirty="0">
                <a:latin typeface="Times New Roman"/>
                <a:cs typeface="Times New Roman"/>
              </a:rPr>
              <a:t>n</a:t>
            </a:r>
            <a:endParaRPr sz="1182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5122" y="5721695"/>
            <a:ext cx="348869" cy="550792"/>
          </a:xfrm>
          <a:prstGeom prst="rect">
            <a:avLst/>
          </a:prstGeom>
        </p:spPr>
        <p:txBody>
          <a:bodyPr vert="horz" wrap="square" lIns="0" tIns="96266" rIns="0" bIns="0" rtlCol="0">
            <a:spAutoFit/>
          </a:bodyPr>
          <a:lstStyle/>
          <a:p>
            <a:pPr marL="7701">
              <a:spcBef>
                <a:spcPts val="758"/>
              </a:spcBef>
            </a:pPr>
            <a:r>
              <a:rPr sz="1182" dirty="0">
                <a:latin typeface="Arial"/>
                <a:cs typeface="Arial"/>
              </a:rPr>
              <a:t>3</a:t>
            </a:r>
            <a:r>
              <a:rPr sz="1182" spc="18" dirty="0">
                <a:latin typeface="Arial"/>
                <a:cs typeface="Arial"/>
              </a:rPr>
              <a:t> </a:t>
            </a:r>
            <a:r>
              <a:rPr sz="1182" dirty="0">
                <a:latin typeface="Arial"/>
                <a:cs typeface="Arial"/>
              </a:rPr>
              <a:t>x</a:t>
            </a:r>
            <a:r>
              <a:rPr sz="1182" spc="21" dirty="0">
                <a:latin typeface="Arial"/>
                <a:cs typeface="Arial"/>
              </a:rPr>
              <a:t> </a:t>
            </a:r>
            <a:r>
              <a:rPr sz="1182" spc="-30" dirty="0">
                <a:latin typeface="Arial"/>
                <a:cs typeface="Arial"/>
              </a:rPr>
              <a:t>3</a:t>
            </a:r>
            <a:endParaRPr sz="1182">
              <a:latin typeface="Arial"/>
              <a:cs typeface="Arial"/>
            </a:endParaRPr>
          </a:p>
          <a:p>
            <a:pPr marL="40432">
              <a:spcBef>
                <a:spcPts val="700"/>
              </a:spcBef>
            </a:pPr>
            <a:r>
              <a:rPr sz="1182" i="1" dirty="0">
                <a:latin typeface="Times New Roman"/>
                <a:cs typeface="Times New Roman"/>
              </a:rPr>
              <a:t>f</a:t>
            </a:r>
            <a:r>
              <a:rPr sz="1182" i="1" spc="143" dirty="0">
                <a:latin typeface="Times New Roman"/>
                <a:cs typeface="Times New Roman"/>
              </a:rPr>
              <a:t> </a:t>
            </a:r>
            <a:r>
              <a:rPr sz="1182" dirty="0">
                <a:latin typeface="Georgia"/>
                <a:cs typeface="Georgia"/>
              </a:rPr>
              <a:t>×</a:t>
            </a:r>
            <a:r>
              <a:rPr sz="1182" spc="-15" dirty="0">
                <a:latin typeface="Georgia"/>
                <a:cs typeface="Georgia"/>
              </a:rPr>
              <a:t> </a:t>
            </a:r>
            <a:r>
              <a:rPr sz="1182" i="1" spc="-30" dirty="0">
                <a:latin typeface="Times New Roman"/>
                <a:cs typeface="Times New Roman"/>
              </a:rPr>
              <a:t>f</a:t>
            </a:r>
            <a:endParaRPr sz="118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79885" y="2923970"/>
          <a:ext cx="2310000" cy="2056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737250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332" y="527834"/>
            <a:ext cx="2061636" cy="685273"/>
          </a:xfrm>
          <a:prstGeom prst="rect">
            <a:avLst/>
          </a:prstGeom>
        </p:spPr>
        <p:txBody>
          <a:bodyPr vert="horz" wrap="square" lIns="0" tIns="8086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4"/>
              </a:spcBef>
            </a:pPr>
            <a:r>
              <a:rPr spc="-91" dirty="0"/>
              <a:t>Padding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792" y="1198189"/>
            <a:ext cx="7905376" cy="430485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2729" b="1" dirty="0">
                <a:latin typeface="Arial"/>
                <a:cs typeface="Arial"/>
              </a:rPr>
              <a:t>Let’s</a:t>
            </a:r>
            <a:r>
              <a:rPr sz="2729" b="1" spc="-18" dirty="0">
                <a:latin typeface="Arial"/>
                <a:cs typeface="Arial"/>
              </a:rPr>
              <a:t> </a:t>
            </a:r>
            <a:r>
              <a:rPr sz="2729" b="1" dirty="0">
                <a:latin typeface="Arial"/>
                <a:cs typeface="Arial"/>
              </a:rPr>
              <a:t>Perform</a:t>
            </a:r>
            <a:r>
              <a:rPr sz="2729" b="1" spc="-15" dirty="0">
                <a:latin typeface="Arial"/>
                <a:cs typeface="Arial"/>
              </a:rPr>
              <a:t> </a:t>
            </a:r>
            <a:r>
              <a:rPr sz="2729" b="1" dirty="0">
                <a:latin typeface="Arial"/>
                <a:cs typeface="Arial"/>
              </a:rPr>
              <a:t>our</a:t>
            </a:r>
            <a:r>
              <a:rPr sz="2729" b="1" spc="-15" dirty="0">
                <a:latin typeface="Arial"/>
                <a:cs typeface="Arial"/>
              </a:rPr>
              <a:t> </a:t>
            </a:r>
            <a:r>
              <a:rPr sz="2729" b="1" dirty="0">
                <a:latin typeface="Arial"/>
                <a:cs typeface="Arial"/>
              </a:rPr>
              <a:t>Convolution</a:t>
            </a:r>
            <a:r>
              <a:rPr sz="2729" b="1" spc="-15" dirty="0">
                <a:latin typeface="Arial"/>
                <a:cs typeface="Arial"/>
              </a:rPr>
              <a:t> </a:t>
            </a:r>
            <a:r>
              <a:rPr sz="2729" b="1" dirty="0">
                <a:latin typeface="Arial"/>
                <a:cs typeface="Arial"/>
              </a:rPr>
              <a:t>with</a:t>
            </a:r>
            <a:r>
              <a:rPr sz="2729" b="1" spc="-18" dirty="0">
                <a:latin typeface="Arial"/>
                <a:cs typeface="Arial"/>
              </a:rPr>
              <a:t> </a:t>
            </a:r>
            <a:r>
              <a:rPr sz="2729" b="1" dirty="0">
                <a:latin typeface="Arial"/>
                <a:cs typeface="Arial"/>
              </a:rPr>
              <a:t>the</a:t>
            </a:r>
            <a:r>
              <a:rPr sz="2729" b="1" spc="-15" dirty="0">
                <a:latin typeface="Arial"/>
                <a:cs typeface="Arial"/>
              </a:rPr>
              <a:t> </a:t>
            </a:r>
            <a:r>
              <a:rPr sz="2729" b="1" spc="-6" dirty="0">
                <a:latin typeface="Arial"/>
                <a:cs typeface="Arial"/>
              </a:rPr>
              <a:t>Padding</a:t>
            </a:r>
            <a:endParaRPr sz="2729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21671" y="5769621"/>
            <a:ext cx="348869" cy="450893"/>
          </a:xfrm>
          <a:prstGeom prst="rect">
            <a:avLst/>
          </a:prstGeom>
        </p:spPr>
        <p:txBody>
          <a:bodyPr vert="horz" wrap="square" lIns="0" tIns="48133" rIns="0" bIns="0" rtlCol="0">
            <a:spAutoFit/>
          </a:bodyPr>
          <a:lstStyle/>
          <a:p>
            <a:pPr marL="7701">
              <a:spcBef>
                <a:spcPts val="379"/>
              </a:spcBef>
            </a:pPr>
            <a:r>
              <a:rPr sz="1182" dirty="0">
                <a:latin typeface="Arial"/>
                <a:cs typeface="Arial"/>
              </a:rPr>
              <a:t>7</a:t>
            </a:r>
            <a:r>
              <a:rPr sz="1182" spc="18" dirty="0">
                <a:latin typeface="Arial"/>
                <a:cs typeface="Arial"/>
              </a:rPr>
              <a:t> </a:t>
            </a:r>
            <a:r>
              <a:rPr sz="1182" dirty="0">
                <a:latin typeface="Arial"/>
                <a:cs typeface="Arial"/>
              </a:rPr>
              <a:t>x</a:t>
            </a:r>
            <a:r>
              <a:rPr sz="1182" spc="21" dirty="0">
                <a:latin typeface="Arial"/>
                <a:cs typeface="Arial"/>
              </a:rPr>
              <a:t> </a:t>
            </a:r>
            <a:r>
              <a:rPr sz="1182" spc="-30" dirty="0">
                <a:latin typeface="Arial"/>
                <a:cs typeface="Arial"/>
              </a:rPr>
              <a:t>7</a:t>
            </a:r>
            <a:endParaRPr sz="1182">
              <a:latin typeface="Arial"/>
              <a:cs typeface="Arial"/>
            </a:endParaRPr>
          </a:p>
          <a:p>
            <a:pPr marL="15787">
              <a:spcBef>
                <a:spcPts val="324"/>
              </a:spcBef>
            </a:pPr>
            <a:r>
              <a:rPr sz="1182" i="1" dirty="0">
                <a:latin typeface="Times New Roman"/>
                <a:cs typeface="Times New Roman"/>
              </a:rPr>
              <a:t>n</a:t>
            </a:r>
            <a:r>
              <a:rPr sz="1182" i="1" spc="-21" dirty="0">
                <a:latin typeface="Times New Roman"/>
                <a:cs typeface="Times New Roman"/>
              </a:rPr>
              <a:t> </a:t>
            </a:r>
            <a:r>
              <a:rPr sz="1182" dirty="0">
                <a:latin typeface="Georgia"/>
                <a:cs typeface="Georgia"/>
              </a:rPr>
              <a:t>×</a:t>
            </a:r>
            <a:r>
              <a:rPr sz="1182" spc="-15" dirty="0">
                <a:latin typeface="Georgia"/>
                <a:cs typeface="Georgia"/>
              </a:rPr>
              <a:t> </a:t>
            </a:r>
            <a:r>
              <a:rPr sz="1182" i="1" spc="-30" dirty="0">
                <a:latin typeface="Times New Roman"/>
                <a:cs typeface="Times New Roman"/>
              </a:rPr>
              <a:t>n</a:t>
            </a:r>
            <a:endParaRPr sz="118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5122" y="5772137"/>
            <a:ext cx="348869" cy="448560"/>
          </a:xfrm>
          <a:prstGeom prst="rect">
            <a:avLst/>
          </a:prstGeom>
        </p:spPr>
        <p:txBody>
          <a:bodyPr vert="horz" wrap="square" lIns="0" tIns="45823" rIns="0" bIns="0" rtlCol="0">
            <a:spAutoFit/>
          </a:bodyPr>
          <a:lstStyle/>
          <a:p>
            <a:pPr marL="7701">
              <a:spcBef>
                <a:spcPts val="361"/>
              </a:spcBef>
            </a:pPr>
            <a:r>
              <a:rPr sz="1182" dirty="0">
                <a:latin typeface="Arial"/>
                <a:cs typeface="Arial"/>
              </a:rPr>
              <a:t>3</a:t>
            </a:r>
            <a:r>
              <a:rPr sz="1182" spc="18" dirty="0">
                <a:latin typeface="Arial"/>
                <a:cs typeface="Arial"/>
              </a:rPr>
              <a:t> </a:t>
            </a:r>
            <a:r>
              <a:rPr sz="1182" dirty="0">
                <a:latin typeface="Arial"/>
                <a:cs typeface="Arial"/>
              </a:rPr>
              <a:t>x</a:t>
            </a:r>
            <a:r>
              <a:rPr sz="1182" spc="21" dirty="0">
                <a:latin typeface="Arial"/>
                <a:cs typeface="Arial"/>
              </a:rPr>
              <a:t> </a:t>
            </a:r>
            <a:r>
              <a:rPr sz="1182" spc="-30" dirty="0">
                <a:latin typeface="Arial"/>
                <a:cs typeface="Arial"/>
              </a:rPr>
              <a:t>3</a:t>
            </a:r>
            <a:endParaRPr sz="1182">
              <a:latin typeface="Arial"/>
              <a:cs typeface="Arial"/>
            </a:endParaRPr>
          </a:p>
          <a:p>
            <a:pPr marL="38506">
              <a:spcBef>
                <a:spcPts val="303"/>
              </a:spcBef>
            </a:pPr>
            <a:r>
              <a:rPr sz="1182" i="1" dirty="0">
                <a:latin typeface="Times New Roman"/>
                <a:cs typeface="Times New Roman"/>
              </a:rPr>
              <a:t>f</a:t>
            </a:r>
            <a:r>
              <a:rPr sz="1182" i="1" spc="143" dirty="0">
                <a:latin typeface="Times New Roman"/>
                <a:cs typeface="Times New Roman"/>
              </a:rPr>
              <a:t> </a:t>
            </a:r>
            <a:r>
              <a:rPr sz="1182" dirty="0">
                <a:latin typeface="Georgia"/>
                <a:cs typeface="Georgia"/>
              </a:rPr>
              <a:t>×</a:t>
            </a:r>
            <a:r>
              <a:rPr sz="1182" spc="-15" dirty="0">
                <a:latin typeface="Georgia"/>
                <a:cs typeface="Georgia"/>
              </a:rPr>
              <a:t> </a:t>
            </a:r>
            <a:r>
              <a:rPr sz="1182" i="1" spc="-30" dirty="0">
                <a:latin typeface="Times New Roman"/>
                <a:cs typeface="Times New Roman"/>
              </a:rPr>
              <a:t>f</a:t>
            </a:r>
            <a:endParaRPr sz="1182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79885" y="2923970"/>
          <a:ext cx="2310000" cy="2056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737250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6318251" y="1937450"/>
            <a:ext cx="1136711" cy="563133"/>
          </a:xfrm>
          <a:prstGeom prst="rect">
            <a:avLst/>
          </a:prstGeom>
        </p:spPr>
        <p:txBody>
          <a:bodyPr vert="horz" wrap="square" lIns="0" tIns="38892" rIns="0" bIns="0" rtlCol="0">
            <a:spAutoFit/>
          </a:bodyPr>
          <a:lstStyle/>
          <a:p>
            <a:pPr marL="7701">
              <a:spcBef>
                <a:spcPts val="306"/>
              </a:spcBef>
            </a:pPr>
            <a:r>
              <a:rPr sz="1577" i="1" dirty="0">
                <a:latin typeface="Times New Roman"/>
                <a:cs typeface="Times New Roman"/>
              </a:rPr>
              <a:t>n</a:t>
            </a:r>
            <a:r>
              <a:rPr sz="1577" i="1" spc="-36" dirty="0">
                <a:latin typeface="Times New Roman"/>
                <a:cs typeface="Times New Roman"/>
              </a:rPr>
              <a:t> </a:t>
            </a:r>
            <a:r>
              <a:rPr sz="1577" spc="69" dirty="0">
                <a:latin typeface="Georgia"/>
                <a:cs typeface="Georgia"/>
              </a:rPr>
              <a:t>−</a:t>
            </a:r>
            <a:r>
              <a:rPr sz="1577" spc="-24" dirty="0">
                <a:latin typeface="Georgia"/>
                <a:cs typeface="Georgia"/>
              </a:rPr>
              <a:t> </a:t>
            </a:r>
            <a:r>
              <a:rPr sz="1577" i="1" dirty="0">
                <a:latin typeface="Times New Roman"/>
                <a:cs typeface="Times New Roman"/>
              </a:rPr>
              <a:t>f</a:t>
            </a:r>
            <a:r>
              <a:rPr sz="1577" i="1" spc="-36" dirty="0">
                <a:latin typeface="Times New Roman"/>
                <a:cs typeface="Times New Roman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1</a:t>
            </a:r>
            <a:r>
              <a:rPr sz="1577" spc="52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=</a:t>
            </a:r>
            <a:r>
              <a:rPr sz="1577" spc="55" dirty="0">
                <a:latin typeface="Book Antiqua"/>
                <a:cs typeface="Book Antiqua"/>
              </a:rPr>
              <a:t> </a:t>
            </a:r>
            <a:r>
              <a:rPr sz="1577" i="1" spc="-36" dirty="0">
                <a:latin typeface="Times New Roman"/>
                <a:cs typeface="Times New Roman"/>
              </a:rPr>
              <a:t>m</a:t>
            </a:r>
            <a:endParaRPr sz="1577">
              <a:latin typeface="Times New Roman"/>
              <a:cs typeface="Times New Roman"/>
            </a:endParaRPr>
          </a:p>
          <a:p>
            <a:pPr marL="11552">
              <a:spcBef>
                <a:spcPts val="252"/>
              </a:spcBef>
            </a:pPr>
            <a:r>
              <a:rPr sz="1577" dirty="0">
                <a:latin typeface="Book Antiqua"/>
                <a:cs typeface="Book Antiqua"/>
              </a:rPr>
              <a:t>7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spc="69" dirty="0">
                <a:latin typeface="Georgia"/>
                <a:cs typeface="Georgia"/>
              </a:rPr>
              <a:t>−</a:t>
            </a:r>
            <a:r>
              <a:rPr sz="1577" spc="-24" dirty="0">
                <a:latin typeface="Georgia"/>
                <a:cs typeface="Georgia"/>
              </a:rPr>
              <a:t> </a:t>
            </a:r>
            <a:r>
              <a:rPr sz="1577" dirty="0">
                <a:latin typeface="Book Antiqua"/>
                <a:cs typeface="Book Antiqua"/>
              </a:rPr>
              <a:t>3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1</a:t>
            </a:r>
            <a:r>
              <a:rPr sz="1577" spc="52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=</a:t>
            </a:r>
            <a:r>
              <a:rPr sz="1577" spc="55" dirty="0">
                <a:latin typeface="Book Antiqua"/>
                <a:cs typeface="Book Antiqu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5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94349" y="1954111"/>
            <a:ext cx="1410877" cy="49033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41200"/>
              </a:lnSpc>
              <a:spcBef>
                <a:spcPts val="55"/>
              </a:spcBef>
            </a:pPr>
            <a:r>
              <a:rPr sz="1182" b="1" dirty="0">
                <a:solidFill>
                  <a:srgbClr val="00A2FF"/>
                </a:solidFill>
                <a:latin typeface="Arial"/>
                <a:cs typeface="Arial"/>
              </a:rPr>
              <a:t>Feature</a:t>
            </a:r>
            <a:r>
              <a:rPr sz="1182" b="1" spc="36" dirty="0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1182" b="1" spc="45" dirty="0">
                <a:solidFill>
                  <a:srgbClr val="00A2FF"/>
                </a:solidFill>
                <a:latin typeface="Arial"/>
                <a:cs typeface="Arial"/>
              </a:rPr>
              <a:t>Map</a:t>
            </a:r>
            <a:r>
              <a:rPr sz="1182" b="1" spc="36" dirty="0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1182" b="1" dirty="0">
                <a:solidFill>
                  <a:srgbClr val="00A2FF"/>
                </a:solidFill>
                <a:latin typeface="Arial"/>
                <a:cs typeface="Arial"/>
              </a:rPr>
              <a:t>Size</a:t>
            </a:r>
            <a:r>
              <a:rPr sz="1182" b="1" spc="39" dirty="0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1182" b="1" spc="-30" dirty="0">
                <a:solidFill>
                  <a:srgbClr val="00A2FF"/>
                </a:solidFill>
                <a:latin typeface="Arial"/>
                <a:cs typeface="Arial"/>
              </a:rPr>
              <a:t>= </a:t>
            </a:r>
            <a:r>
              <a:rPr sz="1182" b="1" dirty="0">
                <a:solidFill>
                  <a:srgbClr val="00A2FF"/>
                </a:solidFill>
                <a:latin typeface="Arial"/>
                <a:cs typeface="Arial"/>
              </a:rPr>
              <a:t>Feature</a:t>
            </a:r>
            <a:r>
              <a:rPr sz="1182" b="1" spc="36" dirty="0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1182" b="1" spc="45" dirty="0">
                <a:solidFill>
                  <a:srgbClr val="00A2FF"/>
                </a:solidFill>
                <a:latin typeface="Arial"/>
                <a:cs typeface="Arial"/>
              </a:rPr>
              <a:t>Map</a:t>
            </a:r>
            <a:r>
              <a:rPr sz="1182" b="1" spc="36" dirty="0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1182" b="1" dirty="0">
                <a:solidFill>
                  <a:srgbClr val="00A2FF"/>
                </a:solidFill>
                <a:latin typeface="Arial"/>
                <a:cs typeface="Arial"/>
              </a:rPr>
              <a:t>Size</a:t>
            </a:r>
            <a:r>
              <a:rPr sz="1182" b="1" spc="39" dirty="0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1182" b="1" spc="-30" dirty="0">
                <a:solidFill>
                  <a:srgbClr val="00A2FF"/>
                </a:solidFill>
                <a:latin typeface="Arial"/>
                <a:cs typeface="Arial"/>
              </a:rPr>
              <a:t>=</a:t>
            </a:r>
            <a:endParaRPr sz="1182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9172359" y="3355739"/>
          <a:ext cx="1216803" cy="1605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9125"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  <a:spcBef>
                          <a:spcPts val="30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  <a:spcBef>
                          <a:spcPts val="30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  <a:spcBef>
                          <a:spcPts val="305"/>
                        </a:spcBef>
                      </a:pPr>
                      <a:r>
                        <a:rPr sz="1400" b="1" spc="6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b="1" spc="6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  <a:spcBef>
                          <a:spcPts val="30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  <a:spcBef>
                          <a:spcPts val="30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125"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  <a:spcBef>
                          <a:spcPts val="305"/>
                        </a:spcBef>
                      </a:pPr>
                      <a:r>
                        <a:rPr sz="1400" b="1" spc="6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b="1" spc="6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  <a:spcBef>
                          <a:spcPts val="30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  <a:spcBef>
                          <a:spcPts val="30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  <a:spcBef>
                          <a:spcPts val="30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  <a:spcBef>
                          <a:spcPts val="30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125"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  <a:spcBef>
                          <a:spcPts val="30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  <a:spcBef>
                          <a:spcPts val="30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  <a:spcBef>
                          <a:spcPts val="30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  <a:spcBef>
                          <a:spcPts val="30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  <a:spcBef>
                          <a:spcPts val="30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125"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  <a:spcBef>
                          <a:spcPts val="30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  <a:spcBef>
                          <a:spcPts val="30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  <a:spcBef>
                          <a:spcPts val="30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  <a:spcBef>
                          <a:spcPts val="30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  <a:spcBef>
                          <a:spcPts val="30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125"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  <a:spcBef>
                          <a:spcPts val="30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  <a:spcBef>
                          <a:spcPts val="30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  <a:spcBef>
                          <a:spcPts val="30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  <a:spcBef>
                          <a:spcPts val="30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  <a:spcBef>
                          <a:spcPts val="30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9612435" y="5769621"/>
            <a:ext cx="409324" cy="450893"/>
          </a:xfrm>
          <a:prstGeom prst="rect">
            <a:avLst/>
          </a:prstGeom>
        </p:spPr>
        <p:txBody>
          <a:bodyPr vert="horz" wrap="square" lIns="0" tIns="48133" rIns="0" bIns="0" rtlCol="0">
            <a:spAutoFit/>
          </a:bodyPr>
          <a:lstStyle/>
          <a:p>
            <a:pPr marL="7701">
              <a:spcBef>
                <a:spcPts val="379"/>
              </a:spcBef>
            </a:pPr>
            <a:r>
              <a:rPr sz="1182" dirty="0">
                <a:latin typeface="Arial"/>
                <a:cs typeface="Arial"/>
              </a:rPr>
              <a:t>5</a:t>
            </a:r>
            <a:r>
              <a:rPr sz="1182" spc="18" dirty="0">
                <a:latin typeface="Arial"/>
                <a:cs typeface="Arial"/>
              </a:rPr>
              <a:t> </a:t>
            </a:r>
            <a:r>
              <a:rPr sz="1182" dirty="0">
                <a:latin typeface="Arial"/>
                <a:cs typeface="Arial"/>
              </a:rPr>
              <a:t>x</a:t>
            </a:r>
            <a:r>
              <a:rPr sz="1182" spc="21" dirty="0">
                <a:latin typeface="Arial"/>
                <a:cs typeface="Arial"/>
              </a:rPr>
              <a:t> </a:t>
            </a:r>
            <a:r>
              <a:rPr sz="1182" spc="-30" dirty="0">
                <a:latin typeface="Arial"/>
                <a:cs typeface="Arial"/>
              </a:rPr>
              <a:t>5</a:t>
            </a:r>
            <a:endParaRPr sz="1182">
              <a:latin typeface="Arial"/>
              <a:cs typeface="Arial"/>
            </a:endParaRPr>
          </a:p>
          <a:p>
            <a:pPr marL="14247">
              <a:spcBef>
                <a:spcPts val="324"/>
              </a:spcBef>
            </a:pPr>
            <a:r>
              <a:rPr sz="1182" i="1" dirty="0">
                <a:latin typeface="Times New Roman"/>
                <a:cs typeface="Times New Roman"/>
              </a:rPr>
              <a:t>m</a:t>
            </a:r>
            <a:r>
              <a:rPr sz="1182" i="1" spc="-12" dirty="0">
                <a:latin typeface="Times New Roman"/>
                <a:cs typeface="Times New Roman"/>
              </a:rPr>
              <a:t> </a:t>
            </a:r>
            <a:r>
              <a:rPr sz="1182" dirty="0">
                <a:latin typeface="Georgia"/>
                <a:cs typeface="Georgia"/>
              </a:rPr>
              <a:t>×</a:t>
            </a:r>
            <a:r>
              <a:rPr sz="1182" spc="-12" dirty="0">
                <a:latin typeface="Georgia"/>
                <a:cs typeface="Georgia"/>
              </a:rPr>
              <a:t> </a:t>
            </a:r>
            <a:r>
              <a:rPr sz="1182" i="1" spc="-30" dirty="0">
                <a:latin typeface="Times New Roman"/>
                <a:cs typeface="Times New Roman"/>
              </a:rPr>
              <a:t>m</a:t>
            </a:r>
            <a:endParaRPr sz="1182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C10864-9E06-6A0B-9F81-75F17E8D5CD0}"/>
              </a:ext>
            </a:extLst>
          </p:cNvPr>
          <p:cNvSpPr txBox="1">
            <a:spLocks/>
          </p:cNvSpPr>
          <p:nvPr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/>
              <a:t>The whole CNN</a:t>
            </a:r>
            <a:endParaRPr lang="zh-TW" altLang="en-US"/>
          </a:p>
        </p:txBody>
      </p:sp>
      <p:grpSp>
        <p:nvGrpSpPr>
          <p:cNvPr id="3" name="群組 3">
            <a:extLst>
              <a:ext uri="{FF2B5EF4-FFF2-40B4-BE49-F238E27FC236}">
                <a16:creationId xmlns:a16="http://schemas.microsoft.com/office/drawing/2014/main" id="{743E004E-89BA-CE77-8572-4ADF06E9FA41}"/>
              </a:ext>
            </a:extLst>
          </p:cNvPr>
          <p:cNvGrpSpPr>
            <a:grpSpLocks/>
          </p:cNvGrpSpPr>
          <p:nvPr/>
        </p:nvGrpSpPr>
        <p:grpSpPr bwMode="auto">
          <a:xfrm>
            <a:off x="749300" y="2274888"/>
            <a:ext cx="2906713" cy="3200400"/>
            <a:chOff x="-1626455" y="3999117"/>
            <a:chExt cx="2906568" cy="3201477"/>
          </a:xfrm>
        </p:grpSpPr>
        <p:pic>
          <p:nvPicPr>
            <p:cNvPr id="4" name="圖片 4">
              <a:extLst>
                <a:ext uri="{FF2B5EF4-FFF2-40B4-BE49-F238E27FC236}">
                  <a16:creationId xmlns:a16="http://schemas.microsoft.com/office/drawing/2014/main" id="{D5529389-AE87-6735-589C-D995DB7A5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-1736746" y="4748962"/>
              <a:ext cx="3201477" cy="170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文字方塊 5">
              <a:extLst>
                <a:ext uri="{FF2B5EF4-FFF2-40B4-BE49-F238E27FC236}">
                  <a16:creationId xmlns:a16="http://schemas.microsoft.com/office/drawing/2014/main" id="{9B5FE7C3-684D-F42F-EB09-C89C7E8C5CF9}"/>
                </a:ext>
              </a:extLst>
            </p:cNvPr>
            <p:cNvSpPr txBox="1"/>
            <p:nvPr/>
          </p:nvSpPr>
          <p:spPr>
            <a:xfrm>
              <a:off x="-1626455" y="5442856"/>
              <a:ext cx="2906568" cy="707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000" dirty="0">
                  <a:solidFill>
                    <a:srgbClr val="000000"/>
                  </a:solidFill>
                </a:rPr>
                <a:t>Fully Connected </a:t>
              </a:r>
              <a:r>
                <a:rPr lang="en-US" altLang="zh-TW" sz="2000" dirty="0" err="1">
                  <a:solidFill>
                    <a:srgbClr val="000000"/>
                  </a:solidFill>
                </a:rPr>
                <a:t>Feedforward</a:t>
              </a:r>
              <a:r>
                <a:rPr lang="en-US" altLang="zh-TW" sz="2000" dirty="0">
                  <a:solidFill>
                    <a:srgbClr val="000000"/>
                  </a:solidFill>
                </a:rPr>
                <a:t> network</a:t>
              </a:r>
              <a:endParaRPr lang="zh-TW" altLang="en-US" sz="20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6" name="Picture 2" descr="http://s.hswstatic.com/gif/whiskers-sam.jpg">
            <a:extLst>
              <a:ext uri="{FF2B5EF4-FFF2-40B4-BE49-F238E27FC236}">
                <a16:creationId xmlns:a16="http://schemas.microsoft.com/office/drawing/2014/main" id="{9A564ACB-E74E-921F-E9C1-F0656C335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192088"/>
            <a:ext cx="177165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8">
            <a:extLst>
              <a:ext uri="{FF2B5EF4-FFF2-40B4-BE49-F238E27FC236}">
                <a16:creationId xmlns:a16="http://schemas.microsoft.com/office/drawing/2014/main" id="{C92D5FD6-B092-F971-2C82-40124A9D2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938" y="1706563"/>
            <a:ext cx="20462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cat dog ……</a:t>
            </a:r>
            <a:endParaRPr lang="zh-TW" altLang="en-US"/>
          </a:p>
        </p:txBody>
      </p:sp>
      <p:sp>
        <p:nvSpPr>
          <p:cNvPr id="8" name="矩形 10">
            <a:extLst>
              <a:ext uri="{FF2B5EF4-FFF2-40B4-BE49-F238E27FC236}">
                <a16:creationId xmlns:a16="http://schemas.microsoft.com/office/drawing/2014/main" id="{3C3F9B1E-D574-34CD-BA0B-212517032AEE}"/>
              </a:ext>
            </a:extLst>
          </p:cNvPr>
          <p:cNvSpPr/>
          <p:nvPr/>
        </p:nvSpPr>
        <p:spPr>
          <a:xfrm>
            <a:off x="5249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Convolution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矩形 12">
            <a:extLst>
              <a:ext uri="{FF2B5EF4-FFF2-40B4-BE49-F238E27FC236}">
                <a16:creationId xmlns:a16="http://schemas.microsoft.com/office/drawing/2014/main" id="{4B364185-E1F2-7761-0048-CE7ACD99368B}"/>
              </a:ext>
            </a:extLst>
          </p:cNvPr>
          <p:cNvSpPr/>
          <p:nvPr/>
        </p:nvSpPr>
        <p:spPr>
          <a:xfrm>
            <a:off x="5249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矩形 13">
            <a:extLst>
              <a:ext uri="{FF2B5EF4-FFF2-40B4-BE49-F238E27FC236}">
                <a16:creationId xmlns:a16="http://schemas.microsoft.com/office/drawing/2014/main" id="{6947615E-DC75-00A5-9681-48E087B53E69}"/>
              </a:ext>
            </a:extLst>
          </p:cNvPr>
          <p:cNvSpPr/>
          <p:nvPr/>
        </p:nvSpPr>
        <p:spPr>
          <a:xfrm>
            <a:off x="5249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矩形 14">
            <a:extLst>
              <a:ext uri="{FF2B5EF4-FFF2-40B4-BE49-F238E27FC236}">
                <a16:creationId xmlns:a16="http://schemas.microsoft.com/office/drawing/2014/main" id="{DB2F1363-7ABD-9B40-4B4E-62B0BC4A90B6}"/>
              </a:ext>
            </a:extLst>
          </p:cNvPr>
          <p:cNvSpPr/>
          <p:nvPr/>
        </p:nvSpPr>
        <p:spPr>
          <a:xfrm>
            <a:off x="5249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文字方塊 15">
            <a:extLst>
              <a:ext uri="{FF2B5EF4-FFF2-40B4-BE49-F238E27FC236}">
                <a16:creationId xmlns:a16="http://schemas.microsoft.com/office/drawing/2014/main" id="{DBBE2F02-CCB1-E084-6C38-388B37976460}"/>
              </a:ext>
            </a:extLst>
          </p:cNvPr>
          <p:cNvSpPr txBox="1"/>
          <p:nvPr/>
        </p:nvSpPr>
        <p:spPr>
          <a:xfrm>
            <a:off x="3324218" y="6055666"/>
            <a:ext cx="1556991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Flattened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向下箭號 11">
            <a:extLst>
              <a:ext uri="{FF2B5EF4-FFF2-40B4-BE49-F238E27FC236}">
                <a16:creationId xmlns:a16="http://schemas.microsoft.com/office/drawing/2014/main" id="{F15387F7-0130-F8DF-E103-C2D743C95941}"/>
              </a:ext>
            </a:extLst>
          </p:cNvPr>
          <p:cNvSpPr/>
          <p:nvPr/>
        </p:nvSpPr>
        <p:spPr>
          <a:xfrm>
            <a:off x="5868988" y="1450975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向下箭號 17">
            <a:extLst>
              <a:ext uri="{FF2B5EF4-FFF2-40B4-BE49-F238E27FC236}">
                <a16:creationId xmlns:a16="http://schemas.microsoft.com/office/drawing/2014/main" id="{F322598D-1175-FC90-C97B-3C4E63B5C7C3}"/>
              </a:ext>
            </a:extLst>
          </p:cNvPr>
          <p:cNvSpPr/>
          <p:nvPr/>
        </p:nvSpPr>
        <p:spPr>
          <a:xfrm>
            <a:off x="5868988" y="2562225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5" name="向下箭號 18">
            <a:extLst>
              <a:ext uri="{FF2B5EF4-FFF2-40B4-BE49-F238E27FC236}">
                <a16:creationId xmlns:a16="http://schemas.microsoft.com/office/drawing/2014/main" id="{FDA200EC-384D-85BA-3777-575A927E2B5C}"/>
              </a:ext>
            </a:extLst>
          </p:cNvPr>
          <p:cNvSpPr/>
          <p:nvPr/>
        </p:nvSpPr>
        <p:spPr>
          <a:xfrm>
            <a:off x="5868988" y="3654425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向下箭號 19">
            <a:extLst>
              <a:ext uri="{FF2B5EF4-FFF2-40B4-BE49-F238E27FC236}">
                <a16:creationId xmlns:a16="http://schemas.microsoft.com/office/drawing/2014/main" id="{964BD85D-A952-10D9-4892-D44B2F437B92}"/>
              </a:ext>
            </a:extLst>
          </p:cNvPr>
          <p:cNvSpPr/>
          <p:nvPr/>
        </p:nvSpPr>
        <p:spPr>
          <a:xfrm>
            <a:off x="5868988" y="4689475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7" name="右彎箭號 16">
            <a:extLst>
              <a:ext uri="{FF2B5EF4-FFF2-40B4-BE49-F238E27FC236}">
                <a16:creationId xmlns:a16="http://schemas.microsoft.com/office/drawing/2014/main" id="{41B181AA-FD61-DD07-BC27-D2425CE97789}"/>
              </a:ext>
            </a:extLst>
          </p:cNvPr>
          <p:cNvSpPr/>
          <p:nvPr/>
        </p:nvSpPr>
        <p:spPr>
          <a:xfrm rot="10800000">
            <a:off x="4881563" y="5753100"/>
            <a:ext cx="1377950" cy="752475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右彎箭號 21">
            <a:extLst>
              <a:ext uri="{FF2B5EF4-FFF2-40B4-BE49-F238E27FC236}">
                <a16:creationId xmlns:a16="http://schemas.microsoft.com/office/drawing/2014/main" id="{7B4D4518-8CF1-FE53-4102-B5D2D270A8CC}"/>
              </a:ext>
            </a:extLst>
          </p:cNvPr>
          <p:cNvSpPr/>
          <p:nvPr/>
        </p:nvSpPr>
        <p:spPr>
          <a:xfrm rot="16200000">
            <a:off x="2154237" y="5340351"/>
            <a:ext cx="968375" cy="1238250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文字方塊 20">
            <a:extLst>
              <a:ext uri="{FF2B5EF4-FFF2-40B4-BE49-F238E27FC236}">
                <a16:creationId xmlns:a16="http://schemas.microsoft.com/office/drawing/2014/main" id="{FE715CBF-D72A-4E74-6613-EE79D754C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4738" y="3414713"/>
            <a:ext cx="16906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Can repeat many times</a:t>
            </a:r>
            <a:endParaRPr lang="zh-TW" altLang="en-US"/>
          </a:p>
        </p:txBody>
      </p:sp>
      <p:sp>
        <p:nvSpPr>
          <p:cNvPr id="20" name="左大括弧 22">
            <a:extLst>
              <a:ext uri="{FF2B5EF4-FFF2-40B4-BE49-F238E27FC236}">
                <a16:creationId xmlns:a16="http://schemas.microsoft.com/office/drawing/2014/main" id="{3637950D-13EF-8A74-2DB3-96ACE35296E6}"/>
              </a:ext>
            </a:extLst>
          </p:cNvPr>
          <p:cNvSpPr/>
          <p:nvPr/>
        </p:nvSpPr>
        <p:spPr>
          <a:xfrm flipH="1">
            <a:off x="7026275" y="1806575"/>
            <a:ext cx="334963" cy="4048125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1" name="矩形 23">
            <a:extLst>
              <a:ext uri="{FF2B5EF4-FFF2-40B4-BE49-F238E27FC236}">
                <a16:creationId xmlns:a16="http://schemas.microsoft.com/office/drawing/2014/main" id="{065F31A4-C6CF-F5A2-51EC-88F7591BBF94}"/>
              </a:ext>
            </a:extLst>
          </p:cNvPr>
          <p:cNvSpPr/>
          <p:nvPr/>
        </p:nvSpPr>
        <p:spPr>
          <a:xfrm>
            <a:off x="5168900" y="2976563"/>
            <a:ext cx="1857375" cy="6969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2" name="矩形 25">
            <a:extLst>
              <a:ext uri="{FF2B5EF4-FFF2-40B4-BE49-F238E27FC236}">
                <a16:creationId xmlns:a16="http://schemas.microsoft.com/office/drawing/2014/main" id="{32425D04-08A8-1318-7E59-E9AC56DCABD9}"/>
              </a:ext>
            </a:extLst>
          </p:cNvPr>
          <p:cNvSpPr/>
          <p:nvPr/>
        </p:nvSpPr>
        <p:spPr>
          <a:xfrm>
            <a:off x="5168900" y="5080000"/>
            <a:ext cx="1857375" cy="6969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3644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332" y="527834"/>
            <a:ext cx="5995070" cy="685273"/>
          </a:xfrm>
          <a:prstGeom prst="rect">
            <a:avLst/>
          </a:prstGeom>
        </p:spPr>
        <p:txBody>
          <a:bodyPr vert="horz" wrap="square" lIns="0" tIns="8086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4"/>
              </a:spcBef>
            </a:pPr>
            <a:r>
              <a:rPr spc="-69" dirty="0"/>
              <a:t>Example</a:t>
            </a:r>
            <a:r>
              <a:rPr spc="-191" dirty="0"/>
              <a:t> </a:t>
            </a:r>
            <a:r>
              <a:rPr dirty="0"/>
              <a:t>of</a:t>
            </a:r>
            <a:r>
              <a:rPr spc="-188" dirty="0"/>
              <a:t> </a:t>
            </a:r>
            <a:r>
              <a:rPr dirty="0"/>
              <a:t>Max</a:t>
            </a:r>
            <a:r>
              <a:rPr spc="-188" dirty="0"/>
              <a:t> </a:t>
            </a:r>
            <a:r>
              <a:rPr spc="-97" dirty="0"/>
              <a:t>Pooling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95748" y="2206470"/>
          <a:ext cx="2310388" cy="20562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5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0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52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9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8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123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52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9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52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8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34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52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0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8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56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52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9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8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99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52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9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8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222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52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8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253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52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0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8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45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52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6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8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122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52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6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8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165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52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8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52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0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8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21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52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6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8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187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52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6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8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133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52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8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124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52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981762" y="2638240"/>
          <a:ext cx="1216034" cy="1196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8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123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9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167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187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6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165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4394443" y="2920369"/>
            <a:ext cx="2005416" cy="634971"/>
          </a:xfrm>
          <a:custGeom>
            <a:avLst/>
            <a:gdLst/>
            <a:ahLst/>
            <a:cxnLst/>
            <a:rect l="l" t="t" r="r" b="b"/>
            <a:pathLst>
              <a:path w="3307079" h="1047114">
                <a:moveTo>
                  <a:pt x="2636891" y="0"/>
                </a:moveTo>
                <a:lnTo>
                  <a:pt x="263689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2636891" y="691078"/>
                </a:lnTo>
                <a:lnTo>
                  <a:pt x="2636891" y="1047088"/>
                </a:lnTo>
                <a:lnTo>
                  <a:pt x="3307024" y="523544"/>
                </a:lnTo>
                <a:lnTo>
                  <a:pt x="26368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 txBox="1"/>
          <p:nvPr/>
        </p:nvSpPr>
        <p:spPr>
          <a:xfrm>
            <a:off x="4161792" y="1519570"/>
            <a:ext cx="4295010" cy="139693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2704690" marR="3081" indent="184831">
              <a:lnSpc>
                <a:spcPct val="119700"/>
              </a:lnSpc>
              <a:spcBef>
                <a:spcPts val="58"/>
              </a:spcBef>
            </a:pPr>
            <a:r>
              <a:rPr sz="2092" b="1" dirty="0">
                <a:latin typeface="Arial"/>
                <a:cs typeface="Arial"/>
              </a:rPr>
              <a:t>Stride </a:t>
            </a:r>
            <a:r>
              <a:rPr sz="2092" b="1" spc="36" dirty="0">
                <a:latin typeface="Arial"/>
                <a:cs typeface="Arial"/>
              </a:rPr>
              <a:t>=</a:t>
            </a:r>
            <a:r>
              <a:rPr sz="2092" b="1" dirty="0">
                <a:latin typeface="Arial"/>
                <a:cs typeface="Arial"/>
              </a:rPr>
              <a:t> </a:t>
            </a:r>
            <a:r>
              <a:rPr sz="2092" b="1" spc="-30" dirty="0">
                <a:latin typeface="Arial"/>
                <a:cs typeface="Arial"/>
              </a:rPr>
              <a:t>2 </a:t>
            </a:r>
            <a:r>
              <a:rPr sz="2092" b="1" dirty="0">
                <a:latin typeface="Arial"/>
                <a:cs typeface="Arial"/>
              </a:rPr>
              <a:t>Kernel</a:t>
            </a:r>
            <a:r>
              <a:rPr sz="2092" b="1" spc="3" dirty="0">
                <a:latin typeface="Arial"/>
                <a:cs typeface="Arial"/>
              </a:rPr>
              <a:t> </a:t>
            </a:r>
            <a:r>
              <a:rPr sz="2092" b="1" spc="36" dirty="0">
                <a:latin typeface="Arial"/>
                <a:cs typeface="Arial"/>
              </a:rPr>
              <a:t>=</a:t>
            </a:r>
            <a:r>
              <a:rPr sz="2092" b="1" spc="6" dirty="0">
                <a:latin typeface="Arial"/>
                <a:cs typeface="Arial"/>
              </a:rPr>
              <a:t> </a:t>
            </a:r>
            <a:r>
              <a:rPr sz="2092" b="1" spc="-15" dirty="0">
                <a:latin typeface="Arial"/>
                <a:cs typeface="Arial"/>
              </a:rPr>
              <a:t>2x2</a:t>
            </a:r>
            <a:endParaRPr sz="2092">
              <a:latin typeface="Arial"/>
              <a:cs typeface="Arial"/>
            </a:endParaRPr>
          </a:p>
          <a:p>
            <a:pPr marL="7701">
              <a:spcBef>
                <a:spcPts val="2325"/>
              </a:spcBef>
            </a:pPr>
            <a:r>
              <a:rPr sz="2092" b="1" dirty="0">
                <a:latin typeface="Arial"/>
                <a:cs typeface="Arial"/>
              </a:rPr>
              <a:t>MaxPool</a:t>
            </a:r>
            <a:r>
              <a:rPr sz="2092" b="1" spc="85" dirty="0">
                <a:latin typeface="Arial"/>
                <a:cs typeface="Arial"/>
              </a:rPr>
              <a:t> </a:t>
            </a:r>
            <a:r>
              <a:rPr sz="2092" b="1" spc="-6" dirty="0">
                <a:latin typeface="Arial"/>
                <a:cs typeface="Arial"/>
              </a:rPr>
              <a:t>Operation</a:t>
            </a:r>
            <a:endParaRPr sz="2092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1549" y="1063893"/>
            <a:ext cx="10861516" cy="3077109"/>
          </a:xfrm>
          <a:prstGeom prst="rect">
            <a:avLst/>
          </a:prstGeom>
        </p:spPr>
        <p:txBody>
          <a:bodyPr vert="horz" wrap="square" lIns="0" tIns="305356" rIns="0" bIns="0" rtlCol="0" anchor="ctr">
            <a:spAutoFit/>
          </a:bodyPr>
          <a:lstStyle/>
          <a:p>
            <a:pPr marL="7701" marR="8856" indent="970746">
              <a:lnSpc>
                <a:spcPts val="10661"/>
              </a:lnSpc>
              <a:spcBef>
                <a:spcPts val="2404"/>
              </a:spcBef>
            </a:pPr>
            <a:r>
              <a:rPr sz="10855" spc="-227" dirty="0"/>
              <a:t>Convolutional </a:t>
            </a:r>
            <a:r>
              <a:rPr sz="10855" spc="-6" dirty="0"/>
              <a:t>Neural</a:t>
            </a:r>
            <a:r>
              <a:rPr sz="10855" spc="-722" dirty="0"/>
              <a:t> </a:t>
            </a:r>
            <a:r>
              <a:rPr sz="10855" spc="-6" dirty="0"/>
              <a:t>Networks</a:t>
            </a:r>
            <a:endParaRPr sz="10855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9CF092-57D0-9AE6-CFB3-A42AFC49D803}"/>
              </a:ext>
            </a:extLst>
          </p:cNvPr>
          <p:cNvSpPr txBox="1">
            <a:spLocks/>
          </p:cNvSpPr>
          <p:nvPr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/>
              <a:t>Why Pooling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FE0921-D0CE-8706-8B34-A6DEB2C8A1C2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Subsampling pixels will not change the object</a:t>
            </a:r>
            <a:endParaRPr lang="zh-TW" altLang="en-US"/>
          </a:p>
        </p:txBody>
      </p:sp>
      <p:pic>
        <p:nvPicPr>
          <p:cNvPr id="4" name="Picture 2" descr="http://insider.si.edu/wordpress/wp-content/uploads/2016/04/Mountain_Bluebird.jpg">
            <a:extLst>
              <a:ext uri="{FF2B5EF4-FFF2-40B4-BE49-F238E27FC236}">
                <a16:creationId xmlns:a16="http://schemas.microsoft.com/office/drawing/2014/main" id="{06CE6383-E853-6C44-750D-5FB443272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2924175"/>
            <a:ext cx="3335338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http://insider.si.edu/wordpress/wp-content/uploads/2016/04/Mountain_Bluebird.jpg">
            <a:extLst>
              <a:ext uri="{FF2B5EF4-FFF2-40B4-BE49-F238E27FC236}">
                <a16:creationId xmlns:a16="http://schemas.microsoft.com/office/drawing/2014/main" id="{EA712EF8-81AD-3BFA-889D-69D05A4D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238" y="3433763"/>
            <a:ext cx="1757362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向右箭號 3">
            <a:extLst>
              <a:ext uri="{FF2B5EF4-FFF2-40B4-BE49-F238E27FC236}">
                <a16:creationId xmlns:a16="http://schemas.microsoft.com/office/drawing/2014/main" id="{D090CF4B-EEF5-98E7-B38E-B5EE7A159859}"/>
              </a:ext>
            </a:extLst>
          </p:cNvPr>
          <p:cNvSpPr/>
          <p:nvPr/>
        </p:nvSpPr>
        <p:spPr>
          <a:xfrm>
            <a:off x="4397375" y="3627438"/>
            <a:ext cx="1860550" cy="8032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文字方塊 5">
            <a:extLst>
              <a:ext uri="{FF2B5EF4-FFF2-40B4-BE49-F238E27FC236}">
                <a16:creationId xmlns:a16="http://schemas.microsoft.com/office/drawing/2014/main" id="{35A0C740-502A-A48F-B51A-CF4A167AA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1013" y="4424363"/>
            <a:ext cx="2076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>
                <a:solidFill>
                  <a:srgbClr val="FF0000"/>
                </a:solidFill>
              </a:rPr>
              <a:t>Subsampling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" name="文字方塊 6">
            <a:extLst>
              <a:ext uri="{FF2B5EF4-FFF2-40B4-BE49-F238E27FC236}">
                <a16:creationId xmlns:a16="http://schemas.microsoft.com/office/drawing/2014/main" id="{41F45243-E5B2-A5F0-FE6E-C13101507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6425" y="2408238"/>
            <a:ext cx="1495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/>
              <a:t>bird</a:t>
            </a:r>
            <a:endParaRPr lang="zh-TW" altLang="en-US" sz="280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FAD5529-6D8C-B8A7-8962-E8B594727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0" y="2900363"/>
            <a:ext cx="14938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/>
              <a:t>bird</a:t>
            </a:r>
            <a:endParaRPr lang="zh-TW" altLang="en-US" sz="2800"/>
          </a:p>
        </p:txBody>
      </p:sp>
      <p:sp>
        <p:nvSpPr>
          <p:cNvPr id="10" name="文字方塊 7">
            <a:extLst>
              <a:ext uri="{FF2B5EF4-FFF2-40B4-BE49-F238E27FC236}">
                <a16:creationId xmlns:a16="http://schemas.microsoft.com/office/drawing/2014/main" id="{1B27310E-A245-2B6E-1A0A-027BA3181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3" y="5511800"/>
            <a:ext cx="7297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We can subsample the pixels to make image smaller</a:t>
            </a:r>
            <a:endParaRPr lang="zh-TW" altLang="en-US"/>
          </a:p>
        </p:txBody>
      </p:sp>
      <p:sp>
        <p:nvSpPr>
          <p:cNvPr id="11" name="文字方塊 12">
            <a:extLst>
              <a:ext uri="{FF2B5EF4-FFF2-40B4-BE49-F238E27FC236}">
                <a16:creationId xmlns:a16="http://schemas.microsoft.com/office/drawing/2014/main" id="{D48BA6AD-77B3-6C22-D8EA-CE251FFE5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6425" y="6021388"/>
            <a:ext cx="7267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fewer parameters to characterize the image</a:t>
            </a:r>
            <a:endParaRPr lang="zh-TW" altLang="en-US"/>
          </a:p>
        </p:txBody>
      </p:sp>
      <p:sp>
        <p:nvSpPr>
          <p:cNvPr id="12" name="向右箭號 11">
            <a:extLst>
              <a:ext uri="{FF2B5EF4-FFF2-40B4-BE49-F238E27FC236}">
                <a16:creationId xmlns:a16="http://schemas.microsoft.com/office/drawing/2014/main" id="{D66842F9-2477-80A2-9A9E-B5AEFE41FB28}"/>
              </a:ext>
            </a:extLst>
          </p:cNvPr>
          <p:cNvSpPr/>
          <p:nvPr/>
        </p:nvSpPr>
        <p:spPr>
          <a:xfrm>
            <a:off x="955675" y="6021388"/>
            <a:ext cx="920750" cy="482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3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0" grpId="0"/>
      <p:bldP spid="11" grpId="0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332" y="527834"/>
            <a:ext cx="7241524" cy="685273"/>
          </a:xfrm>
          <a:prstGeom prst="rect">
            <a:avLst/>
          </a:prstGeom>
        </p:spPr>
        <p:txBody>
          <a:bodyPr vert="horz" wrap="square" lIns="0" tIns="8086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4"/>
              </a:spcBef>
            </a:pPr>
            <a:r>
              <a:rPr spc="-49" dirty="0"/>
              <a:t>What</a:t>
            </a:r>
            <a:r>
              <a:rPr spc="-212" dirty="0"/>
              <a:t> </a:t>
            </a:r>
            <a:r>
              <a:rPr spc="69" dirty="0"/>
              <a:t>a</a:t>
            </a:r>
            <a:r>
              <a:rPr spc="-206" dirty="0"/>
              <a:t> </a:t>
            </a:r>
            <a:r>
              <a:rPr spc="-67" dirty="0"/>
              <a:t>Stride</a:t>
            </a:r>
            <a:r>
              <a:rPr spc="-209" dirty="0"/>
              <a:t> </a:t>
            </a:r>
            <a:r>
              <a:rPr dirty="0"/>
              <a:t>of</a:t>
            </a:r>
            <a:r>
              <a:rPr spc="-209" dirty="0"/>
              <a:t> </a:t>
            </a:r>
            <a:r>
              <a:rPr dirty="0"/>
              <a:t>1</a:t>
            </a:r>
            <a:r>
              <a:rPr spc="-209" dirty="0"/>
              <a:t> </a:t>
            </a:r>
            <a:r>
              <a:rPr spc="-88" dirty="0"/>
              <a:t>Looks</a:t>
            </a:r>
            <a:r>
              <a:rPr spc="-206" dirty="0"/>
              <a:t> </a:t>
            </a:r>
            <a:r>
              <a:rPr spc="-15" dirty="0"/>
              <a:t>Like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3106" y="5808012"/>
            <a:ext cx="825964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</a:t>
            </a:r>
            <a:endParaRPr sz="11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3675" y="5808012"/>
            <a:ext cx="101156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</a:t>
            </a:r>
            <a:endParaRPr sz="118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1201" y="5808012"/>
            <a:ext cx="157106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Output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Map</a:t>
            </a:r>
            <a:endParaRPr sz="11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73535" y="2923969"/>
          <a:ext cx="2310385" cy="205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249"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marR="262255" algn="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marR="262255" algn="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marL="70485"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737250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172359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332" y="527834"/>
            <a:ext cx="7241524" cy="685273"/>
          </a:xfrm>
          <a:prstGeom prst="rect">
            <a:avLst/>
          </a:prstGeom>
        </p:spPr>
        <p:txBody>
          <a:bodyPr vert="horz" wrap="square" lIns="0" tIns="8086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4"/>
              </a:spcBef>
            </a:pPr>
            <a:r>
              <a:rPr spc="-49" dirty="0"/>
              <a:t>What</a:t>
            </a:r>
            <a:r>
              <a:rPr spc="-212" dirty="0"/>
              <a:t> </a:t>
            </a:r>
            <a:r>
              <a:rPr spc="69" dirty="0"/>
              <a:t>a</a:t>
            </a:r>
            <a:r>
              <a:rPr spc="-206" dirty="0"/>
              <a:t> </a:t>
            </a:r>
            <a:r>
              <a:rPr spc="-67" dirty="0"/>
              <a:t>Stride</a:t>
            </a:r>
            <a:r>
              <a:rPr spc="-209" dirty="0"/>
              <a:t> </a:t>
            </a:r>
            <a:r>
              <a:rPr dirty="0"/>
              <a:t>of</a:t>
            </a:r>
            <a:r>
              <a:rPr spc="-209" dirty="0"/>
              <a:t> </a:t>
            </a:r>
            <a:r>
              <a:rPr dirty="0"/>
              <a:t>1</a:t>
            </a:r>
            <a:r>
              <a:rPr spc="-209" dirty="0"/>
              <a:t> </a:t>
            </a:r>
            <a:r>
              <a:rPr spc="-88" dirty="0"/>
              <a:t>Looks</a:t>
            </a:r>
            <a:r>
              <a:rPr spc="-206" dirty="0"/>
              <a:t> </a:t>
            </a:r>
            <a:r>
              <a:rPr spc="-15" dirty="0"/>
              <a:t>Like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3106" y="5808012"/>
            <a:ext cx="825964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</a:t>
            </a:r>
            <a:endParaRPr sz="11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3675" y="5808012"/>
            <a:ext cx="101156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</a:t>
            </a:r>
            <a:endParaRPr sz="118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1201" y="5808012"/>
            <a:ext cx="157106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Output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Map</a:t>
            </a:r>
            <a:endParaRPr sz="11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73535" y="2923969"/>
          <a:ext cx="2310385" cy="205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marR="262255" algn="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marR="262255" algn="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marR="262255" algn="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marL="70485"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marR="262255" algn="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737250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172359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332" y="527834"/>
            <a:ext cx="7241524" cy="685273"/>
          </a:xfrm>
          <a:prstGeom prst="rect">
            <a:avLst/>
          </a:prstGeom>
        </p:spPr>
        <p:txBody>
          <a:bodyPr vert="horz" wrap="square" lIns="0" tIns="8086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4"/>
              </a:spcBef>
            </a:pPr>
            <a:r>
              <a:rPr spc="-49" dirty="0"/>
              <a:t>What</a:t>
            </a:r>
            <a:r>
              <a:rPr spc="-212" dirty="0"/>
              <a:t> </a:t>
            </a:r>
            <a:r>
              <a:rPr spc="69" dirty="0"/>
              <a:t>a</a:t>
            </a:r>
            <a:r>
              <a:rPr spc="-206" dirty="0"/>
              <a:t> </a:t>
            </a:r>
            <a:r>
              <a:rPr spc="-67" dirty="0"/>
              <a:t>Stride</a:t>
            </a:r>
            <a:r>
              <a:rPr spc="-209" dirty="0"/>
              <a:t> </a:t>
            </a:r>
            <a:r>
              <a:rPr dirty="0"/>
              <a:t>of</a:t>
            </a:r>
            <a:r>
              <a:rPr spc="-209" dirty="0"/>
              <a:t> </a:t>
            </a:r>
            <a:r>
              <a:rPr dirty="0"/>
              <a:t>1</a:t>
            </a:r>
            <a:r>
              <a:rPr spc="-209" dirty="0"/>
              <a:t> </a:t>
            </a:r>
            <a:r>
              <a:rPr spc="-88" dirty="0"/>
              <a:t>Looks</a:t>
            </a:r>
            <a:r>
              <a:rPr spc="-206" dirty="0"/>
              <a:t> </a:t>
            </a:r>
            <a:r>
              <a:rPr spc="-15" dirty="0"/>
              <a:t>Like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3106" y="5808012"/>
            <a:ext cx="825964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</a:t>
            </a:r>
            <a:endParaRPr sz="11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3675" y="5808012"/>
            <a:ext cx="101156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</a:t>
            </a:r>
            <a:endParaRPr sz="118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1201" y="5808012"/>
            <a:ext cx="157106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Output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Map</a:t>
            </a:r>
            <a:endParaRPr sz="11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73535" y="2923969"/>
          <a:ext cx="2310385" cy="205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737250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172359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332" y="527834"/>
            <a:ext cx="7241524" cy="685273"/>
          </a:xfrm>
          <a:prstGeom prst="rect">
            <a:avLst/>
          </a:prstGeom>
        </p:spPr>
        <p:txBody>
          <a:bodyPr vert="horz" wrap="square" lIns="0" tIns="8086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4"/>
              </a:spcBef>
            </a:pPr>
            <a:r>
              <a:rPr spc="-49" dirty="0"/>
              <a:t>What</a:t>
            </a:r>
            <a:r>
              <a:rPr spc="-212" dirty="0"/>
              <a:t> </a:t>
            </a:r>
            <a:r>
              <a:rPr spc="69" dirty="0"/>
              <a:t>a</a:t>
            </a:r>
            <a:r>
              <a:rPr spc="-206" dirty="0"/>
              <a:t> </a:t>
            </a:r>
            <a:r>
              <a:rPr spc="-67" dirty="0"/>
              <a:t>Stride</a:t>
            </a:r>
            <a:r>
              <a:rPr spc="-209" dirty="0"/>
              <a:t> </a:t>
            </a:r>
            <a:r>
              <a:rPr dirty="0"/>
              <a:t>of</a:t>
            </a:r>
            <a:r>
              <a:rPr spc="-209" dirty="0"/>
              <a:t> </a:t>
            </a:r>
            <a:r>
              <a:rPr dirty="0"/>
              <a:t>1</a:t>
            </a:r>
            <a:r>
              <a:rPr spc="-209" dirty="0"/>
              <a:t> </a:t>
            </a:r>
            <a:r>
              <a:rPr spc="-88" dirty="0"/>
              <a:t>Looks</a:t>
            </a:r>
            <a:r>
              <a:rPr spc="-206" dirty="0"/>
              <a:t> </a:t>
            </a:r>
            <a:r>
              <a:rPr spc="-15" dirty="0"/>
              <a:t>Like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3106" y="5808012"/>
            <a:ext cx="825964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</a:t>
            </a:r>
            <a:endParaRPr sz="11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3675" y="5808012"/>
            <a:ext cx="101156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</a:t>
            </a:r>
            <a:endParaRPr sz="118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1201" y="5808012"/>
            <a:ext cx="157106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Output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Map</a:t>
            </a:r>
            <a:endParaRPr sz="11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73535" y="2923969"/>
          <a:ext cx="2310385" cy="205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737250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172359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332" y="527834"/>
            <a:ext cx="7241524" cy="685273"/>
          </a:xfrm>
          <a:prstGeom prst="rect">
            <a:avLst/>
          </a:prstGeom>
        </p:spPr>
        <p:txBody>
          <a:bodyPr vert="horz" wrap="square" lIns="0" tIns="8086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4"/>
              </a:spcBef>
            </a:pPr>
            <a:r>
              <a:rPr spc="-49" dirty="0"/>
              <a:t>What</a:t>
            </a:r>
            <a:r>
              <a:rPr spc="-212" dirty="0"/>
              <a:t> </a:t>
            </a:r>
            <a:r>
              <a:rPr spc="69" dirty="0"/>
              <a:t>a</a:t>
            </a:r>
            <a:r>
              <a:rPr spc="-206" dirty="0"/>
              <a:t> </a:t>
            </a:r>
            <a:r>
              <a:rPr spc="-67" dirty="0"/>
              <a:t>Stride</a:t>
            </a:r>
            <a:r>
              <a:rPr spc="-209" dirty="0"/>
              <a:t> </a:t>
            </a:r>
            <a:r>
              <a:rPr dirty="0"/>
              <a:t>of</a:t>
            </a:r>
            <a:r>
              <a:rPr spc="-209" dirty="0"/>
              <a:t> </a:t>
            </a:r>
            <a:r>
              <a:rPr dirty="0"/>
              <a:t>1</a:t>
            </a:r>
            <a:r>
              <a:rPr spc="-209" dirty="0"/>
              <a:t> </a:t>
            </a:r>
            <a:r>
              <a:rPr spc="-88" dirty="0"/>
              <a:t>Looks</a:t>
            </a:r>
            <a:r>
              <a:rPr spc="-206" dirty="0"/>
              <a:t> </a:t>
            </a:r>
            <a:r>
              <a:rPr spc="-15" dirty="0"/>
              <a:t>Like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3106" y="5808012"/>
            <a:ext cx="825964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</a:t>
            </a:r>
            <a:endParaRPr sz="11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3675" y="5808012"/>
            <a:ext cx="101156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</a:t>
            </a:r>
            <a:endParaRPr sz="118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1201" y="5808012"/>
            <a:ext cx="157106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Output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Map</a:t>
            </a:r>
            <a:endParaRPr sz="11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73535" y="2923969"/>
          <a:ext cx="2310385" cy="205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737250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172359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332" y="527834"/>
            <a:ext cx="7241524" cy="685273"/>
          </a:xfrm>
          <a:prstGeom prst="rect">
            <a:avLst/>
          </a:prstGeom>
        </p:spPr>
        <p:txBody>
          <a:bodyPr vert="horz" wrap="square" lIns="0" tIns="8086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4"/>
              </a:spcBef>
            </a:pPr>
            <a:r>
              <a:rPr spc="-49" dirty="0"/>
              <a:t>What</a:t>
            </a:r>
            <a:r>
              <a:rPr spc="-212" dirty="0"/>
              <a:t> </a:t>
            </a:r>
            <a:r>
              <a:rPr spc="69" dirty="0"/>
              <a:t>a</a:t>
            </a:r>
            <a:r>
              <a:rPr spc="-206" dirty="0"/>
              <a:t> </a:t>
            </a:r>
            <a:r>
              <a:rPr spc="-67" dirty="0"/>
              <a:t>Stride</a:t>
            </a:r>
            <a:r>
              <a:rPr spc="-209" dirty="0"/>
              <a:t> </a:t>
            </a:r>
            <a:r>
              <a:rPr dirty="0"/>
              <a:t>of</a:t>
            </a:r>
            <a:r>
              <a:rPr spc="-209" dirty="0"/>
              <a:t> </a:t>
            </a:r>
            <a:r>
              <a:rPr dirty="0"/>
              <a:t>1</a:t>
            </a:r>
            <a:r>
              <a:rPr spc="-209" dirty="0"/>
              <a:t> </a:t>
            </a:r>
            <a:r>
              <a:rPr spc="-88" dirty="0"/>
              <a:t>Looks</a:t>
            </a:r>
            <a:r>
              <a:rPr spc="-206" dirty="0"/>
              <a:t> </a:t>
            </a:r>
            <a:r>
              <a:rPr spc="-15" dirty="0"/>
              <a:t>Like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3106" y="5808012"/>
            <a:ext cx="825964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</a:t>
            </a:r>
            <a:endParaRPr sz="11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3675" y="5808012"/>
            <a:ext cx="101156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</a:t>
            </a:r>
            <a:endParaRPr sz="118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1201" y="5808012"/>
            <a:ext cx="157106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Output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Map</a:t>
            </a:r>
            <a:endParaRPr sz="11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73535" y="2923969"/>
          <a:ext cx="2310385" cy="205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737250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172359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332" y="527834"/>
            <a:ext cx="7241524" cy="685273"/>
          </a:xfrm>
          <a:prstGeom prst="rect">
            <a:avLst/>
          </a:prstGeom>
        </p:spPr>
        <p:txBody>
          <a:bodyPr vert="horz" wrap="square" lIns="0" tIns="8086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4"/>
              </a:spcBef>
            </a:pPr>
            <a:r>
              <a:rPr spc="-49" dirty="0"/>
              <a:t>What</a:t>
            </a:r>
            <a:r>
              <a:rPr spc="-212" dirty="0"/>
              <a:t> </a:t>
            </a:r>
            <a:r>
              <a:rPr spc="69" dirty="0"/>
              <a:t>a</a:t>
            </a:r>
            <a:r>
              <a:rPr spc="-206" dirty="0"/>
              <a:t> </a:t>
            </a:r>
            <a:r>
              <a:rPr spc="-67" dirty="0"/>
              <a:t>Stride</a:t>
            </a:r>
            <a:r>
              <a:rPr spc="-209" dirty="0"/>
              <a:t> </a:t>
            </a:r>
            <a:r>
              <a:rPr dirty="0"/>
              <a:t>of</a:t>
            </a:r>
            <a:r>
              <a:rPr spc="-209" dirty="0"/>
              <a:t> </a:t>
            </a:r>
            <a:r>
              <a:rPr dirty="0"/>
              <a:t>1</a:t>
            </a:r>
            <a:r>
              <a:rPr spc="-209" dirty="0"/>
              <a:t> </a:t>
            </a:r>
            <a:r>
              <a:rPr spc="-88" dirty="0"/>
              <a:t>Looks</a:t>
            </a:r>
            <a:r>
              <a:rPr spc="-206" dirty="0"/>
              <a:t> </a:t>
            </a:r>
            <a:r>
              <a:rPr spc="-15" dirty="0"/>
              <a:t>Like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3106" y="5808012"/>
            <a:ext cx="825964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</a:t>
            </a:r>
            <a:endParaRPr sz="11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3675" y="5808012"/>
            <a:ext cx="101156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</a:t>
            </a:r>
            <a:endParaRPr sz="118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1201" y="5808012"/>
            <a:ext cx="157106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Output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Map</a:t>
            </a:r>
            <a:endParaRPr sz="11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73535" y="2923969"/>
          <a:ext cx="2310385" cy="205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737250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172359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332" y="527834"/>
            <a:ext cx="7241524" cy="685273"/>
          </a:xfrm>
          <a:prstGeom prst="rect">
            <a:avLst/>
          </a:prstGeom>
        </p:spPr>
        <p:txBody>
          <a:bodyPr vert="horz" wrap="square" lIns="0" tIns="8086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4"/>
              </a:spcBef>
            </a:pPr>
            <a:r>
              <a:rPr spc="-49" dirty="0"/>
              <a:t>What</a:t>
            </a:r>
            <a:r>
              <a:rPr spc="-212" dirty="0"/>
              <a:t> </a:t>
            </a:r>
            <a:r>
              <a:rPr spc="69" dirty="0"/>
              <a:t>a</a:t>
            </a:r>
            <a:r>
              <a:rPr spc="-206" dirty="0"/>
              <a:t> </a:t>
            </a:r>
            <a:r>
              <a:rPr spc="-67" dirty="0"/>
              <a:t>Stride</a:t>
            </a:r>
            <a:r>
              <a:rPr spc="-209" dirty="0"/>
              <a:t> </a:t>
            </a:r>
            <a:r>
              <a:rPr dirty="0"/>
              <a:t>of</a:t>
            </a:r>
            <a:r>
              <a:rPr spc="-209" dirty="0"/>
              <a:t> </a:t>
            </a:r>
            <a:r>
              <a:rPr dirty="0"/>
              <a:t>1</a:t>
            </a:r>
            <a:r>
              <a:rPr spc="-209" dirty="0"/>
              <a:t> </a:t>
            </a:r>
            <a:r>
              <a:rPr spc="-88" dirty="0"/>
              <a:t>Looks</a:t>
            </a:r>
            <a:r>
              <a:rPr spc="-206" dirty="0"/>
              <a:t> </a:t>
            </a:r>
            <a:r>
              <a:rPr spc="-15" dirty="0"/>
              <a:t>Like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3106" y="5808012"/>
            <a:ext cx="825964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</a:t>
            </a:r>
            <a:endParaRPr sz="11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3675" y="5808012"/>
            <a:ext cx="101156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</a:t>
            </a:r>
            <a:endParaRPr sz="118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1201" y="5808012"/>
            <a:ext cx="157106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Output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Map</a:t>
            </a:r>
            <a:endParaRPr sz="11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73535" y="2923969"/>
          <a:ext cx="2310385" cy="205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737250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172359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332" y="527834"/>
            <a:ext cx="7241524" cy="685273"/>
          </a:xfrm>
          <a:prstGeom prst="rect">
            <a:avLst/>
          </a:prstGeom>
        </p:spPr>
        <p:txBody>
          <a:bodyPr vert="horz" wrap="square" lIns="0" tIns="8086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4"/>
              </a:spcBef>
            </a:pPr>
            <a:r>
              <a:rPr spc="-49" dirty="0"/>
              <a:t>What</a:t>
            </a:r>
            <a:r>
              <a:rPr spc="-212" dirty="0"/>
              <a:t> </a:t>
            </a:r>
            <a:r>
              <a:rPr spc="69" dirty="0"/>
              <a:t>a</a:t>
            </a:r>
            <a:r>
              <a:rPr spc="-206" dirty="0"/>
              <a:t> </a:t>
            </a:r>
            <a:r>
              <a:rPr spc="-67" dirty="0"/>
              <a:t>Stride</a:t>
            </a:r>
            <a:r>
              <a:rPr spc="-209" dirty="0"/>
              <a:t> </a:t>
            </a:r>
            <a:r>
              <a:rPr dirty="0"/>
              <a:t>of</a:t>
            </a:r>
            <a:r>
              <a:rPr spc="-209" dirty="0"/>
              <a:t> </a:t>
            </a:r>
            <a:r>
              <a:rPr dirty="0"/>
              <a:t>1</a:t>
            </a:r>
            <a:r>
              <a:rPr spc="-209" dirty="0"/>
              <a:t> </a:t>
            </a:r>
            <a:r>
              <a:rPr spc="-88" dirty="0"/>
              <a:t>Looks</a:t>
            </a:r>
            <a:r>
              <a:rPr spc="-206" dirty="0"/>
              <a:t> </a:t>
            </a:r>
            <a:r>
              <a:rPr spc="-15" dirty="0"/>
              <a:t>Like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3106" y="5808012"/>
            <a:ext cx="825964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</a:t>
            </a:r>
            <a:endParaRPr sz="11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3675" y="5808012"/>
            <a:ext cx="101156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</a:t>
            </a:r>
            <a:endParaRPr sz="118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1201" y="5808012"/>
            <a:ext cx="157106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Output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Map</a:t>
            </a:r>
            <a:endParaRPr sz="11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73535" y="2923969"/>
          <a:ext cx="2310385" cy="205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737250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172359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2AEB46-C5D9-979D-74B5-E616A9AA950C}"/>
              </a:ext>
            </a:extLst>
          </p:cNvPr>
          <p:cNvSpPr txBox="1">
            <a:spLocks/>
          </p:cNvSpPr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alt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convolutional layer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FB936987-5D58-999E-7324-1E6ED90B1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936" y="2807208"/>
            <a:ext cx="3429000" cy="34107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t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200">
                <a:latin typeface="+mn-lt"/>
                <a:ea typeface="+mn-ea"/>
              </a:rPr>
              <a:t>A CNN is a neural network with some convolutional layers </a:t>
            </a:r>
          </a:p>
          <a:p>
            <a:pPr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200">
                <a:latin typeface="+mn-lt"/>
                <a:ea typeface="+mn-ea"/>
              </a:rPr>
              <a:t>(and some other layers).  A convolutional layer has a number </a:t>
            </a:r>
          </a:p>
          <a:p>
            <a:pPr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200">
                <a:latin typeface="+mn-lt"/>
                <a:ea typeface="+mn-ea"/>
              </a:rPr>
              <a:t>of filters that does convolutional operation. 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0F212508-C0F7-C122-2D22-0E4F82CD4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2410" y="640080"/>
            <a:ext cx="6787491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32526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346" y="607115"/>
            <a:ext cx="9895389" cy="3534805"/>
          </a:xfrm>
          <a:prstGeom prst="rect">
            <a:avLst/>
          </a:prstGeom>
        </p:spPr>
        <p:txBody>
          <a:bodyPr vert="horz" wrap="square" lIns="0" tIns="348098" rIns="0" bIns="0" rtlCol="0" anchor="ctr">
            <a:spAutoFit/>
          </a:bodyPr>
          <a:lstStyle/>
          <a:p>
            <a:pPr marL="713139" marR="3081" indent="-705822">
              <a:lnSpc>
                <a:spcPts val="12274"/>
              </a:lnSpc>
              <a:spcBef>
                <a:spcPts val="2741"/>
              </a:spcBef>
            </a:pPr>
            <a:r>
              <a:rPr sz="12492" dirty="0"/>
              <a:t>What</a:t>
            </a:r>
            <a:r>
              <a:rPr sz="12492" spc="-694" dirty="0"/>
              <a:t> </a:t>
            </a:r>
            <a:r>
              <a:rPr sz="12492" dirty="0"/>
              <a:t>about</a:t>
            </a:r>
            <a:r>
              <a:rPr sz="12492" spc="-694" dirty="0"/>
              <a:t> </a:t>
            </a:r>
            <a:r>
              <a:rPr sz="12492" spc="176" dirty="0"/>
              <a:t>a </a:t>
            </a:r>
            <a:r>
              <a:rPr sz="12492" spc="-6" dirty="0"/>
              <a:t>Stride</a:t>
            </a:r>
            <a:r>
              <a:rPr sz="12492" spc="-612" dirty="0"/>
              <a:t> </a:t>
            </a:r>
            <a:r>
              <a:rPr sz="12492" dirty="0"/>
              <a:t>of</a:t>
            </a:r>
            <a:r>
              <a:rPr sz="12492" spc="-612" dirty="0"/>
              <a:t> </a:t>
            </a:r>
            <a:r>
              <a:rPr sz="12492" spc="-458" dirty="0">
                <a:solidFill>
                  <a:srgbClr val="00A2FF"/>
                </a:solidFill>
              </a:rPr>
              <a:t>2</a:t>
            </a:r>
            <a:r>
              <a:rPr sz="12492" spc="-458" dirty="0"/>
              <a:t>?</a:t>
            </a:r>
            <a:endParaRPr sz="12492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332" y="527834"/>
            <a:ext cx="7241524" cy="685273"/>
          </a:xfrm>
          <a:prstGeom prst="rect">
            <a:avLst/>
          </a:prstGeom>
        </p:spPr>
        <p:txBody>
          <a:bodyPr vert="horz" wrap="square" lIns="0" tIns="8086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4"/>
              </a:spcBef>
            </a:pPr>
            <a:r>
              <a:rPr spc="-49" dirty="0"/>
              <a:t>What</a:t>
            </a:r>
            <a:r>
              <a:rPr spc="-212" dirty="0"/>
              <a:t> </a:t>
            </a:r>
            <a:r>
              <a:rPr spc="69" dirty="0"/>
              <a:t>a</a:t>
            </a:r>
            <a:r>
              <a:rPr spc="-206" dirty="0"/>
              <a:t> </a:t>
            </a:r>
            <a:r>
              <a:rPr spc="-67" dirty="0"/>
              <a:t>Stride</a:t>
            </a:r>
            <a:r>
              <a:rPr spc="-209" dirty="0"/>
              <a:t> </a:t>
            </a:r>
            <a:r>
              <a:rPr dirty="0"/>
              <a:t>of</a:t>
            </a:r>
            <a:r>
              <a:rPr spc="-209" dirty="0"/>
              <a:t> </a:t>
            </a:r>
            <a:r>
              <a:rPr dirty="0">
                <a:solidFill>
                  <a:srgbClr val="00A2FF"/>
                </a:solidFill>
              </a:rPr>
              <a:t>2</a:t>
            </a:r>
            <a:r>
              <a:rPr spc="-209" dirty="0">
                <a:solidFill>
                  <a:srgbClr val="00A2FF"/>
                </a:solidFill>
              </a:rPr>
              <a:t> </a:t>
            </a:r>
            <a:r>
              <a:rPr spc="-88" dirty="0"/>
              <a:t>Looks</a:t>
            </a:r>
            <a:r>
              <a:rPr spc="-206" dirty="0"/>
              <a:t> </a:t>
            </a:r>
            <a:r>
              <a:rPr spc="-15" dirty="0"/>
              <a:t>Like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3106" y="5808012"/>
            <a:ext cx="825964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</a:t>
            </a:r>
            <a:endParaRPr sz="11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3675" y="5808012"/>
            <a:ext cx="101156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</a:t>
            </a:r>
            <a:endParaRPr sz="118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1201" y="5808012"/>
            <a:ext cx="157106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Output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Map</a:t>
            </a:r>
            <a:endParaRPr sz="11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73535" y="2923969"/>
          <a:ext cx="2310385" cy="205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249"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marR="262255" algn="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marR="262255" algn="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marL="70485"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737250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172359" y="3355739"/>
          <a:ext cx="1216034" cy="1196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8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655125" y="2089758"/>
            <a:ext cx="220911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spc="-18" dirty="0">
                <a:solidFill>
                  <a:srgbClr val="5E5E5E"/>
                </a:solidFill>
                <a:latin typeface="Arial"/>
                <a:cs typeface="Arial"/>
              </a:rPr>
              <a:t>We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start</a:t>
            </a:r>
            <a:r>
              <a:rPr sz="1182" spc="24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off</a:t>
            </a:r>
            <a:r>
              <a:rPr sz="1182" spc="24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</a:t>
            </a:r>
            <a:r>
              <a:rPr sz="1182" spc="24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the</a:t>
            </a:r>
            <a:r>
              <a:rPr sz="1182" spc="24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same</a:t>
            </a:r>
            <a:r>
              <a:rPr sz="1182" spc="24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position</a:t>
            </a:r>
            <a:endParaRPr sz="1182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332" y="527834"/>
            <a:ext cx="7241524" cy="685273"/>
          </a:xfrm>
          <a:prstGeom prst="rect">
            <a:avLst/>
          </a:prstGeom>
        </p:spPr>
        <p:txBody>
          <a:bodyPr vert="horz" wrap="square" lIns="0" tIns="8086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4"/>
              </a:spcBef>
            </a:pPr>
            <a:r>
              <a:rPr spc="-49" dirty="0"/>
              <a:t>What</a:t>
            </a:r>
            <a:r>
              <a:rPr spc="-212" dirty="0"/>
              <a:t> </a:t>
            </a:r>
            <a:r>
              <a:rPr spc="69" dirty="0"/>
              <a:t>a</a:t>
            </a:r>
            <a:r>
              <a:rPr spc="-206" dirty="0"/>
              <a:t> </a:t>
            </a:r>
            <a:r>
              <a:rPr spc="-67" dirty="0"/>
              <a:t>Stride</a:t>
            </a:r>
            <a:r>
              <a:rPr spc="-209" dirty="0"/>
              <a:t> </a:t>
            </a:r>
            <a:r>
              <a:rPr dirty="0"/>
              <a:t>of</a:t>
            </a:r>
            <a:r>
              <a:rPr spc="-209" dirty="0"/>
              <a:t> </a:t>
            </a:r>
            <a:r>
              <a:rPr dirty="0">
                <a:solidFill>
                  <a:srgbClr val="00A2FF"/>
                </a:solidFill>
              </a:rPr>
              <a:t>2</a:t>
            </a:r>
            <a:r>
              <a:rPr spc="-209" dirty="0">
                <a:solidFill>
                  <a:srgbClr val="00A2FF"/>
                </a:solidFill>
              </a:rPr>
              <a:t> </a:t>
            </a:r>
            <a:r>
              <a:rPr spc="-88" dirty="0"/>
              <a:t>Looks</a:t>
            </a:r>
            <a:r>
              <a:rPr spc="-206" dirty="0"/>
              <a:t> </a:t>
            </a:r>
            <a:r>
              <a:rPr spc="-15" dirty="0"/>
              <a:t>Like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3106" y="5808012"/>
            <a:ext cx="825964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</a:t>
            </a:r>
            <a:endParaRPr sz="11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3675" y="5808012"/>
            <a:ext cx="101156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</a:t>
            </a:r>
            <a:endParaRPr sz="118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1201" y="5808012"/>
            <a:ext cx="157106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Output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Map</a:t>
            </a:r>
            <a:endParaRPr sz="11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73535" y="2923969"/>
          <a:ext cx="2310385" cy="205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737250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172359" y="3355739"/>
          <a:ext cx="1216034" cy="1196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8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584949" y="2089758"/>
            <a:ext cx="2349279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Now</a:t>
            </a:r>
            <a:r>
              <a:rPr sz="1182" spc="5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we</a:t>
            </a:r>
            <a:r>
              <a:rPr sz="1182" spc="5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jump</a:t>
            </a:r>
            <a:r>
              <a:rPr sz="1182" spc="5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42" dirty="0">
                <a:solidFill>
                  <a:srgbClr val="5E5E5E"/>
                </a:solidFill>
                <a:latin typeface="Arial"/>
                <a:cs typeface="Arial"/>
              </a:rPr>
              <a:t>two</a:t>
            </a:r>
            <a:r>
              <a:rPr sz="1182" spc="5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spots</a:t>
            </a:r>
            <a:r>
              <a:rPr sz="1182" spc="5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39" dirty="0">
                <a:solidFill>
                  <a:srgbClr val="5E5E5E"/>
                </a:solidFill>
                <a:latin typeface="Arial"/>
                <a:cs typeface="Arial"/>
              </a:rPr>
              <a:t>to</a:t>
            </a:r>
            <a:r>
              <a:rPr sz="1182" spc="5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the</a:t>
            </a:r>
            <a:r>
              <a:rPr sz="1182" spc="5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12" dirty="0">
                <a:solidFill>
                  <a:srgbClr val="5E5E5E"/>
                </a:solidFill>
                <a:latin typeface="Arial"/>
                <a:cs typeface="Arial"/>
              </a:rPr>
              <a:t>left</a:t>
            </a:r>
            <a:endParaRPr sz="1182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651170" y="2733922"/>
            <a:ext cx="2250702" cy="61225"/>
            <a:chOff x="2722195" y="4508439"/>
            <a:chExt cx="3711575" cy="100965"/>
          </a:xfrm>
        </p:grpSpPr>
        <p:sp>
          <p:nvSpPr>
            <p:cNvPr id="13" name="object 13"/>
            <p:cNvSpPr/>
            <p:nvPr/>
          </p:nvSpPr>
          <p:spPr>
            <a:xfrm>
              <a:off x="2722195" y="4558700"/>
              <a:ext cx="3622040" cy="0"/>
            </a:xfrm>
            <a:custGeom>
              <a:avLst/>
              <a:gdLst/>
              <a:ahLst/>
              <a:cxnLst/>
              <a:rect l="l" t="t" r="r" b="b"/>
              <a:pathLst>
                <a:path w="3622040">
                  <a:moveTo>
                    <a:pt x="0" y="0"/>
                  </a:moveTo>
                  <a:lnTo>
                    <a:pt x="3610947" y="0"/>
                  </a:lnTo>
                  <a:lnTo>
                    <a:pt x="362141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4" name="object 14"/>
            <p:cNvSpPr/>
            <p:nvPr/>
          </p:nvSpPr>
          <p:spPr>
            <a:xfrm>
              <a:off x="6333143" y="450843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332" y="527834"/>
            <a:ext cx="7241524" cy="685273"/>
          </a:xfrm>
          <a:prstGeom prst="rect">
            <a:avLst/>
          </a:prstGeom>
        </p:spPr>
        <p:txBody>
          <a:bodyPr vert="horz" wrap="square" lIns="0" tIns="8086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4"/>
              </a:spcBef>
            </a:pPr>
            <a:r>
              <a:rPr spc="-49" dirty="0"/>
              <a:t>What</a:t>
            </a:r>
            <a:r>
              <a:rPr spc="-212" dirty="0"/>
              <a:t> </a:t>
            </a:r>
            <a:r>
              <a:rPr spc="69" dirty="0"/>
              <a:t>a</a:t>
            </a:r>
            <a:r>
              <a:rPr spc="-206" dirty="0"/>
              <a:t> </a:t>
            </a:r>
            <a:r>
              <a:rPr spc="-67" dirty="0"/>
              <a:t>Stride</a:t>
            </a:r>
            <a:r>
              <a:rPr spc="-209" dirty="0"/>
              <a:t> </a:t>
            </a:r>
            <a:r>
              <a:rPr dirty="0"/>
              <a:t>of</a:t>
            </a:r>
            <a:r>
              <a:rPr spc="-209" dirty="0"/>
              <a:t> </a:t>
            </a:r>
            <a:r>
              <a:rPr dirty="0">
                <a:solidFill>
                  <a:srgbClr val="00A2FF"/>
                </a:solidFill>
              </a:rPr>
              <a:t>2</a:t>
            </a:r>
            <a:r>
              <a:rPr spc="-209" dirty="0">
                <a:solidFill>
                  <a:srgbClr val="00A2FF"/>
                </a:solidFill>
              </a:rPr>
              <a:t> </a:t>
            </a:r>
            <a:r>
              <a:rPr spc="-88" dirty="0"/>
              <a:t>Looks</a:t>
            </a:r>
            <a:r>
              <a:rPr spc="-206" dirty="0"/>
              <a:t> </a:t>
            </a:r>
            <a:r>
              <a:rPr spc="-15" dirty="0"/>
              <a:t>Like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3106" y="5808012"/>
            <a:ext cx="825964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</a:t>
            </a:r>
            <a:endParaRPr sz="11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3675" y="5808012"/>
            <a:ext cx="101156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</a:t>
            </a:r>
            <a:endParaRPr sz="118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1201" y="5808012"/>
            <a:ext cx="157106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Output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Map</a:t>
            </a:r>
            <a:endParaRPr sz="11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73535" y="2923969"/>
          <a:ext cx="2310385" cy="205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737250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172359" y="3355739"/>
          <a:ext cx="1216034" cy="1196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8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463571" y="2089758"/>
            <a:ext cx="259225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Now</a:t>
            </a:r>
            <a:r>
              <a:rPr sz="1182" spc="4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we</a:t>
            </a:r>
            <a:r>
              <a:rPr sz="1182" spc="4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go</a:t>
            </a:r>
            <a:r>
              <a:rPr sz="1182" spc="4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down,</a:t>
            </a:r>
            <a:r>
              <a:rPr sz="1182" spc="4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30" dirty="0">
                <a:solidFill>
                  <a:srgbClr val="5E5E5E"/>
                </a:solidFill>
                <a:latin typeface="Arial"/>
                <a:cs typeface="Arial"/>
              </a:rPr>
              <a:t>but</a:t>
            </a:r>
            <a:r>
              <a:rPr sz="1182" spc="4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by</a:t>
            </a:r>
            <a:r>
              <a:rPr sz="1182" spc="4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also</a:t>
            </a:r>
            <a:r>
              <a:rPr sz="1182" spc="4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2</a:t>
            </a:r>
            <a:r>
              <a:rPr sz="1182" spc="4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spots</a:t>
            </a:r>
            <a:endParaRPr sz="1182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480375" y="2940861"/>
            <a:ext cx="61225" cy="2030445"/>
            <a:chOff x="2440541" y="4849698"/>
            <a:chExt cx="100965" cy="3348354"/>
          </a:xfrm>
        </p:grpSpPr>
        <p:sp>
          <p:nvSpPr>
            <p:cNvPr id="13" name="object 13"/>
            <p:cNvSpPr/>
            <p:nvPr/>
          </p:nvSpPr>
          <p:spPr>
            <a:xfrm>
              <a:off x="2490801" y="4849698"/>
              <a:ext cx="0" cy="3258185"/>
            </a:xfrm>
            <a:custGeom>
              <a:avLst/>
              <a:gdLst/>
              <a:ahLst/>
              <a:cxnLst/>
              <a:rect l="l" t="t" r="r" b="b"/>
              <a:pathLst>
                <a:path h="3258184">
                  <a:moveTo>
                    <a:pt x="0" y="0"/>
                  </a:moveTo>
                  <a:lnTo>
                    <a:pt x="0" y="3247695"/>
                  </a:lnTo>
                  <a:lnTo>
                    <a:pt x="0" y="3258166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4" name="object 14"/>
            <p:cNvSpPr/>
            <p:nvPr/>
          </p:nvSpPr>
          <p:spPr>
            <a:xfrm>
              <a:off x="2440541" y="8097394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5">
                  <a:moveTo>
                    <a:pt x="100520" y="0"/>
                  </a:moveTo>
                  <a:lnTo>
                    <a:pt x="0" y="0"/>
                  </a:lnTo>
                  <a:lnTo>
                    <a:pt x="5026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332" y="527834"/>
            <a:ext cx="7241524" cy="685273"/>
          </a:xfrm>
          <a:prstGeom prst="rect">
            <a:avLst/>
          </a:prstGeom>
        </p:spPr>
        <p:txBody>
          <a:bodyPr vert="horz" wrap="square" lIns="0" tIns="8086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4"/>
              </a:spcBef>
            </a:pPr>
            <a:r>
              <a:rPr spc="-49" dirty="0"/>
              <a:t>What</a:t>
            </a:r>
            <a:r>
              <a:rPr spc="-212" dirty="0"/>
              <a:t> </a:t>
            </a:r>
            <a:r>
              <a:rPr spc="69" dirty="0"/>
              <a:t>a</a:t>
            </a:r>
            <a:r>
              <a:rPr spc="-206" dirty="0"/>
              <a:t> </a:t>
            </a:r>
            <a:r>
              <a:rPr spc="-67" dirty="0"/>
              <a:t>Stride</a:t>
            </a:r>
            <a:r>
              <a:rPr spc="-209" dirty="0"/>
              <a:t> </a:t>
            </a:r>
            <a:r>
              <a:rPr dirty="0"/>
              <a:t>of</a:t>
            </a:r>
            <a:r>
              <a:rPr spc="-209" dirty="0"/>
              <a:t> </a:t>
            </a:r>
            <a:r>
              <a:rPr dirty="0">
                <a:solidFill>
                  <a:srgbClr val="00A2FF"/>
                </a:solidFill>
              </a:rPr>
              <a:t>2</a:t>
            </a:r>
            <a:r>
              <a:rPr spc="-209" dirty="0">
                <a:solidFill>
                  <a:srgbClr val="00A2FF"/>
                </a:solidFill>
              </a:rPr>
              <a:t> </a:t>
            </a:r>
            <a:r>
              <a:rPr spc="-88" dirty="0"/>
              <a:t>Looks</a:t>
            </a:r>
            <a:r>
              <a:rPr spc="-206" dirty="0"/>
              <a:t> </a:t>
            </a:r>
            <a:r>
              <a:rPr spc="-15" dirty="0"/>
              <a:t>Like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3106" y="5808012"/>
            <a:ext cx="825964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</a:t>
            </a:r>
            <a:endParaRPr sz="11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3675" y="5808012"/>
            <a:ext cx="101156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</a:t>
            </a:r>
            <a:endParaRPr sz="118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1201" y="5808012"/>
            <a:ext cx="157106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Output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Map</a:t>
            </a:r>
            <a:endParaRPr sz="11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73535" y="2923969"/>
          <a:ext cx="2310385" cy="205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737250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172359" y="3355739"/>
          <a:ext cx="1216034" cy="1196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8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584949" y="2089758"/>
            <a:ext cx="2349279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Now</a:t>
            </a:r>
            <a:r>
              <a:rPr sz="1182" spc="5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we</a:t>
            </a:r>
            <a:r>
              <a:rPr sz="1182" spc="5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jump</a:t>
            </a:r>
            <a:r>
              <a:rPr sz="1182" spc="5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42" dirty="0">
                <a:solidFill>
                  <a:srgbClr val="5E5E5E"/>
                </a:solidFill>
                <a:latin typeface="Arial"/>
                <a:cs typeface="Arial"/>
              </a:rPr>
              <a:t>two</a:t>
            </a:r>
            <a:r>
              <a:rPr sz="1182" spc="5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spots</a:t>
            </a:r>
            <a:r>
              <a:rPr sz="1182" spc="5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39" dirty="0">
                <a:solidFill>
                  <a:srgbClr val="5E5E5E"/>
                </a:solidFill>
                <a:latin typeface="Arial"/>
                <a:cs typeface="Arial"/>
              </a:rPr>
              <a:t>to</a:t>
            </a:r>
            <a:r>
              <a:rPr sz="1182" spc="5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the</a:t>
            </a:r>
            <a:r>
              <a:rPr sz="1182" spc="5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12" dirty="0">
                <a:solidFill>
                  <a:srgbClr val="5E5E5E"/>
                </a:solidFill>
                <a:latin typeface="Arial"/>
                <a:cs typeface="Arial"/>
              </a:rPr>
              <a:t>left</a:t>
            </a:r>
            <a:endParaRPr sz="1182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651170" y="2733922"/>
            <a:ext cx="2250702" cy="61225"/>
            <a:chOff x="2722195" y="4508439"/>
            <a:chExt cx="3711575" cy="100965"/>
          </a:xfrm>
        </p:grpSpPr>
        <p:sp>
          <p:nvSpPr>
            <p:cNvPr id="13" name="object 13"/>
            <p:cNvSpPr/>
            <p:nvPr/>
          </p:nvSpPr>
          <p:spPr>
            <a:xfrm>
              <a:off x="2722195" y="4558700"/>
              <a:ext cx="3622040" cy="0"/>
            </a:xfrm>
            <a:custGeom>
              <a:avLst/>
              <a:gdLst/>
              <a:ahLst/>
              <a:cxnLst/>
              <a:rect l="l" t="t" r="r" b="b"/>
              <a:pathLst>
                <a:path w="3622040">
                  <a:moveTo>
                    <a:pt x="0" y="0"/>
                  </a:moveTo>
                  <a:lnTo>
                    <a:pt x="3610947" y="0"/>
                  </a:lnTo>
                  <a:lnTo>
                    <a:pt x="362141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4" name="object 14"/>
            <p:cNvSpPr/>
            <p:nvPr/>
          </p:nvSpPr>
          <p:spPr>
            <a:xfrm>
              <a:off x="6333143" y="450843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713" y="262434"/>
            <a:ext cx="6376669" cy="721779"/>
          </a:xfrm>
          <a:prstGeom prst="rect">
            <a:avLst/>
          </a:prstGeom>
        </p:spPr>
        <p:txBody>
          <a:bodyPr vert="horz" wrap="square" lIns="0" tIns="44239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spc="-67" dirty="0"/>
              <a:t>Stride</a:t>
            </a:r>
            <a:r>
              <a:rPr spc="-209" dirty="0"/>
              <a:t> </a:t>
            </a:r>
            <a:r>
              <a:rPr spc="-100" dirty="0"/>
              <a:t>Observations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1332" y="1982167"/>
            <a:ext cx="9289683" cy="1776511"/>
          </a:xfrm>
          <a:prstGeom prst="rect">
            <a:avLst/>
          </a:prstGeom>
        </p:spPr>
        <p:txBody>
          <a:bodyPr vert="horz" wrap="square" lIns="0" tIns="156336" rIns="0" bIns="0" rtlCol="0">
            <a:spAutoFit/>
          </a:bodyPr>
          <a:lstStyle/>
          <a:p>
            <a:pPr marL="312286" indent="-304585">
              <a:spcBef>
                <a:spcPts val="1231"/>
              </a:spcBef>
              <a:buSzPct val="122784"/>
              <a:buChar char="•"/>
              <a:tabLst>
                <a:tab pos="312286" algn="l"/>
              </a:tabLst>
            </a:pPr>
            <a:r>
              <a:rPr sz="2395" dirty="0">
                <a:latin typeface="Arial"/>
                <a:cs typeface="Arial"/>
              </a:rPr>
              <a:t>A</a:t>
            </a:r>
            <a:r>
              <a:rPr sz="2395" spc="-49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larger</a:t>
            </a:r>
            <a:r>
              <a:rPr sz="2395" spc="-45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Stride</a:t>
            </a:r>
            <a:r>
              <a:rPr sz="2395" spc="-45" dirty="0">
                <a:latin typeface="Arial"/>
                <a:cs typeface="Arial"/>
              </a:rPr>
              <a:t> </a:t>
            </a:r>
            <a:r>
              <a:rPr sz="2395" spc="33" dirty="0">
                <a:latin typeface="Arial"/>
                <a:cs typeface="Arial"/>
              </a:rPr>
              <a:t>produced</a:t>
            </a:r>
            <a:r>
              <a:rPr sz="2395" spc="-45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a</a:t>
            </a:r>
            <a:r>
              <a:rPr sz="2395" spc="-45" dirty="0">
                <a:latin typeface="Arial"/>
                <a:cs typeface="Arial"/>
              </a:rPr>
              <a:t> </a:t>
            </a:r>
            <a:r>
              <a:rPr sz="2395" b="1" dirty="0">
                <a:latin typeface="Arial"/>
                <a:cs typeface="Arial"/>
              </a:rPr>
              <a:t>smaller</a:t>
            </a:r>
            <a:r>
              <a:rPr sz="2395" b="1" spc="-45" dirty="0">
                <a:latin typeface="Arial"/>
                <a:cs typeface="Arial"/>
              </a:rPr>
              <a:t> </a:t>
            </a:r>
            <a:r>
              <a:rPr sz="2395" spc="-15" dirty="0">
                <a:latin typeface="Arial"/>
                <a:cs typeface="Arial"/>
              </a:rPr>
              <a:t>Feature</a:t>
            </a:r>
            <a:r>
              <a:rPr sz="2395" spc="-45" dirty="0">
                <a:latin typeface="Arial"/>
                <a:cs typeface="Arial"/>
              </a:rPr>
              <a:t> </a:t>
            </a:r>
            <a:r>
              <a:rPr sz="2395" spc="45" dirty="0">
                <a:latin typeface="Arial"/>
                <a:cs typeface="Arial"/>
              </a:rPr>
              <a:t>Map</a:t>
            </a:r>
            <a:r>
              <a:rPr sz="2395" spc="-49" dirty="0">
                <a:latin typeface="Arial"/>
                <a:cs typeface="Arial"/>
              </a:rPr>
              <a:t> </a:t>
            </a:r>
            <a:r>
              <a:rPr sz="2395" spc="36" dirty="0">
                <a:latin typeface="Arial"/>
                <a:cs typeface="Arial"/>
              </a:rPr>
              <a:t>output</a:t>
            </a:r>
            <a:endParaRPr sz="2395">
              <a:latin typeface="Arial"/>
              <a:cs typeface="Arial"/>
            </a:endParaRPr>
          </a:p>
          <a:p>
            <a:pPr marL="312286" indent="-304585">
              <a:spcBef>
                <a:spcPts val="1992"/>
              </a:spcBef>
              <a:buSzPct val="122784"/>
              <a:buChar char="•"/>
              <a:tabLst>
                <a:tab pos="312286" algn="l"/>
              </a:tabLst>
            </a:pPr>
            <a:r>
              <a:rPr sz="2395" dirty="0">
                <a:latin typeface="Arial"/>
                <a:cs typeface="Arial"/>
              </a:rPr>
              <a:t>Larger</a:t>
            </a:r>
            <a:r>
              <a:rPr sz="2395" spc="-69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Stride</a:t>
            </a:r>
            <a:r>
              <a:rPr sz="2395" spc="-69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has</a:t>
            </a:r>
            <a:r>
              <a:rPr sz="2395" spc="-69" dirty="0">
                <a:latin typeface="Arial"/>
                <a:cs typeface="Arial"/>
              </a:rPr>
              <a:t> </a:t>
            </a:r>
            <a:r>
              <a:rPr sz="2395" b="1" dirty="0">
                <a:latin typeface="Arial"/>
                <a:cs typeface="Arial"/>
              </a:rPr>
              <a:t>less</a:t>
            </a:r>
            <a:r>
              <a:rPr sz="2395" b="1" spc="-69" dirty="0">
                <a:latin typeface="Arial"/>
                <a:cs typeface="Arial"/>
              </a:rPr>
              <a:t> </a:t>
            </a:r>
            <a:r>
              <a:rPr sz="2395" b="1" spc="-6" dirty="0">
                <a:latin typeface="Arial"/>
                <a:cs typeface="Arial"/>
              </a:rPr>
              <a:t>overlap</a:t>
            </a:r>
            <a:endParaRPr sz="2395">
              <a:latin typeface="Arial"/>
              <a:cs typeface="Arial"/>
            </a:endParaRPr>
          </a:p>
          <a:p>
            <a:pPr marL="312286" indent="-304585">
              <a:spcBef>
                <a:spcPts val="1992"/>
              </a:spcBef>
              <a:buSzPct val="122784"/>
              <a:buChar char="•"/>
              <a:tabLst>
                <a:tab pos="312286" algn="l"/>
              </a:tabLst>
            </a:pPr>
            <a:r>
              <a:rPr sz="2395" spc="-73" dirty="0">
                <a:latin typeface="Arial"/>
                <a:cs typeface="Arial"/>
              </a:rPr>
              <a:t>We</a:t>
            </a:r>
            <a:r>
              <a:rPr sz="2395" spc="-9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can</a:t>
            </a:r>
            <a:r>
              <a:rPr sz="2395" spc="-9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use</a:t>
            </a:r>
            <a:r>
              <a:rPr sz="2395" spc="-6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stride</a:t>
            </a:r>
            <a:r>
              <a:rPr sz="2395" spc="-9" dirty="0">
                <a:latin typeface="Arial"/>
                <a:cs typeface="Arial"/>
              </a:rPr>
              <a:t> </a:t>
            </a:r>
            <a:r>
              <a:rPr sz="2395" spc="58" dirty="0">
                <a:latin typeface="Arial"/>
                <a:cs typeface="Arial"/>
              </a:rPr>
              <a:t>to</a:t>
            </a:r>
            <a:r>
              <a:rPr sz="2395" spc="-9" dirty="0">
                <a:latin typeface="Arial"/>
                <a:cs typeface="Arial"/>
              </a:rPr>
              <a:t> </a:t>
            </a:r>
            <a:r>
              <a:rPr sz="2395" b="1" dirty="0">
                <a:latin typeface="Arial"/>
                <a:cs typeface="Arial"/>
              </a:rPr>
              <a:t>control</a:t>
            </a:r>
            <a:r>
              <a:rPr sz="2395" b="1" spc="-6" dirty="0">
                <a:latin typeface="Arial"/>
                <a:cs typeface="Arial"/>
              </a:rPr>
              <a:t> </a:t>
            </a:r>
            <a:r>
              <a:rPr sz="2395" b="1" dirty="0">
                <a:latin typeface="Arial"/>
                <a:cs typeface="Arial"/>
              </a:rPr>
              <a:t>the</a:t>
            </a:r>
            <a:r>
              <a:rPr sz="2395" b="1" spc="-9" dirty="0">
                <a:latin typeface="Arial"/>
                <a:cs typeface="Arial"/>
              </a:rPr>
              <a:t> </a:t>
            </a:r>
            <a:r>
              <a:rPr sz="2395" b="1" dirty="0">
                <a:latin typeface="Arial"/>
                <a:cs typeface="Arial"/>
              </a:rPr>
              <a:t>size</a:t>
            </a:r>
            <a:r>
              <a:rPr sz="2395" b="1" spc="-9" dirty="0">
                <a:latin typeface="Arial"/>
                <a:cs typeface="Arial"/>
              </a:rPr>
              <a:t> </a:t>
            </a:r>
            <a:r>
              <a:rPr sz="2395" b="1" dirty="0">
                <a:latin typeface="Arial"/>
                <a:cs typeface="Arial"/>
              </a:rPr>
              <a:t>of</a:t>
            </a:r>
            <a:r>
              <a:rPr sz="2395" b="1" spc="-6" dirty="0">
                <a:latin typeface="Arial"/>
                <a:cs typeface="Arial"/>
              </a:rPr>
              <a:t> </a:t>
            </a:r>
            <a:r>
              <a:rPr sz="2395" b="1" dirty="0">
                <a:latin typeface="Arial"/>
                <a:cs typeface="Arial"/>
              </a:rPr>
              <a:t>the</a:t>
            </a:r>
            <a:r>
              <a:rPr sz="2395" b="1" spc="-9" dirty="0">
                <a:latin typeface="Arial"/>
                <a:cs typeface="Arial"/>
              </a:rPr>
              <a:t> </a:t>
            </a:r>
            <a:r>
              <a:rPr sz="2395" b="1" dirty="0">
                <a:latin typeface="Arial"/>
                <a:cs typeface="Arial"/>
              </a:rPr>
              <a:t>Feature</a:t>
            </a:r>
            <a:r>
              <a:rPr sz="2395" b="1" spc="-9" dirty="0">
                <a:latin typeface="Arial"/>
                <a:cs typeface="Arial"/>
              </a:rPr>
              <a:t> </a:t>
            </a:r>
            <a:r>
              <a:rPr sz="2395" b="1" spc="64" dirty="0">
                <a:latin typeface="Arial"/>
                <a:cs typeface="Arial"/>
              </a:rPr>
              <a:t>Map</a:t>
            </a:r>
            <a:r>
              <a:rPr sz="2395" b="1" spc="-6" dirty="0">
                <a:latin typeface="Arial"/>
                <a:cs typeface="Arial"/>
              </a:rPr>
              <a:t> output</a:t>
            </a:r>
            <a:endParaRPr sz="239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793" y="526873"/>
            <a:ext cx="5829107" cy="1118084"/>
          </a:xfrm>
          <a:prstGeom prst="rect">
            <a:avLst/>
          </a:prstGeom>
        </p:spPr>
        <p:txBody>
          <a:bodyPr vert="horz" wrap="square" lIns="0" tIns="8086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spc="-79" dirty="0"/>
              <a:t>Calculating</a:t>
            </a:r>
            <a:r>
              <a:rPr spc="-197" dirty="0"/>
              <a:t> </a:t>
            </a:r>
            <a:r>
              <a:rPr spc="-67" dirty="0"/>
              <a:t>Output</a:t>
            </a:r>
            <a:r>
              <a:rPr spc="-194" dirty="0"/>
              <a:t> </a:t>
            </a:r>
            <a:r>
              <a:rPr spc="-52" dirty="0"/>
              <a:t>Size</a:t>
            </a:r>
          </a:p>
          <a:p>
            <a:pPr marL="7701">
              <a:lnSpc>
                <a:spcPct val="100000"/>
              </a:lnSpc>
              <a:spcBef>
                <a:spcPts val="115"/>
              </a:spcBef>
            </a:pPr>
            <a:r>
              <a:rPr sz="2729" dirty="0"/>
              <a:t>Using</a:t>
            </a:r>
            <a:r>
              <a:rPr sz="2729" spc="-21" dirty="0"/>
              <a:t> </a:t>
            </a:r>
            <a:r>
              <a:rPr sz="2729" dirty="0"/>
              <a:t>Stride</a:t>
            </a:r>
            <a:r>
              <a:rPr sz="2729" spc="-18" dirty="0"/>
              <a:t> </a:t>
            </a:r>
            <a:r>
              <a:rPr sz="2729" dirty="0"/>
              <a:t>and</a:t>
            </a:r>
            <a:r>
              <a:rPr sz="2729" spc="-18" dirty="0"/>
              <a:t> </a:t>
            </a:r>
            <a:r>
              <a:rPr sz="2729" spc="-6" dirty="0"/>
              <a:t>Padding</a:t>
            </a:r>
            <a:endParaRPr sz="2729"/>
          </a:p>
        </p:txBody>
      </p:sp>
      <p:sp>
        <p:nvSpPr>
          <p:cNvPr id="3" name="object 3"/>
          <p:cNvSpPr txBox="1"/>
          <p:nvPr/>
        </p:nvSpPr>
        <p:spPr>
          <a:xfrm>
            <a:off x="4858780" y="2902581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46743" y="4206823"/>
            <a:ext cx="825964" cy="365098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246056" marR="3081" indent="-238740">
              <a:lnSpc>
                <a:spcPct val="102200"/>
              </a:lnSpc>
              <a:spcBef>
                <a:spcPts val="45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5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x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30" dirty="0">
                <a:solidFill>
                  <a:srgbClr val="5E5E5E"/>
                </a:solidFill>
                <a:latin typeface="Arial"/>
                <a:cs typeface="Arial"/>
              </a:rPr>
              <a:t>5</a:t>
            </a:r>
            <a:endParaRPr sz="11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7312" y="4206823"/>
            <a:ext cx="1011565" cy="365098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338856" marR="3081" indent="-331540">
              <a:lnSpc>
                <a:spcPct val="102200"/>
              </a:lnSpc>
              <a:spcBef>
                <a:spcPts val="45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3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x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30" dirty="0">
                <a:solidFill>
                  <a:srgbClr val="5E5E5E"/>
                </a:solidFill>
                <a:latin typeface="Arial"/>
                <a:cs typeface="Arial"/>
              </a:rPr>
              <a:t>3</a:t>
            </a:r>
            <a:endParaRPr sz="1182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737031" y="2066780"/>
          <a:ext cx="2310385" cy="205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249"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marR="262255" algn="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marR="262255" algn="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marL="70485"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800746" y="2498550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745030" y="1451229"/>
            <a:ext cx="1518695" cy="703759"/>
          </a:xfrm>
          <a:prstGeom prst="rect">
            <a:avLst/>
          </a:prstGeom>
        </p:spPr>
        <p:txBody>
          <a:bodyPr vert="horz" wrap="square" lIns="0" tIns="33886" rIns="0" bIns="0" rtlCol="0">
            <a:spAutoFit/>
          </a:bodyPr>
          <a:lstStyle/>
          <a:p>
            <a:pPr marL="7701">
              <a:spcBef>
                <a:spcPts val="267"/>
              </a:spcBef>
            </a:pPr>
            <a:r>
              <a:rPr sz="2092" b="1" dirty="0">
                <a:latin typeface="Arial"/>
                <a:cs typeface="Arial"/>
              </a:rPr>
              <a:t>Stride </a:t>
            </a:r>
            <a:r>
              <a:rPr sz="2092" b="1" spc="36" dirty="0">
                <a:latin typeface="Arial"/>
                <a:cs typeface="Arial"/>
              </a:rPr>
              <a:t>=</a:t>
            </a:r>
            <a:r>
              <a:rPr sz="2092" b="1" dirty="0">
                <a:latin typeface="Arial"/>
                <a:cs typeface="Arial"/>
              </a:rPr>
              <a:t> </a:t>
            </a:r>
            <a:r>
              <a:rPr sz="2092" b="1" spc="-30" dirty="0">
                <a:latin typeface="Arial"/>
                <a:cs typeface="Arial"/>
              </a:rPr>
              <a:t>2</a:t>
            </a:r>
            <a:endParaRPr sz="2092">
              <a:latin typeface="Arial"/>
              <a:cs typeface="Arial"/>
            </a:endParaRPr>
          </a:p>
          <a:p>
            <a:pPr marL="7701">
              <a:spcBef>
                <a:spcPts val="209"/>
              </a:spcBef>
            </a:pPr>
            <a:r>
              <a:rPr sz="2092" b="1" dirty="0">
                <a:latin typeface="Arial"/>
                <a:cs typeface="Arial"/>
              </a:rPr>
              <a:t>Padding</a:t>
            </a:r>
            <a:r>
              <a:rPr sz="2092" b="1" spc="-42" dirty="0">
                <a:latin typeface="Arial"/>
                <a:cs typeface="Arial"/>
              </a:rPr>
              <a:t> </a:t>
            </a:r>
            <a:r>
              <a:rPr sz="2092" b="1" spc="36" dirty="0">
                <a:latin typeface="Arial"/>
                <a:cs typeface="Arial"/>
              </a:rPr>
              <a:t>=</a:t>
            </a:r>
            <a:r>
              <a:rPr sz="2092" b="1" spc="-42" dirty="0">
                <a:latin typeface="Arial"/>
                <a:cs typeface="Arial"/>
              </a:rPr>
              <a:t> </a:t>
            </a:r>
            <a:r>
              <a:rPr sz="2092" b="1" spc="-30" dirty="0">
                <a:latin typeface="Arial"/>
                <a:cs typeface="Arial"/>
              </a:rPr>
              <a:t>0</a:t>
            </a:r>
            <a:endParaRPr sz="2092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9151" y="5275914"/>
            <a:ext cx="1621507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dirty="0">
                <a:latin typeface="Book Antiqua"/>
                <a:cs typeface="Book Antiqua"/>
              </a:rPr>
              <a:t>(</a:t>
            </a:r>
            <a:r>
              <a:rPr sz="1577" i="1" dirty="0">
                <a:latin typeface="Times New Roman"/>
                <a:cs typeface="Times New Roman"/>
              </a:rPr>
              <a:t>n</a:t>
            </a:r>
            <a:r>
              <a:rPr sz="1577" i="1" spc="-36" dirty="0">
                <a:latin typeface="Times New Roman"/>
                <a:cs typeface="Times New Roman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i="1" dirty="0">
                <a:latin typeface="Times New Roman"/>
                <a:cs typeface="Times New Roman"/>
              </a:rPr>
              <a:t>n</a:t>
            </a:r>
            <a:r>
              <a:rPr sz="1577" dirty="0">
                <a:latin typeface="Book Antiqua"/>
                <a:cs typeface="Book Antiqua"/>
              </a:rPr>
              <a:t>)</a:t>
            </a:r>
            <a:r>
              <a:rPr sz="1577" spc="-127" dirty="0">
                <a:latin typeface="Book Antiqua"/>
                <a:cs typeface="Book Antiqua"/>
              </a:rPr>
              <a:t> </a:t>
            </a:r>
            <a:r>
              <a:rPr sz="1577" spc="182" dirty="0">
                <a:latin typeface="Book Antiqua"/>
                <a:cs typeface="Book Antiqua"/>
              </a:rPr>
              <a:t>*</a:t>
            </a:r>
            <a:r>
              <a:rPr sz="1577" spc="-127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(</a:t>
            </a:r>
            <a:r>
              <a:rPr sz="1577" spc="-154" dirty="0">
                <a:latin typeface="Book Antiqua"/>
                <a:cs typeface="Book Antiqua"/>
              </a:rPr>
              <a:t> </a:t>
            </a:r>
            <a:r>
              <a:rPr sz="1577" i="1" dirty="0">
                <a:latin typeface="Times New Roman"/>
                <a:cs typeface="Times New Roman"/>
              </a:rPr>
              <a:t>f</a:t>
            </a:r>
            <a:r>
              <a:rPr sz="1577" i="1" spc="152" dirty="0">
                <a:latin typeface="Times New Roman"/>
                <a:cs typeface="Times New Roman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4" dirty="0">
                <a:latin typeface="Georgia"/>
                <a:cs typeface="Georgia"/>
              </a:rPr>
              <a:t> </a:t>
            </a:r>
            <a:r>
              <a:rPr sz="1577" i="1" dirty="0">
                <a:latin typeface="Times New Roman"/>
                <a:cs typeface="Times New Roman"/>
              </a:rPr>
              <a:t>f</a:t>
            </a:r>
            <a:r>
              <a:rPr sz="1577" i="1" spc="-109" dirty="0">
                <a:latin typeface="Times New Roman"/>
                <a:cs typeface="Times New Roman"/>
              </a:rPr>
              <a:t> </a:t>
            </a:r>
            <a:r>
              <a:rPr sz="1577" dirty="0">
                <a:latin typeface="Book Antiqua"/>
                <a:cs typeface="Book Antiqua"/>
              </a:rPr>
              <a:t>)</a:t>
            </a:r>
            <a:r>
              <a:rPr sz="1577" spc="55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=</a:t>
            </a:r>
            <a:r>
              <a:rPr sz="1577" spc="55" dirty="0">
                <a:latin typeface="Book Antiqua"/>
                <a:cs typeface="Book Antiqu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(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65961" y="5132668"/>
            <a:ext cx="836745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i="1" dirty="0">
                <a:latin typeface="Times New Roman"/>
                <a:cs typeface="Times New Roman"/>
              </a:rPr>
              <a:t>n</a:t>
            </a:r>
            <a:r>
              <a:rPr sz="1577" i="1" spc="-33" dirty="0">
                <a:latin typeface="Times New Roman"/>
                <a:cs typeface="Times New Roman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0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2</a:t>
            </a:r>
            <a:r>
              <a:rPr sz="1577" i="1" dirty="0">
                <a:latin typeface="Times New Roman"/>
                <a:cs typeface="Times New Roman"/>
              </a:rPr>
              <a:t>p</a:t>
            </a:r>
            <a:r>
              <a:rPr sz="1577" i="1" spc="-30" dirty="0">
                <a:latin typeface="Times New Roman"/>
                <a:cs typeface="Times New Roman"/>
              </a:rPr>
              <a:t> </a:t>
            </a:r>
            <a:r>
              <a:rPr sz="1577" spc="69" dirty="0">
                <a:latin typeface="Georgia"/>
                <a:cs typeface="Georgia"/>
              </a:rPr>
              <a:t>−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i="1" spc="-30" dirty="0">
                <a:latin typeface="Times New Roman"/>
                <a:cs typeface="Times New Roman"/>
              </a:rPr>
              <a:t>f</a:t>
            </a:r>
            <a:endParaRPr sz="1577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53343" y="5428690"/>
            <a:ext cx="861775" cy="13477"/>
          </a:xfrm>
          <a:custGeom>
            <a:avLst/>
            <a:gdLst/>
            <a:ahLst/>
            <a:cxnLst/>
            <a:rect l="l" t="t" r="r" b="b"/>
            <a:pathLst>
              <a:path w="1421129" h="22225">
                <a:moveTo>
                  <a:pt x="1420987" y="0"/>
                </a:moveTo>
                <a:lnTo>
                  <a:pt x="0" y="0"/>
                </a:lnTo>
                <a:lnTo>
                  <a:pt x="0" y="22114"/>
                </a:lnTo>
                <a:lnTo>
                  <a:pt x="1420987" y="22114"/>
                </a:lnTo>
                <a:lnTo>
                  <a:pt x="1420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" name="object 12"/>
          <p:cNvSpPr txBox="1"/>
          <p:nvPr/>
        </p:nvSpPr>
        <p:spPr>
          <a:xfrm>
            <a:off x="3536966" y="5428304"/>
            <a:ext cx="94726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i="1" spc="-30" dirty="0">
                <a:latin typeface="Times New Roman"/>
                <a:cs typeface="Times New Roman"/>
              </a:rPr>
              <a:t>s</a:t>
            </a:r>
            <a:endParaRPr sz="1577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68586" y="5275914"/>
            <a:ext cx="657305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1)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(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41113" y="5132668"/>
            <a:ext cx="836745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i="1" dirty="0">
                <a:latin typeface="Times New Roman"/>
                <a:cs typeface="Times New Roman"/>
              </a:rPr>
              <a:t>n</a:t>
            </a:r>
            <a:r>
              <a:rPr sz="1577" i="1" spc="-33" dirty="0">
                <a:latin typeface="Times New Roman"/>
                <a:cs typeface="Times New Roman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0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2</a:t>
            </a:r>
            <a:r>
              <a:rPr sz="1577" i="1" dirty="0">
                <a:latin typeface="Times New Roman"/>
                <a:cs typeface="Times New Roman"/>
              </a:rPr>
              <a:t>p</a:t>
            </a:r>
            <a:r>
              <a:rPr sz="1577" i="1" spc="-30" dirty="0">
                <a:latin typeface="Times New Roman"/>
                <a:cs typeface="Times New Roman"/>
              </a:rPr>
              <a:t> </a:t>
            </a:r>
            <a:r>
              <a:rPr sz="1577" spc="69" dirty="0">
                <a:latin typeface="Georgia"/>
                <a:cs typeface="Georgia"/>
              </a:rPr>
              <a:t>−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i="1" spc="-30" dirty="0">
                <a:latin typeface="Times New Roman"/>
                <a:cs typeface="Times New Roman"/>
              </a:rPr>
              <a:t>f</a:t>
            </a:r>
            <a:endParaRPr sz="1577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28495" y="5428690"/>
            <a:ext cx="861775" cy="13477"/>
          </a:xfrm>
          <a:custGeom>
            <a:avLst/>
            <a:gdLst/>
            <a:ahLst/>
            <a:cxnLst/>
            <a:rect l="l" t="t" r="r" b="b"/>
            <a:pathLst>
              <a:path w="1421129" h="22225">
                <a:moveTo>
                  <a:pt x="1420988" y="0"/>
                </a:moveTo>
                <a:lnTo>
                  <a:pt x="0" y="0"/>
                </a:lnTo>
                <a:lnTo>
                  <a:pt x="0" y="22114"/>
                </a:lnTo>
                <a:lnTo>
                  <a:pt x="1420988" y="22114"/>
                </a:lnTo>
                <a:lnTo>
                  <a:pt x="14209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" name="object 16"/>
          <p:cNvSpPr txBox="1"/>
          <p:nvPr/>
        </p:nvSpPr>
        <p:spPr>
          <a:xfrm>
            <a:off x="5112118" y="5428304"/>
            <a:ext cx="94726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i="1" spc="-30" dirty="0">
                <a:latin typeface="Times New Roman"/>
                <a:cs typeface="Times New Roman"/>
              </a:rPr>
              <a:t>s</a:t>
            </a:r>
            <a:endParaRPr sz="1577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43737" y="5275914"/>
            <a:ext cx="688881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1)</a:t>
            </a:r>
            <a:r>
              <a:rPr sz="1577" spc="52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=</a:t>
            </a:r>
            <a:r>
              <a:rPr sz="1577" spc="55" dirty="0">
                <a:latin typeface="Book Antiqua"/>
                <a:cs typeface="Book Antiqu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(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47985" y="5132668"/>
            <a:ext cx="1236442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dirty="0">
                <a:latin typeface="Book Antiqua"/>
                <a:cs typeface="Book Antiqua"/>
              </a:rPr>
              <a:t>5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(2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dirty="0">
                <a:latin typeface="Book Antiqua"/>
                <a:cs typeface="Book Antiqua"/>
              </a:rPr>
              <a:t>0)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spc="69" dirty="0">
                <a:latin typeface="Georgia"/>
                <a:cs typeface="Georgia"/>
              </a:rPr>
              <a:t>−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3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335367" y="5428690"/>
            <a:ext cx="1261857" cy="13477"/>
          </a:xfrm>
          <a:custGeom>
            <a:avLst/>
            <a:gdLst/>
            <a:ahLst/>
            <a:cxnLst/>
            <a:rect l="l" t="t" r="r" b="b"/>
            <a:pathLst>
              <a:path w="2080895" h="22225">
                <a:moveTo>
                  <a:pt x="2080551" y="0"/>
                </a:moveTo>
                <a:lnTo>
                  <a:pt x="0" y="0"/>
                </a:lnTo>
                <a:lnTo>
                  <a:pt x="0" y="22114"/>
                </a:lnTo>
                <a:lnTo>
                  <a:pt x="2080551" y="22114"/>
                </a:lnTo>
                <a:lnTo>
                  <a:pt x="20805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" name="object 20"/>
          <p:cNvSpPr txBox="1"/>
          <p:nvPr/>
        </p:nvSpPr>
        <p:spPr>
          <a:xfrm>
            <a:off x="6907693" y="5428304"/>
            <a:ext cx="117060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30" dirty="0">
                <a:latin typeface="Book Antiqua"/>
                <a:cs typeface="Book Antiqua"/>
              </a:rPr>
              <a:t>2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44626" y="5275914"/>
            <a:ext cx="657305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1)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(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17155" y="5132668"/>
            <a:ext cx="1236442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dirty="0">
                <a:latin typeface="Book Antiqua"/>
                <a:cs typeface="Book Antiqua"/>
              </a:rPr>
              <a:t>5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(2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dirty="0">
                <a:latin typeface="Book Antiqua"/>
                <a:cs typeface="Book Antiqua"/>
              </a:rPr>
              <a:t>0)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spc="69" dirty="0">
                <a:latin typeface="Georgia"/>
                <a:cs typeface="Georgia"/>
              </a:rPr>
              <a:t>−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3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304533" y="5428690"/>
            <a:ext cx="1261857" cy="13477"/>
          </a:xfrm>
          <a:custGeom>
            <a:avLst/>
            <a:gdLst/>
            <a:ahLst/>
            <a:cxnLst/>
            <a:rect l="l" t="t" r="r" b="b"/>
            <a:pathLst>
              <a:path w="2080894" h="22225">
                <a:moveTo>
                  <a:pt x="2080554" y="0"/>
                </a:moveTo>
                <a:lnTo>
                  <a:pt x="0" y="0"/>
                </a:lnTo>
                <a:lnTo>
                  <a:pt x="0" y="22114"/>
                </a:lnTo>
                <a:lnTo>
                  <a:pt x="2080554" y="22114"/>
                </a:lnTo>
                <a:lnTo>
                  <a:pt x="20805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" name="object 24"/>
          <p:cNvSpPr txBox="1"/>
          <p:nvPr/>
        </p:nvSpPr>
        <p:spPr>
          <a:xfrm>
            <a:off x="8876862" y="5428304"/>
            <a:ext cx="117060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30" dirty="0">
                <a:latin typeface="Book Antiqua"/>
                <a:cs typeface="Book Antiqua"/>
              </a:rPr>
              <a:t>2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613798" y="5275914"/>
            <a:ext cx="1044680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1)</a:t>
            </a:r>
            <a:r>
              <a:rPr sz="1577" spc="52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=</a:t>
            </a:r>
            <a:r>
              <a:rPr sz="1577" spc="55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2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2</a:t>
            </a:r>
            <a:endParaRPr sz="1577">
              <a:latin typeface="Book Antiqua"/>
              <a:cs typeface="Book Antiqua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9502536" y="2498549"/>
          <a:ext cx="1216034" cy="1196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8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8164362" y="2902581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793" y="526873"/>
            <a:ext cx="5829107" cy="1118084"/>
          </a:xfrm>
          <a:prstGeom prst="rect">
            <a:avLst/>
          </a:prstGeom>
        </p:spPr>
        <p:txBody>
          <a:bodyPr vert="horz" wrap="square" lIns="0" tIns="8086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spc="-79" dirty="0"/>
              <a:t>Calculating</a:t>
            </a:r>
            <a:r>
              <a:rPr spc="-197" dirty="0"/>
              <a:t> </a:t>
            </a:r>
            <a:r>
              <a:rPr spc="-67" dirty="0"/>
              <a:t>Output</a:t>
            </a:r>
            <a:r>
              <a:rPr spc="-194" dirty="0"/>
              <a:t> </a:t>
            </a:r>
            <a:r>
              <a:rPr spc="-52" dirty="0"/>
              <a:t>Size</a:t>
            </a:r>
          </a:p>
          <a:p>
            <a:pPr marL="7701">
              <a:lnSpc>
                <a:spcPct val="100000"/>
              </a:lnSpc>
              <a:spcBef>
                <a:spcPts val="115"/>
              </a:spcBef>
            </a:pPr>
            <a:r>
              <a:rPr sz="2729" dirty="0"/>
              <a:t>Using</a:t>
            </a:r>
            <a:r>
              <a:rPr sz="2729" spc="-21" dirty="0"/>
              <a:t> </a:t>
            </a:r>
            <a:r>
              <a:rPr sz="2729" dirty="0"/>
              <a:t>Stride</a:t>
            </a:r>
            <a:r>
              <a:rPr sz="2729" spc="-18" dirty="0"/>
              <a:t> </a:t>
            </a:r>
            <a:r>
              <a:rPr sz="2729" dirty="0"/>
              <a:t>and</a:t>
            </a:r>
            <a:r>
              <a:rPr sz="2729" spc="-18" dirty="0"/>
              <a:t> </a:t>
            </a:r>
            <a:r>
              <a:rPr sz="2729" spc="-6" dirty="0"/>
              <a:t>Padding</a:t>
            </a:r>
            <a:endParaRPr sz="2729"/>
          </a:p>
        </p:txBody>
      </p:sp>
      <p:sp>
        <p:nvSpPr>
          <p:cNvPr id="3" name="object 3"/>
          <p:cNvSpPr txBox="1"/>
          <p:nvPr/>
        </p:nvSpPr>
        <p:spPr>
          <a:xfrm>
            <a:off x="4858780" y="2902581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46743" y="4206823"/>
            <a:ext cx="825964" cy="365098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246056" marR="3081" indent="-238740">
              <a:lnSpc>
                <a:spcPct val="102200"/>
              </a:lnSpc>
              <a:spcBef>
                <a:spcPts val="45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5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x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30" dirty="0">
                <a:solidFill>
                  <a:srgbClr val="5E5E5E"/>
                </a:solidFill>
                <a:latin typeface="Arial"/>
                <a:cs typeface="Arial"/>
              </a:rPr>
              <a:t>5</a:t>
            </a:r>
            <a:endParaRPr sz="11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7312" y="4206823"/>
            <a:ext cx="1011565" cy="365098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338856" marR="3081" indent="-331540">
              <a:lnSpc>
                <a:spcPct val="102200"/>
              </a:lnSpc>
              <a:spcBef>
                <a:spcPts val="45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3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x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30" dirty="0">
                <a:solidFill>
                  <a:srgbClr val="5E5E5E"/>
                </a:solidFill>
                <a:latin typeface="Arial"/>
                <a:cs typeface="Arial"/>
              </a:rPr>
              <a:t>3</a:t>
            </a:r>
            <a:endParaRPr sz="1182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737031" y="2066780"/>
          <a:ext cx="2310385" cy="205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249"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marR="262255" algn="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marR="262255" algn="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marL="70485"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800746" y="2498550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529151" y="5275914"/>
            <a:ext cx="1621507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dirty="0">
                <a:latin typeface="Book Antiqua"/>
                <a:cs typeface="Book Antiqua"/>
              </a:rPr>
              <a:t>(</a:t>
            </a:r>
            <a:r>
              <a:rPr sz="1577" i="1" dirty="0">
                <a:latin typeface="Times New Roman"/>
                <a:cs typeface="Times New Roman"/>
              </a:rPr>
              <a:t>n</a:t>
            </a:r>
            <a:r>
              <a:rPr sz="1577" i="1" spc="-36" dirty="0">
                <a:latin typeface="Times New Roman"/>
                <a:cs typeface="Times New Roman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i="1" dirty="0">
                <a:latin typeface="Times New Roman"/>
                <a:cs typeface="Times New Roman"/>
              </a:rPr>
              <a:t>n</a:t>
            </a:r>
            <a:r>
              <a:rPr sz="1577" dirty="0">
                <a:latin typeface="Book Antiqua"/>
                <a:cs typeface="Book Antiqua"/>
              </a:rPr>
              <a:t>)</a:t>
            </a:r>
            <a:r>
              <a:rPr sz="1577" spc="-127" dirty="0">
                <a:latin typeface="Book Antiqua"/>
                <a:cs typeface="Book Antiqua"/>
              </a:rPr>
              <a:t> </a:t>
            </a:r>
            <a:r>
              <a:rPr sz="1577" spc="182" dirty="0">
                <a:latin typeface="Book Antiqua"/>
                <a:cs typeface="Book Antiqua"/>
              </a:rPr>
              <a:t>*</a:t>
            </a:r>
            <a:r>
              <a:rPr sz="1577" spc="-127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(</a:t>
            </a:r>
            <a:r>
              <a:rPr sz="1577" spc="-154" dirty="0">
                <a:latin typeface="Book Antiqua"/>
                <a:cs typeface="Book Antiqua"/>
              </a:rPr>
              <a:t> </a:t>
            </a:r>
            <a:r>
              <a:rPr sz="1577" i="1" dirty="0">
                <a:latin typeface="Times New Roman"/>
                <a:cs typeface="Times New Roman"/>
              </a:rPr>
              <a:t>f</a:t>
            </a:r>
            <a:r>
              <a:rPr sz="1577" i="1" spc="152" dirty="0">
                <a:latin typeface="Times New Roman"/>
                <a:cs typeface="Times New Roman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4" dirty="0">
                <a:latin typeface="Georgia"/>
                <a:cs typeface="Georgia"/>
              </a:rPr>
              <a:t> </a:t>
            </a:r>
            <a:r>
              <a:rPr sz="1577" i="1" dirty="0">
                <a:latin typeface="Times New Roman"/>
                <a:cs typeface="Times New Roman"/>
              </a:rPr>
              <a:t>f</a:t>
            </a:r>
            <a:r>
              <a:rPr sz="1577" i="1" spc="-109" dirty="0">
                <a:latin typeface="Times New Roman"/>
                <a:cs typeface="Times New Roman"/>
              </a:rPr>
              <a:t> </a:t>
            </a:r>
            <a:r>
              <a:rPr sz="1577" dirty="0">
                <a:latin typeface="Book Antiqua"/>
                <a:cs typeface="Book Antiqua"/>
              </a:rPr>
              <a:t>)</a:t>
            </a:r>
            <a:r>
              <a:rPr sz="1577" spc="55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=</a:t>
            </a:r>
            <a:r>
              <a:rPr sz="1577" spc="55" dirty="0">
                <a:latin typeface="Book Antiqua"/>
                <a:cs typeface="Book Antiqu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(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65961" y="5132668"/>
            <a:ext cx="836745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i="1" dirty="0">
                <a:latin typeface="Times New Roman"/>
                <a:cs typeface="Times New Roman"/>
              </a:rPr>
              <a:t>n</a:t>
            </a:r>
            <a:r>
              <a:rPr sz="1577" i="1" spc="-33" dirty="0">
                <a:latin typeface="Times New Roman"/>
                <a:cs typeface="Times New Roman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0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2</a:t>
            </a:r>
            <a:r>
              <a:rPr sz="1577" i="1" dirty="0">
                <a:latin typeface="Times New Roman"/>
                <a:cs typeface="Times New Roman"/>
              </a:rPr>
              <a:t>p</a:t>
            </a:r>
            <a:r>
              <a:rPr sz="1577" i="1" spc="-30" dirty="0">
                <a:latin typeface="Times New Roman"/>
                <a:cs typeface="Times New Roman"/>
              </a:rPr>
              <a:t> </a:t>
            </a:r>
            <a:r>
              <a:rPr sz="1577" spc="69" dirty="0">
                <a:latin typeface="Georgia"/>
                <a:cs typeface="Georgia"/>
              </a:rPr>
              <a:t>−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i="1" spc="-30" dirty="0">
                <a:latin typeface="Times New Roman"/>
                <a:cs typeface="Times New Roman"/>
              </a:rPr>
              <a:t>f</a:t>
            </a:r>
            <a:endParaRPr sz="1577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53343" y="5428690"/>
            <a:ext cx="861775" cy="13477"/>
          </a:xfrm>
          <a:custGeom>
            <a:avLst/>
            <a:gdLst/>
            <a:ahLst/>
            <a:cxnLst/>
            <a:rect l="l" t="t" r="r" b="b"/>
            <a:pathLst>
              <a:path w="1421129" h="22225">
                <a:moveTo>
                  <a:pt x="1420987" y="0"/>
                </a:moveTo>
                <a:lnTo>
                  <a:pt x="0" y="0"/>
                </a:lnTo>
                <a:lnTo>
                  <a:pt x="0" y="22114"/>
                </a:lnTo>
                <a:lnTo>
                  <a:pt x="1420987" y="22114"/>
                </a:lnTo>
                <a:lnTo>
                  <a:pt x="1420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" name="object 11"/>
          <p:cNvSpPr txBox="1"/>
          <p:nvPr/>
        </p:nvSpPr>
        <p:spPr>
          <a:xfrm>
            <a:off x="3536966" y="5428304"/>
            <a:ext cx="94726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i="1" spc="-30" dirty="0">
                <a:latin typeface="Times New Roman"/>
                <a:cs typeface="Times New Roman"/>
              </a:rPr>
              <a:t>s</a:t>
            </a:r>
            <a:endParaRPr sz="157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68586" y="5275914"/>
            <a:ext cx="657305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1)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(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41113" y="5132668"/>
            <a:ext cx="836745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i="1" dirty="0">
                <a:latin typeface="Times New Roman"/>
                <a:cs typeface="Times New Roman"/>
              </a:rPr>
              <a:t>n</a:t>
            </a:r>
            <a:r>
              <a:rPr sz="1577" i="1" spc="-33" dirty="0">
                <a:latin typeface="Times New Roman"/>
                <a:cs typeface="Times New Roman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0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2</a:t>
            </a:r>
            <a:r>
              <a:rPr sz="1577" i="1" dirty="0">
                <a:latin typeface="Times New Roman"/>
                <a:cs typeface="Times New Roman"/>
              </a:rPr>
              <a:t>p</a:t>
            </a:r>
            <a:r>
              <a:rPr sz="1577" i="1" spc="-30" dirty="0">
                <a:latin typeface="Times New Roman"/>
                <a:cs typeface="Times New Roman"/>
              </a:rPr>
              <a:t> </a:t>
            </a:r>
            <a:r>
              <a:rPr sz="1577" spc="69" dirty="0">
                <a:latin typeface="Georgia"/>
                <a:cs typeface="Georgia"/>
              </a:rPr>
              <a:t>−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i="1" spc="-30" dirty="0">
                <a:latin typeface="Times New Roman"/>
                <a:cs typeface="Times New Roman"/>
              </a:rPr>
              <a:t>f</a:t>
            </a:r>
            <a:endParaRPr sz="1577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28495" y="5428690"/>
            <a:ext cx="861775" cy="13477"/>
          </a:xfrm>
          <a:custGeom>
            <a:avLst/>
            <a:gdLst/>
            <a:ahLst/>
            <a:cxnLst/>
            <a:rect l="l" t="t" r="r" b="b"/>
            <a:pathLst>
              <a:path w="1421129" h="22225">
                <a:moveTo>
                  <a:pt x="1420988" y="0"/>
                </a:moveTo>
                <a:lnTo>
                  <a:pt x="0" y="0"/>
                </a:lnTo>
                <a:lnTo>
                  <a:pt x="0" y="22114"/>
                </a:lnTo>
                <a:lnTo>
                  <a:pt x="1420988" y="22114"/>
                </a:lnTo>
                <a:lnTo>
                  <a:pt x="14209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" name="object 15"/>
          <p:cNvSpPr txBox="1"/>
          <p:nvPr/>
        </p:nvSpPr>
        <p:spPr>
          <a:xfrm>
            <a:off x="5112118" y="5428304"/>
            <a:ext cx="94726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i="1" spc="-30" dirty="0">
                <a:latin typeface="Times New Roman"/>
                <a:cs typeface="Times New Roman"/>
              </a:rPr>
              <a:t>s</a:t>
            </a:r>
            <a:endParaRPr sz="1577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43737" y="5275914"/>
            <a:ext cx="688881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1)</a:t>
            </a:r>
            <a:r>
              <a:rPr sz="1577" spc="52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=</a:t>
            </a:r>
            <a:r>
              <a:rPr sz="1577" spc="55" dirty="0">
                <a:latin typeface="Book Antiqua"/>
                <a:cs typeface="Book Antiqu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(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47985" y="5132668"/>
            <a:ext cx="1236442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dirty="0">
                <a:latin typeface="Book Antiqua"/>
                <a:cs typeface="Book Antiqua"/>
              </a:rPr>
              <a:t>5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(2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dirty="0">
                <a:latin typeface="Book Antiqua"/>
                <a:cs typeface="Book Antiqua"/>
              </a:rPr>
              <a:t>0)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spc="69" dirty="0">
                <a:latin typeface="Georgia"/>
                <a:cs typeface="Georgia"/>
              </a:rPr>
              <a:t>−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3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35367" y="5428690"/>
            <a:ext cx="1261857" cy="13477"/>
          </a:xfrm>
          <a:custGeom>
            <a:avLst/>
            <a:gdLst/>
            <a:ahLst/>
            <a:cxnLst/>
            <a:rect l="l" t="t" r="r" b="b"/>
            <a:pathLst>
              <a:path w="2080895" h="22225">
                <a:moveTo>
                  <a:pt x="2080551" y="0"/>
                </a:moveTo>
                <a:lnTo>
                  <a:pt x="0" y="0"/>
                </a:lnTo>
                <a:lnTo>
                  <a:pt x="0" y="22114"/>
                </a:lnTo>
                <a:lnTo>
                  <a:pt x="2080551" y="22114"/>
                </a:lnTo>
                <a:lnTo>
                  <a:pt x="20805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" name="object 19"/>
          <p:cNvSpPr txBox="1"/>
          <p:nvPr/>
        </p:nvSpPr>
        <p:spPr>
          <a:xfrm>
            <a:off x="6907693" y="5428304"/>
            <a:ext cx="117060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30" dirty="0">
                <a:latin typeface="Book Antiqua"/>
                <a:cs typeface="Book Antiqua"/>
              </a:rPr>
              <a:t>1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44626" y="5275914"/>
            <a:ext cx="657305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1)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(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17155" y="5132668"/>
            <a:ext cx="1236442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dirty="0">
                <a:latin typeface="Book Antiqua"/>
                <a:cs typeface="Book Antiqua"/>
              </a:rPr>
              <a:t>5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(2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dirty="0">
                <a:latin typeface="Book Antiqua"/>
                <a:cs typeface="Book Antiqua"/>
              </a:rPr>
              <a:t>0)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spc="69" dirty="0">
                <a:latin typeface="Georgia"/>
                <a:cs typeface="Georgia"/>
              </a:rPr>
              <a:t>−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3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304533" y="5428690"/>
            <a:ext cx="1261857" cy="13477"/>
          </a:xfrm>
          <a:custGeom>
            <a:avLst/>
            <a:gdLst/>
            <a:ahLst/>
            <a:cxnLst/>
            <a:rect l="l" t="t" r="r" b="b"/>
            <a:pathLst>
              <a:path w="2080894" h="22225">
                <a:moveTo>
                  <a:pt x="2080554" y="0"/>
                </a:moveTo>
                <a:lnTo>
                  <a:pt x="0" y="0"/>
                </a:lnTo>
                <a:lnTo>
                  <a:pt x="0" y="22114"/>
                </a:lnTo>
                <a:lnTo>
                  <a:pt x="2080554" y="22114"/>
                </a:lnTo>
                <a:lnTo>
                  <a:pt x="20805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" name="object 23"/>
          <p:cNvSpPr txBox="1"/>
          <p:nvPr/>
        </p:nvSpPr>
        <p:spPr>
          <a:xfrm>
            <a:off x="8876862" y="5428304"/>
            <a:ext cx="117060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30" dirty="0">
                <a:latin typeface="Book Antiqua"/>
                <a:cs typeface="Book Antiqua"/>
              </a:rPr>
              <a:t>1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613798" y="5275914"/>
            <a:ext cx="1044680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1)</a:t>
            </a:r>
            <a:r>
              <a:rPr sz="1577" spc="52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=</a:t>
            </a:r>
            <a:r>
              <a:rPr sz="1577" spc="55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3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3</a:t>
            </a:r>
            <a:endParaRPr sz="1577">
              <a:latin typeface="Book Antiqua"/>
              <a:cs typeface="Book Antiqua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9502536" y="2498550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8164362" y="2902581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745030" y="1451229"/>
            <a:ext cx="1518695" cy="703759"/>
          </a:xfrm>
          <a:prstGeom prst="rect">
            <a:avLst/>
          </a:prstGeom>
        </p:spPr>
        <p:txBody>
          <a:bodyPr vert="horz" wrap="square" lIns="0" tIns="33886" rIns="0" bIns="0" rtlCol="0">
            <a:spAutoFit/>
          </a:bodyPr>
          <a:lstStyle/>
          <a:p>
            <a:pPr marL="7701">
              <a:spcBef>
                <a:spcPts val="267"/>
              </a:spcBef>
            </a:pPr>
            <a:r>
              <a:rPr sz="2092" b="1" dirty="0">
                <a:latin typeface="Arial"/>
                <a:cs typeface="Arial"/>
              </a:rPr>
              <a:t>Stride </a:t>
            </a:r>
            <a:r>
              <a:rPr sz="2092" b="1" spc="36" dirty="0">
                <a:latin typeface="Arial"/>
                <a:cs typeface="Arial"/>
              </a:rPr>
              <a:t>=</a:t>
            </a:r>
            <a:r>
              <a:rPr sz="2092" b="1" dirty="0">
                <a:latin typeface="Arial"/>
                <a:cs typeface="Arial"/>
              </a:rPr>
              <a:t> </a:t>
            </a:r>
            <a:r>
              <a:rPr sz="2092" b="1" spc="-30" dirty="0">
                <a:latin typeface="Arial"/>
                <a:cs typeface="Arial"/>
              </a:rPr>
              <a:t>1</a:t>
            </a:r>
            <a:endParaRPr sz="2092">
              <a:latin typeface="Arial"/>
              <a:cs typeface="Arial"/>
            </a:endParaRPr>
          </a:p>
          <a:p>
            <a:pPr marL="7701">
              <a:spcBef>
                <a:spcPts val="209"/>
              </a:spcBef>
            </a:pPr>
            <a:r>
              <a:rPr sz="2092" b="1" dirty="0">
                <a:latin typeface="Arial"/>
                <a:cs typeface="Arial"/>
              </a:rPr>
              <a:t>Padding</a:t>
            </a:r>
            <a:r>
              <a:rPr sz="2092" b="1" spc="-42" dirty="0">
                <a:latin typeface="Arial"/>
                <a:cs typeface="Arial"/>
              </a:rPr>
              <a:t> </a:t>
            </a:r>
            <a:r>
              <a:rPr sz="2092" b="1" spc="36" dirty="0">
                <a:latin typeface="Arial"/>
                <a:cs typeface="Arial"/>
              </a:rPr>
              <a:t>=</a:t>
            </a:r>
            <a:r>
              <a:rPr sz="2092" b="1" spc="-42" dirty="0">
                <a:latin typeface="Arial"/>
                <a:cs typeface="Arial"/>
              </a:rPr>
              <a:t> </a:t>
            </a:r>
            <a:r>
              <a:rPr sz="2092" b="1" spc="-30" dirty="0">
                <a:latin typeface="Arial"/>
                <a:cs typeface="Arial"/>
              </a:rPr>
              <a:t>0</a:t>
            </a:r>
            <a:endParaRPr sz="2092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793" y="526873"/>
            <a:ext cx="5829107" cy="1118084"/>
          </a:xfrm>
          <a:prstGeom prst="rect">
            <a:avLst/>
          </a:prstGeom>
        </p:spPr>
        <p:txBody>
          <a:bodyPr vert="horz" wrap="square" lIns="0" tIns="8086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spc="-79" dirty="0"/>
              <a:t>Calculating</a:t>
            </a:r>
            <a:r>
              <a:rPr spc="-197" dirty="0"/>
              <a:t> </a:t>
            </a:r>
            <a:r>
              <a:rPr spc="-67" dirty="0"/>
              <a:t>Output</a:t>
            </a:r>
            <a:r>
              <a:rPr spc="-194" dirty="0"/>
              <a:t> </a:t>
            </a:r>
            <a:r>
              <a:rPr spc="-52" dirty="0"/>
              <a:t>Size</a:t>
            </a:r>
          </a:p>
          <a:p>
            <a:pPr marL="7701">
              <a:lnSpc>
                <a:spcPct val="100000"/>
              </a:lnSpc>
              <a:spcBef>
                <a:spcPts val="115"/>
              </a:spcBef>
            </a:pPr>
            <a:r>
              <a:rPr sz="2729" dirty="0"/>
              <a:t>When</a:t>
            </a:r>
            <a:r>
              <a:rPr sz="2729" spc="-67" dirty="0"/>
              <a:t> </a:t>
            </a:r>
            <a:r>
              <a:rPr sz="2729" spc="-6" dirty="0"/>
              <a:t>using</a:t>
            </a:r>
            <a:r>
              <a:rPr sz="2729" spc="-67" dirty="0"/>
              <a:t> </a:t>
            </a:r>
            <a:r>
              <a:rPr sz="2729" dirty="0"/>
              <a:t>Stride</a:t>
            </a:r>
            <a:r>
              <a:rPr sz="2729" spc="-64" dirty="0"/>
              <a:t> </a:t>
            </a:r>
            <a:r>
              <a:rPr sz="2729" dirty="0"/>
              <a:t>&amp;</a:t>
            </a:r>
            <a:r>
              <a:rPr sz="2729" spc="-67" dirty="0"/>
              <a:t> </a:t>
            </a:r>
            <a:r>
              <a:rPr sz="2729" spc="-6" dirty="0"/>
              <a:t>Padding</a:t>
            </a:r>
            <a:endParaRPr sz="2729"/>
          </a:p>
        </p:txBody>
      </p:sp>
      <p:sp>
        <p:nvSpPr>
          <p:cNvPr id="3" name="object 3"/>
          <p:cNvSpPr txBox="1"/>
          <p:nvPr/>
        </p:nvSpPr>
        <p:spPr>
          <a:xfrm>
            <a:off x="4858780" y="2902581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46743" y="4206823"/>
            <a:ext cx="825964" cy="365098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246056" marR="3081" indent="-238740">
              <a:lnSpc>
                <a:spcPct val="102200"/>
              </a:lnSpc>
              <a:spcBef>
                <a:spcPts val="45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7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x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30" dirty="0">
                <a:solidFill>
                  <a:srgbClr val="5E5E5E"/>
                </a:solidFill>
                <a:latin typeface="Arial"/>
                <a:cs typeface="Arial"/>
              </a:rPr>
              <a:t>7</a:t>
            </a:r>
            <a:endParaRPr sz="11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7312" y="4206823"/>
            <a:ext cx="1011565" cy="365098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338856" marR="3081" indent="-331540">
              <a:lnSpc>
                <a:spcPct val="102200"/>
              </a:lnSpc>
              <a:spcBef>
                <a:spcPts val="45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3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x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30" dirty="0">
                <a:solidFill>
                  <a:srgbClr val="5E5E5E"/>
                </a:solidFill>
                <a:latin typeface="Arial"/>
                <a:cs typeface="Arial"/>
              </a:rPr>
              <a:t>3</a:t>
            </a:r>
            <a:endParaRPr sz="1182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800746" y="2498550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529151" y="5275914"/>
            <a:ext cx="1621507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dirty="0">
                <a:latin typeface="Book Antiqua"/>
                <a:cs typeface="Book Antiqua"/>
              </a:rPr>
              <a:t>(</a:t>
            </a:r>
            <a:r>
              <a:rPr sz="1577" i="1" dirty="0">
                <a:latin typeface="Times New Roman"/>
                <a:cs typeface="Times New Roman"/>
              </a:rPr>
              <a:t>n</a:t>
            </a:r>
            <a:r>
              <a:rPr sz="1577" i="1" spc="-36" dirty="0">
                <a:latin typeface="Times New Roman"/>
                <a:cs typeface="Times New Roman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i="1" dirty="0">
                <a:latin typeface="Times New Roman"/>
                <a:cs typeface="Times New Roman"/>
              </a:rPr>
              <a:t>n</a:t>
            </a:r>
            <a:r>
              <a:rPr sz="1577" dirty="0">
                <a:latin typeface="Book Antiqua"/>
                <a:cs typeface="Book Antiqua"/>
              </a:rPr>
              <a:t>)</a:t>
            </a:r>
            <a:r>
              <a:rPr sz="1577" spc="-127" dirty="0">
                <a:latin typeface="Book Antiqua"/>
                <a:cs typeface="Book Antiqua"/>
              </a:rPr>
              <a:t> </a:t>
            </a:r>
            <a:r>
              <a:rPr sz="1577" spc="182" dirty="0">
                <a:latin typeface="Book Antiqua"/>
                <a:cs typeface="Book Antiqua"/>
              </a:rPr>
              <a:t>*</a:t>
            </a:r>
            <a:r>
              <a:rPr sz="1577" spc="-127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(</a:t>
            </a:r>
            <a:r>
              <a:rPr sz="1577" spc="-154" dirty="0">
                <a:latin typeface="Book Antiqua"/>
                <a:cs typeface="Book Antiqua"/>
              </a:rPr>
              <a:t> </a:t>
            </a:r>
            <a:r>
              <a:rPr sz="1577" i="1" dirty="0">
                <a:latin typeface="Times New Roman"/>
                <a:cs typeface="Times New Roman"/>
              </a:rPr>
              <a:t>f</a:t>
            </a:r>
            <a:r>
              <a:rPr sz="1577" i="1" spc="152" dirty="0">
                <a:latin typeface="Times New Roman"/>
                <a:cs typeface="Times New Roman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4" dirty="0">
                <a:latin typeface="Georgia"/>
                <a:cs typeface="Georgia"/>
              </a:rPr>
              <a:t> </a:t>
            </a:r>
            <a:r>
              <a:rPr sz="1577" i="1" dirty="0">
                <a:latin typeface="Times New Roman"/>
                <a:cs typeface="Times New Roman"/>
              </a:rPr>
              <a:t>f</a:t>
            </a:r>
            <a:r>
              <a:rPr sz="1577" i="1" spc="-109" dirty="0">
                <a:latin typeface="Times New Roman"/>
                <a:cs typeface="Times New Roman"/>
              </a:rPr>
              <a:t> </a:t>
            </a:r>
            <a:r>
              <a:rPr sz="1577" dirty="0">
                <a:latin typeface="Book Antiqua"/>
                <a:cs typeface="Book Antiqua"/>
              </a:rPr>
              <a:t>)</a:t>
            </a:r>
            <a:r>
              <a:rPr sz="1577" spc="55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=</a:t>
            </a:r>
            <a:r>
              <a:rPr sz="1577" spc="55" dirty="0">
                <a:latin typeface="Book Antiqua"/>
                <a:cs typeface="Book Antiqu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(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65961" y="5132668"/>
            <a:ext cx="836745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i="1" dirty="0">
                <a:latin typeface="Times New Roman"/>
                <a:cs typeface="Times New Roman"/>
              </a:rPr>
              <a:t>n</a:t>
            </a:r>
            <a:r>
              <a:rPr sz="1577" i="1" spc="-33" dirty="0">
                <a:latin typeface="Times New Roman"/>
                <a:cs typeface="Times New Roman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0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2</a:t>
            </a:r>
            <a:r>
              <a:rPr sz="1577" i="1" dirty="0">
                <a:latin typeface="Times New Roman"/>
                <a:cs typeface="Times New Roman"/>
              </a:rPr>
              <a:t>p</a:t>
            </a:r>
            <a:r>
              <a:rPr sz="1577" i="1" spc="-30" dirty="0">
                <a:latin typeface="Times New Roman"/>
                <a:cs typeface="Times New Roman"/>
              </a:rPr>
              <a:t> </a:t>
            </a:r>
            <a:r>
              <a:rPr sz="1577" spc="69" dirty="0">
                <a:latin typeface="Georgia"/>
                <a:cs typeface="Georgia"/>
              </a:rPr>
              <a:t>−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i="1" spc="-30" dirty="0">
                <a:latin typeface="Times New Roman"/>
                <a:cs typeface="Times New Roman"/>
              </a:rPr>
              <a:t>f</a:t>
            </a:r>
            <a:endParaRPr sz="157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53343" y="5428690"/>
            <a:ext cx="861775" cy="13477"/>
          </a:xfrm>
          <a:custGeom>
            <a:avLst/>
            <a:gdLst/>
            <a:ahLst/>
            <a:cxnLst/>
            <a:rect l="l" t="t" r="r" b="b"/>
            <a:pathLst>
              <a:path w="1421129" h="22225">
                <a:moveTo>
                  <a:pt x="1420987" y="0"/>
                </a:moveTo>
                <a:lnTo>
                  <a:pt x="0" y="0"/>
                </a:lnTo>
                <a:lnTo>
                  <a:pt x="0" y="22114"/>
                </a:lnTo>
                <a:lnTo>
                  <a:pt x="1420987" y="22114"/>
                </a:lnTo>
                <a:lnTo>
                  <a:pt x="1420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" name="object 10"/>
          <p:cNvSpPr txBox="1"/>
          <p:nvPr/>
        </p:nvSpPr>
        <p:spPr>
          <a:xfrm>
            <a:off x="3536966" y="5428304"/>
            <a:ext cx="94726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i="1" spc="-30" dirty="0">
                <a:latin typeface="Times New Roman"/>
                <a:cs typeface="Times New Roman"/>
              </a:rPr>
              <a:t>s</a:t>
            </a:r>
            <a:endParaRPr sz="1577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68586" y="5275914"/>
            <a:ext cx="657305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1)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(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41113" y="5132668"/>
            <a:ext cx="836745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i="1" dirty="0">
                <a:latin typeface="Times New Roman"/>
                <a:cs typeface="Times New Roman"/>
              </a:rPr>
              <a:t>n</a:t>
            </a:r>
            <a:r>
              <a:rPr sz="1577" i="1" spc="-33" dirty="0">
                <a:latin typeface="Times New Roman"/>
                <a:cs typeface="Times New Roman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0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2</a:t>
            </a:r>
            <a:r>
              <a:rPr sz="1577" i="1" dirty="0">
                <a:latin typeface="Times New Roman"/>
                <a:cs typeface="Times New Roman"/>
              </a:rPr>
              <a:t>p</a:t>
            </a:r>
            <a:r>
              <a:rPr sz="1577" i="1" spc="-30" dirty="0">
                <a:latin typeface="Times New Roman"/>
                <a:cs typeface="Times New Roman"/>
              </a:rPr>
              <a:t> </a:t>
            </a:r>
            <a:r>
              <a:rPr sz="1577" spc="69" dirty="0">
                <a:latin typeface="Georgia"/>
                <a:cs typeface="Georgia"/>
              </a:rPr>
              <a:t>−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i="1" spc="-30" dirty="0">
                <a:latin typeface="Times New Roman"/>
                <a:cs typeface="Times New Roman"/>
              </a:rPr>
              <a:t>f</a:t>
            </a:r>
            <a:endParaRPr sz="1577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28495" y="5428690"/>
            <a:ext cx="861775" cy="13477"/>
          </a:xfrm>
          <a:custGeom>
            <a:avLst/>
            <a:gdLst/>
            <a:ahLst/>
            <a:cxnLst/>
            <a:rect l="l" t="t" r="r" b="b"/>
            <a:pathLst>
              <a:path w="1421129" h="22225">
                <a:moveTo>
                  <a:pt x="1420988" y="0"/>
                </a:moveTo>
                <a:lnTo>
                  <a:pt x="0" y="0"/>
                </a:lnTo>
                <a:lnTo>
                  <a:pt x="0" y="22114"/>
                </a:lnTo>
                <a:lnTo>
                  <a:pt x="1420988" y="22114"/>
                </a:lnTo>
                <a:lnTo>
                  <a:pt x="14209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" name="object 14"/>
          <p:cNvSpPr txBox="1"/>
          <p:nvPr/>
        </p:nvSpPr>
        <p:spPr>
          <a:xfrm>
            <a:off x="5112118" y="5428304"/>
            <a:ext cx="94726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i="1" spc="-30" dirty="0">
                <a:latin typeface="Times New Roman"/>
                <a:cs typeface="Times New Roman"/>
              </a:rPr>
              <a:t>s</a:t>
            </a:r>
            <a:endParaRPr sz="1577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43737" y="5275914"/>
            <a:ext cx="688881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1)</a:t>
            </a:r>
            <a:r>
              <a:rPr sz="1577" spc="52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=</a:t>
            </a:r>
            <a:r>
              <a:rPr sz="1577" spc="55" dirty="0">
                <a:latin typeface="Book Antiqua"/>
                <a:cs typeface="Book Antiqu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(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47985" y="5132668"/>
            <a:ext cx="1236442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dirty="0">
                <a:latin typeface="Book Antiqua"/>
                <a:cs typeface="Book Antiqua"/>
              </a:rPr>
              <a:t>5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(2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dirty="0">
                <a:latin typeface="Book Antiqua"/>
                <a:cs typeface="Book Antiqua"/>
              </a:rPr>
              <a:t>1)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spc="69" dirty="0">
                <a:latin typeface="Georgia"/>
                <a:cs typeface="Georgia"/>
              </a:rPr>
              <a:t>−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3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335367" y="5428690"/>
            <a:ext cx="1261857" cy="13477"/>
          </a:xfrm>
          <a:custGeom>
            <a:avLst/>
            <a:gdLst/>
            <a:ahLst/>
            <a:cxnLst/>
            <a:rect l="l" t="t" r="r" b="b"/>
            <a:pathLst>
              <a:path w="2080895" h="22225">
                <a:moveTo>
                  <a:pt x="2080551" y="0"/>
                </a:moveTo>
                <a:lnTo>
                  <a:pt x="0" y="0"/>
                </a:lnTo>
                <a:lnTo>
                  <a:pt x="0" y="22114"/>
                </a:lnTo>
                <a:lnTo>
                  <a:pt x="2080551" y="22114"/>
                </a:lnTo>
                <a:lnTo>
                  <a:pt x="20805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" name="object 18"/>
          <p:cNvSpPr txBox="1"/>
          <p:nvPr/>
        </p:nvSpPr>
        <p:spPr>
          <a:xfrm>
            <a:off x="6907693" y="5428304"/>
            <a:ext cx="117060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30" dirty="0">
                <a:latin typeface="Book Antiqua"/>
                <a:cs typeface="Book Antiqua"/>
              </a:rPr>
              <a:t>1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44626" y="5275914"/>
            <a:ext cx="657305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1)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(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17155" y="5132668"/>
            <a:ext cx="1236442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dirty="0">
                <a:latin typeface="Book Antiqua"/>
                <a:cs typeface="Book Antiqua"/>
              </a:rPr>
              <a:t>5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(2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dirty="0">
                <a:latin typeface="Book Antiqua"/>
                <a:cs typeface="Book Antiqua"/>
              </a:rPr>
              <a:t>1)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spc="69" dirty="0">
                <a:latin typeface="Georgia"/>
                <a:cs typeface="Georgia"/>
              </a:rPr>
              <a:t>−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3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304533" y="5428690"/>
            <a:ext cx="1261857" cy="13477"/>
          </a:xfrm>
          <a:custGeom>
            <a:avLst/>
            <a:gdLst/>
            <a:ahLst/>
            <a:cxnLst/>
            <a:rect l="l" t="t" r="r" b="b"/>
            <a:pathLst>
              <a:path w="2080894" h="22225">
                <a:moveTo>
                  <a:pt x="2080554" y="0"/>
                </a:moveTo>
                <a:lnTo>
                  <a:pt x="0" y="0"/>
                </a:lnTo>
                <a:lnTo>
                  <a:pt x="0" y="22114"/>
                </a:lnTo>
                <a:lnTo>
                  <a:pt x="2080554" y="22114"/>
                </a:lnTo>
                <a:lnTo>
                  <a:pt x="20805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" name="object 22"/>
          <p:cNvSpPr txBox="1"/>
          <p:nvPr/>
        </p:nvSpPr>
        <p:spPr>
          <a:xfrm>
            <a:off x="8876862" y="5428304"/>
            <a:ext cx="117060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30" dirty="0">
                <a:latin typeface="Book Antiqua"/>
                <a:cs typeface="Book Antiqua"/>
              </a:rPr>
              <a:t>1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613798" y="5275914"/>
            <a:ext cx="1044680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1)</a:t>
            </a:r>
            <a:r>
              <a:rPr sz="1577" spc="52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=</a:t>
            </a:r>
            <a:r>
              <a:rPr sz="1577" spc="55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5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5</a:t>
            </a:r>
            <a:endParaRPr sz="1577">
              <a:latin typeface="Book Antiqua"/>
              <a:cs typeface="Book Antiqua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9502536" y="2498550"/>
          <a:ext cx="1216803" cy="1195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9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54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54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54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54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54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54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54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54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54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54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54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54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54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54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54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54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54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54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54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54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54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54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54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54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54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8164362" y="2902581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45030" y="1451229"/>
            <a:ext cx="1518695" cy="703759"/>
          </a:xfrm>
          <a:prstGeom prst="rect">
            <a:avLst/>
          </a:prstGeom>
        </p:spPr>
        <p:txBody>
          <a:bodyPr vert="horz" wrap="square" lIns="0" tIns="33886" rIns="0" bIns="0" rtlCol="0">
            <a:spAutoFit/>
          </a:bodyPr>
          <a:lstStyle/>
          <a:p>
            <a:pPr marL="7701">
              <a:spcBef>
                <a:spcPts val="267"/>
              </a:spcBef>
            </a:pPr>
            <a:r>
              <a:rPr sz="2092" b="1" dirty="0">
                <a:latin typeface="Arial"/>
                <a:cs typeface="Arial"/>
              </a:rPr>
              <a:t>Stride </a:t>
            </a:r>
            <a:r>
              <a:rPr sz="2092" b="1" spc="36" dirty="0">
                <a:latin typeface="Arial"/>
                <a:cs typeface="Arial"/>
              </a:rPr>
              <a:t>=</a:t>
            </a:r>
            <a:r>
              <a:rPr sz="2092" b="1" dirty="0">
                <a:latin typeface="Arial"/>
                <a:cs typeface="Arial"/>
              </a:rPr>
              <a:t> </a:t>
            </a:r>
            <a:r>
              <a:rPr sz="2092" b="1" spc="-30" dirty="0">
                <a:latin typeface="Arial"/>
                <a:cs typeface="Arial"/>
              </a:rPr>
              <a:t>1</a:t>
            </a:r>
            <a:endParaRPr sz="2092">
              <a:latin typeface="Arial"/>
              <a:cs typeface="Arial"/>
            </a:endParaRPr>
          </a:p>
          <a:p>
            <a:pPr marL="7701">
              <a:spcBef>
                <a:spcPts val="209"/>
              </a:spcBef>
            </a:pPr>
            <a:r>
              <a:rPr sz="2092" b="1" dirty="0">
                <a:latin typeface="Arial"/>
                <a:cs typeface="Arial"/>
              </a:rPr>
              <a:t>Padding</a:t>
            </a:r>
            <a:r>
              <a:rPr sz="2092" b="1" spc="-42" dirty="0">
                <a:latin typeface="Arial"/>
                <a:cs typeface="Arial"/>
              </a:rPr>
              <a:t> </a:t>
            </a:r>
            <a:r>
              <a:rPr sz="2092" b="1" spc="36" dirty="0">
                <a:latin typeface="Arial"/>
                <a:cs typeface="Arial"/>
              </a:rPr>
              <a:t>=</a:t>
            </a:r>
            <a:r>
              <a:rPr sz="2092" b="1" spc="-42" dirty="0">
                <a:latin typeface="Arial"/>
                <a:cs typeface="Arial"/>
              </a:rPr>
              <a:t> </a:t>
            </a:r>
            <a:r>
              <a:rPr sz="2092" b="1" spc="-30" dirty="0">
                <a:latin typeface="Arial"/>
                <a:cs typeface="Arial"/>
              </a:rPr>
              <a:t>1</a:t>
            </a:r>
            <a:endParaRPr sz="2092">
              <a:latin typeface="Arial"/>
              <a:cs typeface="Arial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1743381" y="2066780"/>
          <a:ext cx="2310000" cy="2056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650708" y="6248646"/>
            <a:ext cx="663620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b="1" dirty="0">
                <a:solidFill>
                  <a:srgbClr val="00A2FF"/>
                </a:solidFill>
                <a:latin typeface="Arial"/>
                <a:cs typeface="Arial"/>
              </a:rPr>
              <a:t>Note</a:t>
            </a:r>
            <a:r>
              <a:rPr sz="1182" b="1" spc="24" dirty="0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1182" b="1" dirty="0">
                <a:solidFill>
                  <a:srgbClr val="00A2FF"/>
                </a:solidFill>
                <a:latin typeface="Arial"/>
                <a:cs typeface="Arial"/>
              </a:rPr>
              <a:t>if</a:t>
            </a:r>
            <a:r>
              <a:rPr sz="1182" b="1" spc="27" dirty="0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1182" b="1" spc="39" dirty="0">
                <a:solidFill>
                  <a:srgbClr val="00A2FF"/>
                </a:solidFill>
                <a:latin typeface="Arial"/>
                <a:cs typeface="Arial"/>
              </a:rPr>
              <a:t>we</a:t>
            </a:r>
            <a:r>
              <a:rPr sz="1182" b="1" spc="27" dirty="0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1182" b="1" dirty="0">
                <a:solidFill>
                  <a:srgbClr val="00A2FF"/>
                </a:solidFill>
                <a:latin typeface="Arial"/>
                <a:cs typeface="Arial"/>
              </a:rPr>
              <a:t>get</a:t>
            </a:r>
            <a:r>
              <a:rPr sz="1182" b="1" spc="24" dirty="0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1182" b="1" dirty="0">
                <a:solidFill>
                  <a:srgbClr val="00A2FF"/>
                </a:solidFill>
                <a:latin typeface="Arial"/>
                <a:cs typeface="Arial"/>
              </a:rPr>
              <a:t>non</a:t>
            </a:r>
            <a:r>
              <a:rPr sz="1182" b="1" spc="27" dirty="0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1182" b="1" dirty="0">
                <a:solidFill>
                  <a:srgbClr val="00A2FF"/>
                </a:solidFill>
                <a:latin typeface="Arial"/>
                <a:cs typeface="Arial"/>
              </a:rPr>
              <a:t>integer</a:t>
            </a:r>
            <a:r>
              <a:rPr sz="1182" b="1" spc="27" dirty="0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1182" b="1" dirty="0">
                <a:solidFill>
                  <a:srgbClr val="00A2FF"/>
                </a:solidFill>
                <a:latin typeface="Arial"/>
                <a:cs typeface="Arial"/>
              </a:rPr>
              <a:t>value</a:t>
            </a:r>
            <a:r>
              <a:rPr sz="1182" b="1" spc="24" dirty="0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1182" b="1" dirty="0">
                <a:solidFill>
                  <a:srgbClr val="00A2FF"/>
                </a:solidFill>
                <a:latin typeface="Arial"/>
                <a:cs typeface="Arial"/>
              </a:rPr>
              <a:t>for</a:t>
            </a:r>
            <a:r>
              <a:rPr sz="1182" b="1" spc="27" dirty="0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1182" b="1" dirty="0">
                <a:solidFill>
                  <a:srgbClr val="00A2FF"/>
                </a:solidFill>
                <a:latin typeface="Arial"/>
                <a:cs typeface="Arial"/>
              </a:rPr>
              <a:t>our</a:t>
            </a:r>
            <a:r>
              <a:rPr sz="1182" b="1" spc="27" dirty="0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1182" b="1" dirty="0">
                <a:solidFill>
                  <a:srgbClr val="00A2FF"/>
                </a:solidFill>
                <a:latin typeface="Arial"/>
                <a:cs typeface="Arial"/>
              </a:rPr>
              <a:t>output</a:t>
            </a:r>
            <a:r>
              <a:rPr sz="1182" b="1" spc="27" dirty="0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1182" b="1" dirty="0">
                <a:solidFill>
                  <a:srgbClr val="00A2FF"/>
                </a:solidFill>
                <a:latin typeface="Arial"/>
                <a:cs typeface="Arial"/>
              </a:rPr>
              <a:t>size,</a:t>
            </a:r>
            <a:r>
              <a:rPr sz="1182" b="1" spc="24" dirty="0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1182" b="1" spc="39" dirty="0">
                <a:solidFill>
                  <a:srgbClr val="00A2FF"/>
                </a:solidFill>
                <a:latin typeface="Arial"/>
                <a:cs typeface="Arial"/>
              </a:rPr>
              <a:t>we</a:t>
            </a:r>
            <a:r>
              <a:rPr sz="1182" b="1" spc="27" dirty="0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1182" b="1" dirty="0">
                <a:solidFill>
                  <a:srgbClr val="00A2FF"/>
                </a:solidFill>
                <a:latin typeface="Arial"/>
                <a:cs typeface="Arial"/>
              </a:rPr>
              <a:t>found</a:t>
            </a:r>
            <a:r>
              <a:rPr sz="1182" b="1" spc="27" dirty="0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1182" b="1" dirty="0">
                <a:solidFill>
                  <a:srgbClr val="00A2FF"/>
                </a:solidFill>
                <a:latin typeface="Arial"/>
                <a:cs typeface="Arial"/>
              </a:rPr>
              <a:t>it</a:t>
            </a:r>
            <a:r>
              <a:rPr sz="1182" b="1" spc="24" dirty="0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1182" b="1" dirty="0">
                <a:solidFill>
                  <a:srgbClr val="00A2FF"/>
                </a:solidFill>
                <a:latin typeface="Arial"/>
                <a:cs typeface="Arial"/>
              </a:rPr>
              <a:t>down</a:t>
            </a:r>
            <a:r>
              <a:rPr sz="1182" b="1" spc="27" dirty="0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1182" b="1" dirty="0">
                <a:solidFill>
                  <a:srgbClr val="00A2FF"/>
                </a:solidFill>
                <a:latin typeface="Arial"/>
                <a:cs typeface="Arial"/>
              </a:rPr>
              <a:t>to</a:t>
            </a:r>
            <a:r>
              <a:rPr sz="1182" b="1" spc="27" dirty="0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1182" b="1" dirty="0">
                <a:solidFill>
                  <a:srgbClr val="00A2FF"/>
                </a:solidFill>
                <a:latin typeface="Arial"/>
                <a:cs typeface="Arial"/>
              </a:rPr>
              <a:t>the</a:t>
            </a:r>
            <a:r>
              <a:rPr sz="1182" b="1" spc="24" dirty="0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1182" b="1" dirty="0">
                <a:solidFill>
                  <a:srgbClr val="00A2FF"/>
                </a:solidFill>
                <a:latin typeface="Arial"/>
                <a:cs typeface="Arial"/>
              </a:rPr>
              <a:t>nearest</a:t>
            </a:r>
            <a:r>
              <a:rPr sz="1182" b="1" spc="27" dirty="0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1182" b="1" spc="-6" dirty="0">
                <a:solidFill>
                  <a:srgbClr val="00A2FF"/>
                </a:solidFill>
                <a:latin typeface="Arial"/>
                <a:cs typeface="Arial"/>
              </a:rPr>
              <a:t>integer</a:t>
            </a:r>
            <a:endParaRPr sz="1182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332" y="527834"/>
            <a:ext cx="7909996" cy="685273"/>
          </a:xfrm>
          <a:prstGeom prst="rect">
            <a:avLst/>
          </a:prstGeom>
        </p:spPr>
        <p:txBody>
          <a:bodyPr vert="horz" wrap="square" lIns="0" tIns="8086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4"/>
              </a:spcBef>
            </a:pPr>
            <a:r>
              <a:rPr spc="-97" dirty="0"/>
              <a:t>Purpose</a:t>
            </a:r>
            <a:r>
              <a:rPr spc="-200" dirty="0"/>
              <a:t> </a:t>
            </a:r>
            <a:r>
              <a:rPr dirty="0"/>
              <a:t>of</a:t>
            </a:r>
            <a:r>
              <a:rPr spc="-218" dirty="0"/>
              <a:t> </a:t>
            </a:r>
            <a:r>
              <a:rPr spc="-100" dirty="0"/>
              <a:t>Activation</a:t>
            </a:r>
            <a:r>
              <a:rPr spc="-194" dirty="0"/>
              <a:t> </a:t>
            </a:r>
            <a:r>
              <a:rPr spc="-94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1332" y="2130319"/>
            <a:ext cx="6344709" cy="3599856"/>
          </a:xfrm>
          <a:prstGeom prst="rect">
            <a:avLst/>
          </a:prstGeom>
        </p:spPr>
        <p:txBody>
          <a:bodyPr vert="horz" wrap="square" lIns="0" tIns="50443" rIns="0" bIns="0" rtlCol="0">
            <a:spAutoFit/>
          </a:bodyPr>
          <a:lstStyle/>
          <a:p>
            <a:pPr marL="7701" marR="39276">
              <a:lnSpc>
                <a:spcPts val="2577"/>
              </a:lnSpc>
              <a:spcBef>
                <a:spcPts val="397"/>
              </a:spcBef>
            </a:pPr>
            <a:r>
              <a:rPr sz="2395" spc="-158" dirty="0">
                <a:latin typeface="Arial"/>
                <a:cs typeface="Arial"/>
              </a:rPr>
              <a:t>To</a:t>
            </a:r>
            <a:r>
              <a:rPr sz="2395" spc="-3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enable</a:t>
            </a:r>
            <a:r>
              <a:rPr sz="2395" spc="3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the</a:t>
            </a:r>
            <a:r>
              <a:rPr sz="2395" spc="-3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learning </a:t>
            </a:r>
            <a:r>
              <a:rPr sz="2395" spc="39" dirty="0">
                <a:latin typeface="Arial"/>
                <a:cs typeface="Arial"/>
              </a:rPr>
              <a:t>of</a:t>
            </a:r>
            <a:r>
              <a:rPr sz="2395" spc="-3" dirty="0">
                <a:latin typeface="Arial"/>
                <a:cs typeface="Arial"/>
              </a:rPr>
              <a:t> </a:t>
            </a:r>
            <a:r>
              <a:rPr sz="2395" b="1" dirty="0">
                <a:latin typeface="Arial"/>
                <a:cs typeface="Arial"/>
              </a:rPr>
              <a:t>complex</a:t>
            </a:r>
            <a:r>
              <a:rPr sz="2395" b="1" spc="3" dirty="0">
                <a:latin typeface="Arial"/>
                <a:cs typeface="Arial"/>
              </a:rPr>
              <a:t> </a:t>
            </a:r>
            <a:r>
              <a:rPr sz="2395" b="1" dirty="0">
                <a:latin typeface="Arial"/>
                <a:cs typeface="Arial"/>
              </a:rPr>
              <a:t>patterns</a:t>
            </a:r>
            <a:r>
              <a:rPr sz="2395" b="1" spc="-3" dirty="0">
                <a:latin typeface="Arial"/>
                <a:cs typeface="Arial"/>
              </a:rPr>
              <a:t> </a:t>
            </a:r>
            <a:r>
              <a:rPr sz="2395" spc="-15" dirty="0">
                <a:latin typeface="Arial"/>
                <a:cs typeface="Arial"/>
              </a:rPr>
              <a:t>in </a:t>
            </a:r>
            <a:r>
              <a:rPr sz="2395" dirty="0">
                <a:latin typeface="Arial"/>
                <a:cs typeface="Arial"/>
              </a:rPr>
              <a:t>our</a:t>
            </a:r>
            <a:r>
              <a:rPr sz="2395" spc="33" dirty="0">
                <a:latin typeface="Arial"/>
                <a:cs typeface="Arial"/>
              </a:rPr>
              <a:t> </a:t>
            </a:r>
            <a:r>
              <a:rPr sz="2395" spc="-12" dirty="0">
                <a:latin typeface="Arial"/>
                <a:cs typeface="Arial"/>
              </a:rPr>
              <a:t>data</a:t>
            </a:r>
            <a:endParaRPr sz="2395">
              <a:latin typeface="Arial"/>
              <a:cs typeface="Arial"/>
            </a:endParaRPr>
          </a:p>
          <a:p>
            <a:pPr marL="312286" marR="3081" indent="-304971">
              <a:lnSpc>
                <a:spcPts val="2571"/>
              </a:lnSpc>
              <a:spcBef>
                <a:spcPts val="2250"/>
              </a:spcBef>
              <a:buSzPct val="122784"/>
              <a:buChar char="•"/>
              <a:tabLst>
                <a:tab pos="312286" algn="l"/>
              </a:tabLst>
            </a:pPr>
            <a:r>
              <a:rPr sz="2395" dirty="0">
                <a:latin typeface="Arial"/>
                <a:cs typeface="Arial"/>
              </a:rPr>
              <a:t>Biological neurons fire </a:t>
            </a:r>
            <a:r>
              <a:rPr sz="2395" spc="-18" dirty="0">
                <a:latin typeface="Arial"/>
                <a:cs typeface="Arial"/>
              </a:rPr>
              <a:t>(activate)</a:t>
            </a:r>
            <a:r>
              <a:rPr sz="2395" dirty="0">
                <a:latin typeface="Arial"/>
                <a:cs typeface="Arial"/>
              </a:rPr>
              <a:t> on </a:t>
            </a:r>
            <a:r>
              <a:rPr sz="2395" spc="-6" dirty="0">
                <a:latin typeface="Arial"/>
                <a:cs typeface="Arial"/>
              </a:rPr>
              <a:t>certain </a:t>
            </a:r>
            <a:r>
              <a:rPr sz="2395" dirty="0">
                <a:latin typeface="Arial"/>
                <a:cs typeface="Arial"/>
              </a:rPr>
              <a:t>inputs,</a:t>
            </a:r>
            <a:r>
              <a:rPr sz="2395" spc="33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these</a:t>
            </a:r>
            <a:r>
              <a:rPr sz="2395" spc="33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are</a:t>
            </a:r>
            <a:r>
              <a:rPr sz="2395" spc="36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then</a:t>
            </a:r>
            <a:r>
              <a:rPr sz="2395" spc="33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fed</a:t>
            </a:r>
            <a:r>
              <a:rPr sz="2395" spc="33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into</a:t>
            </a:r>
            <a:r>
              <a:rPr sz="2395" spc="33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other</a:t>
            </a:r>
            <a:r>
              <a:rPr sz="2395" spc="33" dirty="0">
                <a:latin typeface="Arial"/>
                <a:cs typeface="Arial"/>
              </a:rPr>
              <a:t> </a:t>
            </a:r>
            <a:r>
              <a:rPr sz="2395" spc="-6" dirty="0">
                <a:latin typeface="Arial"/>
                <a:cs typeface="Arial"/>
              </a:rPr>
              <a:t>neurons</a:t>
            </a:r>
            <a:endParaRPr sz="2395">
              <a:latin typeface="Arial"/>
              <a:cs typeface="Arial"/>
            </a:endParaRPr>
          </a:p>
          <a:p>
            <a:pPr marL="312286" indent="-304585">
              <a:spcBef>
                <a:spcPts val="1953"/>
              </a:spcBef>
              <a:buSzPct val="122784"/>
              <a:buChar char="•"/>
              <a:tabLst>
                <a:tab pos="312286" algn="l"/>
              </a:tabLst>
            </a:pPr>
            <a:r>
              <a:rPr sz="2395" dirty="0">
                <a:latin typeface="Arial"/>
                <a:cs typeface="Arial"/>
              </a:rPr>
              <a:t>Introduces</a:t>
            </a:r>
            <a:r>
              <a:rPr sz="2395" spc="27" dirty="0">
                <a:latin typeface="Arial"/>
                <a:cs typeface="Arial"/>
              </a:rPr>
              <a:t> </a:t>
            </a:r>
            <a:r>
              <a:rPr sz="2395" b="1" spc="-18" dirty="0">
                <a:solidFill>
                  <a:srgbClr val="00A2FF"/>
                </a:solidFill>
                <a:latin typeface="Arial"/>
                <a:cs typeface="Arial"/>
              </a:rPr>
              <a:t>non-</a:t>
            </a:r>
            <a:r>
              <a:rPr sz="2395" b="1" dirty="0">
                <a:solidFill>
                  <a:srgbClr val="00A2FF"/>
                </a:solidFill>
                <a:latin typeface="Arial"/>
                <a:cs typeface="Arial"/>
              </a:rPr>
              <a:t>linearity</a:t>
            </a:r>
            <a:r>
              <a:rPr sz="2395" b="1" spc="27" dirty="0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2395" spc="58" dirty="0">
                <a:latin typeface="Arial"/>
                <a:cs typeface="Arial"/>
              </a:rPr>
              <a:t>to</a:t>
            </a:r>
            <a:r>
              <a:rPr sz="2395" spc="27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our</a:t>
            </a:r>
            <a:r>
              <a:rPr sz="2395" spc="30" dirty="0">
                <a:latin typeface="Arial"/>
                <a:cs typeface="Arial"/>
              </a:rPr>
              <a:t> </a:t>
            </a:r>
            <a:r>
              <a:rPr sz="2395" spc="-6" dirty="0">
                <a:latin typeface="Arial"/>
                <a:cs typeface="Arial"/>
              </a:rPr>
              <a:t>network</a:t>
            </a:r>
            <a:endParaRPr sz="2395">
              <a:latin typeface="Arial"/>
              <a:cs typeface="Arial"/>
            </a:endParaRPr>
          </a:p>
          <a:p>
            <a:pPr marL="312286" marR="219101" indent="-304971">
              <a:lnSpc>
                <a:spcPts val="2571"/>
              </a:lnSpc>
              <a:spcBef>
                <a:spcPts val="2292"/>
              </a:spcBef>
              <a:buSzPct val="122784"/>
              <a:buChar char="•"/>
              <a:tabLst>
                <a:tab pos="312286" algn="l"/>
              </a:tabLst>
            </a:pPr>
            <a:r>
              <a:rPr sz="2395" dirty="0">
                <a:latin typeface="Arial"/>
                <a:cs typeface="Arial"/>
              </a:rPr>
              <a:t>This</a:t>
            </a:r>
            <a:r>
              <a:rPr sz="2395" spc="15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allows</a:t>
            </a:r>
            <a:r>
              <a:rPr sz="2395" spc="18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a</a:t>
            </a:r>
            <a:r>
              <a:rPr sz="2395" spc="21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non-linear</a:t>
            </a:r>
            <a:r>
              <a:rPr sz="2395" spc="18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decision</a:t>
            </a:r>
            <a:r>
              <a:rPr sz="2395" spc="21" dirty="0">
                <a:latin typeface="Arial"/>
                <a:cs typeface="Arial"/>
              </a:rPr>
              <a:t> </a:t>
            </a:r>
            <a:r>
              <a:rPr sz="2395" spc="-6" dirty="0">
                <a:latin typeface="Arial"/>
                <a:cs typeface="Arial"/>
              </a:rPr>
              <a:t>boundary </a:t>
            </a:r>
            <a:r>
              <a:rPr sz="2395" dirty="0">
                <a:latin typeface="Arial"/>
                <a:cs typeface="Arial"/>
              </a:rPr>
              <a:t>via</a:t>
            </a:r>
            <a:r>
              <a:rPr sz="2395" spc="52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non-linear</a:t>
            </a:r>
            <a:r>
              <a:rPr sz="2395" spc="52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combinations</a:t>
            </a:r>
            <a:r>
              <a:rPr sz="2395" spc="52" dirty="0">
                <a:latin typeface="Arial"/>
                <a:cs typeface="Arial"/>
              </a:rPr>
              <a:t> </a:t>
            </a:r>
            <a:r>
              <a:rPr sz="2395" spc="39" dirty="0">
                <a:latin typeface="Arial"/>
                <a:cs typeface="Arial"/>
              </a:rPr>
              <a:t>of</a:t>
            </a:r>
            <a:r>
              <a:rPr sz="2395" spc="49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the</a:t>
            </a:r>
            <a:r>
              <a:rPr sz="2395" spc="52" dirty="0">
                <a:latin typeface="Arial"/>
                <a:cs typeface="Arial"/>
              </a:rPr>
              <a:t> </a:t>
            </a:r>
            <a:r>
              <a:rPr sz="2395" spc="-6" dirty="0">
                <a:latin typeface="Arial"/>
                <a:cs typeface="Arial"/>
              </a:rPr>
              <a:t>weight </a:t>
            </a:r>
            <a:r>
              <a:rPr sz="2395" dirty="0">
                <a:latin typeface="Arial"/>
                <a:cs typeface="Arial"/>
              </a:rPr>
              <a:t>and</a:t>
            </a:r>
            <a:r>
              <a:rPr sz="2395" spc="39" dirty="0">
                <a:latin typeface="Arial"/>
                <a:cs typeface="Arial"/>
              </a:rPr>
              <a:t> </a:t>
            </a:r>
            <a:r>
              <a:rPr sz="2395" spc="-6" dirty="0">
                <a:latin typeface="Arial"/>
                <a:cs typeface="Arial"/>
              </a:rPr>
              <a:t>inputs</a:t>
            </a:r>
            <a:endParaRPr sz="2395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40576" y="2399846"/>
            <a:ext cx="4537049" cy="141877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210323" y="3949076"/>
            <a:ext cx="1025042" cy="115438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697" dirty="0">
                <a:solidFill>
                  <a:srgbClr val="757575"/>
                </a:solidFill>
                <a:latin typeface="Arial"/>
                <a:cs typeface="Arial"/>
              </a:rPr>
              <a:t>Stanford’s</a:t>
            </a:r>
            <a:r>
              <a:rPr sz="697" spc="9" dirty="0">
                <a:solidFill>
                  <a:srgbClr val="757575"/>
                </a:solidFill>
                <a:latin typeface="Arial"/>
                <a:cs typeface="Arial"/>
              </a:rPr>
              <a:t> </a:t>
            </a:r>
            <a:r>
              <a:rPr sz="697" dirty="0">
                <a:solidFill>
                  <a:srgbClr val="757575"/>
                </a:solidFill>
                <a:latin typeface="Arial"/>
                <a:cs typeface="Arial"/>
              </a:rPr>
              <a:t>CS231</a:t>
            </a:r>
            <a:r>
              <a:rPr sz="697" spc="12" dirty="0">
                <a:solidFill>
                  <a:srgbClr val="757575"/>
                </a:solidFill>
                <a:latin typeface="Arial"/>
                <a:cs typeface="Arial"/>
              </a:rPr>
              <a:t> </a:t>
            </a:r>
            <a:r>
              <a:rPr sz="697" spc="-6" dirty="0">
                <a:solidFill>
                  <a:srgbClr val="757575"/>
                </a:solidFill>
                <a:latin typeface="Arial"/>
                <a:cs typeface="Arial"/>
              </a:rPr>
              <a:t>Course</a:t>
            </a:r>
            <a:endParaRPr sz="697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713" y="-76120"/>
            <a:ext cx="6376669" cy="1398888"/>
          </a:xfrm>
          <a:prstGeom prst="rect">
            <a:avLst/>
          </a:prstGeom>
        </p:spPr>
        <p:txBody>
          <a:bodyPr vert="horz" wrap="square" lIns="0" tIns="44239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spc="-69" dirty="0"/>
              <a:t>Example</a:t>
            </a:r>
            <a:r>
              <a:rPr spc="-221" dirty="0"/>
              <a:t> </a:t>
            </a:r>
            <a:r>
              <a:rPr dirty="0"/>
              <a:t>of</a:t>
            </a:r>
            <a:r>
              <a:rPr spc="-194" dirty="0"/>
              <a:t> </a:t>
            </a:r>
            <a:r>
              <a:rPr spc="69" dirty="0"/>
              <a:t>a</a:t>
            </a:r>
            <a:r>
              <a:rPr spc="-194" dirty="0"/>
              <a:t> </a:t>
            </a:r>
            <a:r>
              <a:rPr spc="-127" dirty="0"/>
              <a:t>Convolution</a:t>
            </a:r>
            <a:r>
              <a:rPr spc="-170" dirty="0"/>
              <a:t> </a:t>
            </a:r>
            <a:r>
              <a:rPr spc="-49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3106" y="5808012"/>
            <a:ext cx="825964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</a:t>
            </a:r>
            <a:endParaRPr sz="11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3675" y="5808012"/>
            <a:ext cx="101156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</a:t>
            </a:r>
            <a:endParaRPr sz="118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1201" y="5808012"/>
            <a:ext cx="157106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Output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Map</a:t>
            </a:r>
            <a:endParaRPr sz="11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73535" y="2923969"/>
          <a:ext cx="2310385" cy="205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737250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172359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713" y="262434"/>
            <a:ext cx="6376669" cy="721779"/>
          </a:xfrm>
          <a:prstGeom prst="rect">
            <a:avLst/>
          </a:prstGeom>
        </p:spPr>
        <p:txBody>
          <a:bodyPr vert="horz" wrap="square" lIns="0" tIns="44239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spc="-606" dirty="0"/>
              <a:t>T</a:t>
            </a:r>
            <a:r>
              <a:rPr spc="-121" dirty="0"/>
              <a:t>y</a:t>
            </a:r>
            <a:r>
              <a:rPr spc="-118" dirty="0"/>
              <a:t>pe</a:t>
            </a:r>
            <a:r>
              <a:rPr spc="-30" dirty="0"/>
              <a:t>s</a:t>
            </a:r>
            <a:r>
              <a:rPr spc="-170" dirty="0"/>
              <a:t> </a:t>
            </a:r>
            <a:r>
              <a:rPr dirty="0"/>
              <a:t>of</a:t>
            </a:r>
            <a:r>
              <a:rPr spc="-215" dirty="0"/>
              <a:t> </a:t>
            </a:r>
            <a:r>
              <a:rPr spc="-109" dirty="0"/>
              <a:t>Activation</a:t>
            </a:r>
            <a:r>
              <a:rPr spc="-188" dirty="0"/>
              <a:t> </a:t>
            </a:r>
            <a:r>
              <a:rPr spc="-91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1332" y="2125495"/>
            <a:ext cx="6139855" cy="3222069"/>
          </a:xfrm>
          <a:prstGeom prst="rect">
            <a:avLst/>
          </a:prstGeom>
        </p:spPr>
        <p:txBody>
          <a:bodyPr vert="horz" wrap="square" lIns="0" tIns="51214" rIns="0" bIns="0" rtlCol="0">
            <a:spAutoFit/>
          </a:bodyPr>
          <a:lstStyle/>
          <a:p>
            <a:pPr marL="7701" marR="3081">
              <a:lnSpc>
                <a:spcPts val="2571"/>
              </a:lnSpc>
              <a:spcBef>
                <a:spcPts val="403"/>
              </a:spcBef>
            </a:pPr>
            <a:r>
              <a:rPr sz="2395" spc="-21" dirty="0">
                <a:latin typeface="Arial"/>
                <a:cs typeface="Arial"/>
              </a:rPr>
              <a:t>There</a:t>
            </a:r>
            <a:r>
              <a:rPr sz="2395" spc="-3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are</a:t>
            </a:r>
            <a:r>
              <a:rPr sz="2395" spc="-3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several activation</a:t>
            </a:r>
            <a:r>
              <a:rPr sz="2395" spc="-3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functions</a:t>
            </a:r>
            <a:r>
              <a:rPr sz="2395" spc="-3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we </a:t>
            </a:r>
            <a:r>
              <a:rPr sz="2395" spc="-15" dirty="0">
                <a:latin typeface="Arial"/>
                <a:cs typeface="Arial"/>
              </a:rPr>
              <a:t>can </a:t>
            </a:r>
            <a:r>
              <a:rPr sz="2395" dirty="0">
                <a:latin typeface="Arial"/>
                <a:cs typeface="Arial"/>
              </a:rPr>
              <a:t>use</a:t>
            </a:r>
            <a:r>
              <a:rPr sz="2395" spc="-18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in</a:t>
            </a:r>
            <a:r>
              <a:rPr sz="2395" spc="-18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our</a:t>
            </a:r>
            <a:r>
              <a:rPr sz="2395" spc="-18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CNN.</a:t>
            </a:r>
            <a:r>
              <a:rPr sz="2395" spc="-15" dirty="0">
                <a:latin typeface="Arial"/>
                <a:cs typeface="Arial"/>
              </a:rPr>
              <a:t> </a:t>
            </a:r>
            <a:r>
              <a:rPr sz="2395" spc="-12" dirty="0">
                <a:latin typeface="Arial"/>
                <a:cs typeface="Arial"/>
              </a:rPr>
              <a:t>However,</a:t>
            </a:r>
            <a:r>
              <a:rPr sz="2395" spc="-18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Rectified</a:t>
            </a:r>
            <a:r>
              <a:rPr sz="2395" spc="-18" dirty="0">
                <a:latin typeface="Arial"/>
                <a:cs typeface="Arial"/>
              </a:rPr>
              <a:t> </a:t>
            </a:r>
            <a:r>
              <a:rPr sz="2395" spc="-6" dirty="0">
                <a:latin typeface="Arial"/>
                <a:cs typeface="Arial"/>
              </a:rPr>
              <a:t>Linear </a:t>
            </a:r>
            <a:r>
              <a:rPr sz="2395" dirty="0">
                <a:latin typeface="Arial"/>
                <a:cs typeface="Arial"/>
              </a:rPr>
              <a:t>Units</a:t>
            </a:r>
            <a:r>
              <a:rPr sz="2395" spc="9" dirty="0">
                <a:latin typeface="Arial"/>
                <a:cs typeface="Arial"/>
              </a:rPr>
              <a:t> </a:t>
            </a:r>
            <a:r>
              <a:rPr sz="2395" spc="-76" dirty="0">
                <a:latin typeface="Arial"/>
                <a:cs typeface="Arial"/>
              </a:rPr>
              <a:t>(</a:t>
            </a:r>
            <a:r>
              <a:rPr sz="2395" spc="-76" dirty="0">
                <a:solidFill>
                  <a:srgbClr val="00A2FF"/>
                </a:solidFill>
                <a:latin typeface="Arial"/>
                <a:cs typeface="Arial"/>
              </a:rPr>
              <a:t>ReLU</a:t>
            </a:r>
            <a:r>
              <a:rPr sz="2395" spc="-76" dirty="0">
                <a:latin typeface="Arial"/>
                <a:cs typeface="Arial"/>
              </a:rPr>
              <a:t>)</a:t>
            </a:r>
            <a:r>
              <a:rPr sz="2395" spc="15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have</a:t>
            </a:r>
            <a:r>
              <a:rPr sz="2395" spc="15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become</a:t>
            </a:r>
            <a:r>
              <a:rPr sz="2395" spc="15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the</a:t>
            </a:r>
            <a:r>
              <a:rPr sz="2395" spc="15" dirty="0">
                <a:latin typeface="Arial"/>
                <a:cs typeface="Arial"/>
              </a:rPr>
              <a:t> </a:t>
            </a:r>
            <a:r>
              <a:rPr sz="2395" spc="-6" dirty="0">
                <a:latin typeface="Arial"/>
                <a:cs typeface="Arial"/>
              </a:rPr>
              <a:t>activation </a:t>
            </a:r>
            <a:r>
              <a:rPr sz="2395" spc="30" dirty="0">
                <a:latin typeface="Arial"/>
                <a:cs typeface="Arial"/>
              </a:rPr>
              <a:t>function</a:t>
            </a:r>
            <a:r>
              <a:rPr sz="2395" spc="52" dirty="0">
                <a:latin typeface="Arial"/>
                <a:cs typeface="Arial"/>
              </a:rPr>
              <a:t> </a:t>
            </a:r>
            <a:r>
              <a:rPr sz="2395" spc="39" dirty="0">
                <a:latin typeface="Arial"/>
                <a:cs typeface="Arial"/>
              </a:rPr>
              <a:t>of</a:t>
            </a:r>
            <a:r>
              <a:rPr sz="2395" spc="58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choice</a:t>
            </a:r>
            <a:r>
              <a:rPr sz="2395" spc="61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for</a:t>
            </a:r>
            <a:r>
              <a:rPr sz="2395" spc="58" dirty="0">
                <a:latin typeface="Arial"/>
                <a:cs typeface="Arial"/>
              </a:rPr>
              <a:t> </a:t>
            </a:r>
            <a:r>
              <a:rPr sz="2395" spc="-6" dirty="0">
                <a:latin typeface="Arial"/>
                <a:cs typeface="Arial"/>
              </a:rPr>
              <a:t>CNNs.</a:t>
            </a:r>
            <a:endParaRPr sz="2395">
              <a:latin typeface="Arial"/>
              <a:cs typeface="Arial"/>
            </a:endParaRPr>
          </a:p>
          <a:p>
            <a:pPr marL="7701">
              <a:spcBef>
                <a:spcPts val="1913"/>
              </a:spcBef>
            </a:pPr>
            <a:r>
              <a:rPr sz="2395" spc="-6" dirty="0">
                <a:latin typeface="Arial"/>
                <a:cs typeface="Arial"/>
              </a:rPr>
              <a:t>ReLU</a:t>
            </a:r>
            <a:r>
              <a:rPr sz="2395" spc="-33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is</a:t>
            </a:r>
            <a:r>
              <a:rPr sz="2395" spc="-33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advantageous</a:t>
            </a:r>
            <a:r>
              <a:rPr sz="2395" spc="-30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in</a:t>
            </a:r>
            <a:r>
              <a:rPr sz="2395" spc="-33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CNN</a:t>
            </a:r>
            <a:r>
              <a:rPr sz="2395" spc="-30" dirty="0">
                <a:latin typeface="Arial"/>
                <a:cs typeface="Arial"/>
              </a:rPr>
              <a:t> </a:t>
            </a:r>
            <a:r>
              <a:rPr sz="2395" spc="-6" dirty="0">
                <a:latin typeface="Arial"/>
                <a:cs typeface="Arial"/>
              </a:rPr>
              <a:t>Training:</a:t>
            </a:r>
            <a:endParaRPr sz="2395">
              <a:latin typeface="Arial"/>
              <a:cs typeface="Arial"/>
            </a:endParaRPr>
          </a:p>
          <a:p>
            <a:pPr marL="312286" indent="-304585">
              <a:spcBef>
                <a:spcPts val="1947"/>
              </a:spcBef>
              <a:buSzPct val="122784"/>
              <a:buChar char="•"/>
              <a:tabLst>
                <a:tab pos="312286" algn="l"/>
              </a:tabLst>
            </a:pPr>
            <a:r>
              <a:rPr sz="2395" dirty="0">
                <a:latin typeface="Arial"/>
                <a:cs typeface="Arial"/>
              </a:rPr>
              <a:t>Simple</a:t>
            </a:r>
            <a:r>
              <a:rPr sz="2395" spc="45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Computation</a:t>
            </a:r>
            <a:r>
              <a:rPr sz="2395" spc="45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(fast</a:t>
            </a:r>
            <a:r>
              <a:rPr sz="2395" spc="45" dirty="0">
                <a:latin typeface="Arial"/>
                <a:cs typeface="Arial"/>
              </a:rPr>
              <a:t> </a:t>
            </a:r>
            <a:r>
              <a:rPr sz="2395" spc="58" dirty="0">
                <a:latin typeface="Arial"/>
                <a:cs typeface="Arial"/>
              </a:rPr>
              <a:t>to</a:t>
            </a:r>
            <a:r>
              <a:rPr sz="2395" spc="45" dirty="0">
                <a:latin typeface="Arial"/>
                <a:cs typeface="Arial"/>
              </a:rPr>
              <a:t> </a:t>
            </a:r>
            <a:r>
              <a:rPr sz="2395" spc="-6" dirty="0">
                <a:latin typeface="Arial"/>
                <a:cs typeface="Arial"/>
              </a:rPr>
              <a:t>train)</a:t>
            </a:r>
            <a:endParaRPr sz="2395">
              <a:latin typeface="Arial"/>
              <a:cs typeface="Arial"/>
            </a:endParaRPr>
          </a:p>
          <a:p>
            <a:pPr marL="312286" indent="-304585">
              <a:spcBef>
                <a:spcPts val="1947"/>
              </a:spcBef>
              <a:buSzPct val="122784"/>
              <a:buChar char="•"/>
              <a:tabLst>
                <a:tab pos="312286" algn="l"/>
              </a:tabLst>
            </a:pPr>
            <a:r>
              <a:rPr sz="2395" dirty="0">
                <a:latin typeface="Arial"/>
                <a:cs typeface="Arial"/>
              </a:rPr>
              <a:t>Does</a:t>
            </a:r>
            <a:r>
              <a:rPr sz="2395" spc="-30" dirty="0">
                <a:latin typeface="Arial"/>
                <a:cs typeface="Arial"/>
              </a:rPr>
              <a:t> </a:t>
            </a:r>
            <a:r>
              <a:rPr sz="2395" spc="33" dirty="0">
                <a:latin typeface="Arial"/>
                <a:cs typeface="Arial"/>
              </a:rPr>
              <a:t>not</a:t>
            </a:r>
            <a:r>
              <a:rPr sz="2395" spc="-27" dirty="0">
                <a:latin typeface="Arial"/>
                <a:cs typeface="Arial"/>
              </a:rPr>
              <a:t> </a:t>
            </a:r>
            <a:r>
              <a:rPr sz="2395" spc="-6" dirty="0">
                <a:latin typeface="Arial"/>
                <a:cs typeface="Arial"/>
              </a:rPr>
              <a:t>saturate</a:t>
            </a:r>
            <a:endParaRPr sz="2395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75454" y="1952709"/>
            <a:ext cx="4366300" cy="4163198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713" y="262434"/>
            <a:ext cx="6376669" cy="721779"/>
          </a:xfrm>
          <a:prstGeom prst="rect">
            <a:avLst/>
          </a:prstGeom>
        </p:spPr>
        <p:txBody>
          <a:bodyPr vert="horz" wrap="square" lIns="0" tIns="44239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spc="-27" dirty="0"/>
              <a:t>The</a:t>
            </a:r>
            <a:r>
              <a:rPr spc="-258" dirty="0"/>
              <a:t> </a:t>
            </a:r>
            <a:r>
              <a:rPr spc="-49" dirty="0"/>
              <a:t>ReLU</a:t>
            </a:r>
            <a:r>
              <a:rPr spc="-246" dirty="0"/>
              <a:t> </a:t>
            </a:r>
            <a:r>
              <a:rPr spc="-58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1332" y="1982014"/>
            <a:ext cx="4565325" cy="1133978"/>
          </a:xfrm>
          <a:prstGeom prst="rect">
            <a:avLst/>
          </a:prstGeom>
        </p:spPr>
        <p:txBody>
          <a:bodyPr vert="horz" wrap="square" lIns="0" tIns="151715" rIns="0" bIns="0" rtlCol="0">
            <a:spAutoFit/>
          </a:bodyPr>
          <a:lstStyle/>
          <a:p>
            <a:pPr marL="312286" indent="-304585">
              <a:spcBef>
                <a:spcPts val="1195"/>
              </a:spcBef>
              <a:buSzPct val="122784"/>
              <a:buChar char="•"/>
              <a:tabLst>
                <a:tab pos="312286" algn="l"/>
              </a:tabLst>
            </a:pPr>
            <a:r>
              <a:rPr sz="2395" dirty="0">
                <a:latin typeface="Arial"/>
                <a:cs typeface="Arial"/>
              </a:rPr>
              <a:t>Change</a:t>
            </a:r>
            <a:r>
              <a:rPr sz="2395" spc="-55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all</a:t>
            </a:r>
            <a:r>
              <a:rPr sz="2395" spc="-55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negative</a:t>
            </a:r>
            <a:r>
              <a:rPr sz="2395" spc="-52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values</a:t>
            </a:r>
            <a:r>
              <a:rPr sz="2395" spc="-55" dirty="0">
                <a:latin typeface="Arial"/>
                <a:cs typeface="Arial"/>
              </a:rPr>
              <a:t> </a:t>
            </a:r>
            <a:r>
              <a:rPr sz="2395" spc="58" dirty="0">
                <a:latin typeface="Arial"/>
                <a:cs typeface="Arial"/>
              </a:rPr>
              <a:t>to</a:t>
            </a:r>
            <a:r>
              <a:rPr sz="2395" spc="-52" dirty="0">
                <a:latin typeface="Arial"/>
                <a:cs typeface="Arial"/>
              </a:rPr>
              <a:t> </a:t>
            </a:r>
            <a:r>
              <a:rPr sz="2395" spc="-30" dirty="0">
                <a:latin typeface="Arial"/>
                <a:cs typeface="Arial"/>
              </a:rPr>
              <a:t>0</a:t>
            </a:r>
            <a:endParaRPr sz="2395">
              <a:latin typeface="Arial"/>
              <a:cs typeface="Arial"/>
            </a:endParaRPr>
          </a:p>
          <a:p>
            <a:pPr marL="312286" indent="-304585">
              <a:spcBef>
                <a:spcPts val="1947"/>
              </a:spcBef>
              <a:buSzPct val="122784"/>
              <a:buChar char="•"/>
              <a:tabLst>
                <a:tab pos="312286" algn="l"/>
              </a:tabLst>
            </a:pPr>
            <a:r>
              <a:rPr sz="2395" spc="-12" dirty="0">
                <a:latin typeface="Arial"/>
                <a:cs typeface="Arial"/>
              </a:rPr>
              <a:t>Leave</a:t>
            </a:r>
            <a:r>
              <a:rPr sz="2395" spc="-33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all</a:t>
            </a:r>
            <a:r>
              <a:rPr sz="2395" spc="-30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positive</a:t>
            </a:r>
            <a:r>
              <a:rPr sz="2395" spc="-30" dirty="0">
                <a:latin typeface="Arial"/>
                <a:cs typeface="Arial"/>
              </a:rPr>
              <a:t> </a:t>
            </a:r>
            <a:r>
              <a:rPr sz="2395" spc="-49" dirty="0">
                <a:latin typeface="Arial"/>
                <a:cs typeface="Arial"/>
              </a:rPr>
              <a:t>Values</a:t>
            </a:r>
            <a:r>
              <a:rPr sz="2395" spc="-30" dirty="0">
                <a:latin typeface="Arial"/>
                <a:cs typeface="Arial"/>
              </a:rPr>
              <a:t> </a:t>
            </a:r>
            <a:r>
              <a:rPr sz="2395" spc="-6" dirty="0">
                <a:latin typeface="Arial"/>
                <a:cs typeface="Arial"/>
              </a:rPr>
              <a:t>alone</a:t>
            </a:r>
            <a:endParaRPr sz="2395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53132" y="2821226"/>
            <a:ext cx="4494240" cy="29866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446682" y="2046373"/>
            <a:ext cx="1914156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i="1" dirty="0">
                <a:solidFill>
                  <a:srgbClr val="00A2FF"/>
                </a:solidFill>
                <a:latin typeface="Times New Roman"/>
                <a:cs typeface="Times New Roman"/>
              </a:rPr>
              <a:t>f</a:t>
            </a:r>
            <a:r>
              <a:rPr sz="2395" dirty="0">
                <a:solidFill>
                  <a:srgbClr val="00A2FF"/>
                </a:solidFill>
                <a:latin typeface="Book Antiqua"/>
                <a:cs typeface="Book Antiqua"/>
              </a:rPr>
              <a:t>(</a:t>
            </a:r>
            <a:r>
              <a:rPr sz="2395" i="1" dirty="0">
                <a:solidFill>
                  <a:srgbClr val="00A2FF"/>
                </a:solidFill>
                <a:latin typeface="Times New Roman"/>
                <a:cs typeface="Times New Roman"/>
              </a:rPr>
              <a:t>x</a:t>
            </a:r>
            <a:r>
              <a:rPr sz="2395" dirty="0">
                <a:solidFill>
                  <a:srgbClr val="00A2FF"/>
                </a:solidFill>
                <a:latin typeface="Book Antiqua"/>
                <a:cs typeface="Book Antiqua"/>
              </a:rPr>
              <a:t>)</a:t>
            </a:r>
            <a:r>
              <a:rPr sz="2395" spc="106" dirty="0">
                <a:solidFill>
                  <a:srgbClr val="00A2FF"/>
                </a:solidFill>
                <a:latin typeface="Book Antiqua"/>
                <a:cs typeface="Book Antiqua"/>
              </a:rPr>
              <a:t> </a:t>
            </a:r>
            <a:r>
              <a:rPr sz="2395" spc="188" dirty="0">
                <a:solidFill>
                  <a:srgbClr val="00A2FF"/>
                </a:solidFill>
                <a:latin typeface="Book Antiqua"/>
                <a:cs typeface="Book Antiqua"/>
              </a:rPr>
              <a:t>=</a:t>
            </a:r>
            <a:r>
              <a:rPr sz="2395" spc="106" dirty="0">
                <a:solidFill>
                  <a:srgbClr val="00A2FF"/>
                </a:solidFill>
                <a:latin typeface="Book Antiqua"/>
                <a:cs typeface="Book Antiqua"/>
              </a:rPr>
              <a:t> </a:t>
            </a:r>
            <a:r>
              <a:rPr sz="2395" i="1" spc="-6" dirty="0">
                <a:solidFill>
                  <a:srgbClr val="00A2FF"/>
                </a:solidFill>
                <a:latin typeface="Times New Roman"/>
                <a:cs typeface="Times New Roman"/>
              </a:rPr>
              <a:t>max</a:t>
            </a:r>
            <a:r>
              <a:rPr sz="2395" spc="-6" dirty="0">
                <a:solidFill>
                  <a:srgbClr val="00A2FF"/>
                </a:solidFill>
                <a:latin typeface="Book Antiqua"/>
                <a:cs typeface="Book Antiqua"/>
              </a:rPr>
              <a:t>(0,</a:t>
            </a:r>
            <a:r>
              <a:rPr sz="2395" i="1" spc="-6" dirty="0">
                <a:solidFill>
                  <a:srgbClr val="00A2FF"/>
                </a:solidFill>
                <a:latin typeface="Times New Roman"/>
                <a:cs typeface="Times New Roman"/>
              </a:rPr>
              <a:t>x</a:t>
            </a:r>
            <a:r>
              <a:rPr sz="2395" spc="-6" dirty="0">
                <a:solidFill>
                  <a:srgbClr val="00A2FF"/>
                </a:solidFill>
                <a:latin typeface="Book Antiqua"/>
                <a:cs typeface="Book Antiqua"/>
              </a:rPr>
              <a:t>)</a:t>
            </a:r>
            <a:endParaRPr sz="2395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713" y="262434"/>
            <a:ext cx="6376669" cy="721779"/>
          </a:xfrm>
          <a:prstGeom prst="rect">
            <a:avLst/>
          </a:prstGeom>
        </p:spPr>
        <p:txBody>
          <a:bodyPr vert="horz" wrap="square" lIns="0" tIns="44239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spc="-149" dirty="0"/>
              <a:t>Applying</a:t>
            </a:r>
            <a:r>
              <a:rPr spc="-170" dirty="0"/>
              <a:t> </a:t>
            </a:r>
            <a:r>
              <a:rPr dirty="0"/>
              <a:t>the</a:t>
            </a:r>
            <a:r>
              <a:rPr spc="-273" dirty="0"/>
              <a:t> </a:t>
            </a:r>
            <a:r>
              <a:rPr spc="-49" dirty="0"/>
              <a:t>ReLU</a:t>
            </a:r>
            <a:r>
              <a:rPr spc="-221" dirty="0"/>
              <a:t> </a:t>
            </a:r>
            <a:r>
              <a:rPr spc="-88" dirty="0"/>
              <a:t>Activation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31484" y="3540060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8416" y="5007996"/>
            <a:ext cx="825964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</a:t>
            </a:r>
            <a:endParaRPr sz="11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29019" y="5007996"/>
            <a:ext cx="101156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</a:t>
            </a:r>
            <a:endParaRPr sz="118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9443" y="5007996"/>
            <a:ext cx="157106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Output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Map</a:t>
            </a:r>
            <a:endParaRPr sz="11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6873" y="353578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90947" y="2708084"/>
          <a:ext cx="2310385" cy="205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289551" y="3133505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753179" y="3139855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8250157" y="3421481"/>
            <a:ext cx="634971" cy="634971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9159659" y="3133505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8305950" y="2683288"/>
            <a:ext cx="523688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12" dirty="0">
                <a:latin typeface="Arial"/>
                <a:cs typeface="Arial"/>
              </a:rPr>
              <a:t>ReLU</a:t>
            </a:r>
            <a:endParaRPr sz="1577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713" y="262434"/>
            <a:ext cx="6376669" cy="721779"/>
          </a:xfrm>
          <a:prstGeom prst="rect">
            <a:avLst/>
          </a:prstGeom>
        </p:spPr>
        <p:txBody>
          <a:bodyPr vert="horz" wrap="square" lIns="0" tIns="44239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spc="-149" dirty="0"/>
              <a:t>Applying</a:t>
            </a:r>
            <a:r>
              <a:rPr spc="-170" dirty="0"/>
              <a:t> </a:t>
            </a:r>
            <a:r>
              <a:rPr dirty="0"/>
              <a:t>the</a:t>
            </a:r>
            <a:r>
              <a:rPr spc="-273" dirty="0"/>
              <a:t> </a:t>
            </a:r>
            <a:r>
              <a:rPr spc="-49" dirty="0"/>
              <a:t>ReLU</a:t>
            </a:r>
            <a:r>
              <a:rPr spc="-221" dirty="0"/>
              <a:t> </a:t>
            </a:r>
            <a:r>
              <a:rPr spc="-88" dirty="0"/>
              <a:t>Activation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31484" y="3540060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8416" y="5007996"/>
            <a:ext cx="825964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</a:t>
            </a:r>
            <a:endParaRPr sz="11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29019" y="5007996"/>
            <a:ext cx="101156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</a:t>
            </a:r>
            <a:endParaRPr sz="118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9443" y="5007996"/>
            <a:ext cx="157106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Output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Map</a:t>
            </a:r>
            <a:endParaRPr sz="11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6873" y="353578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90947" y="2708084"/>
          <a:ext cx="2310385" cy="205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289551" y="3133505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753179" y="3139855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8250157" y="3421481"/>
            <a:ext cx="634971" cy="634971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9159659" y="3133505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8305950" y="2683288"/>
            <a:ext cx="523688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12" dirty="0">
                <a:latin typeface="Arial"/>
                <a:cs typeface="Arial"/>
              </a:rPr>
              <a:t>ReLU</a:t>
            </a:r>
            <a:endParaRPr sz="1577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69107" y="2037044"/>
            <a:ext cx="4954271" cy="2666748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9010433" y="5007996"/>
            <a:ext cx="1519850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Rectified</a:t>
            </a:r>
            <a:r>
              <a:rPr sz="1182" spc="3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3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Map</a:t>
            </a:r>
            <a:endParaRPr sz="1182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929491" y="1715736"/>
            <a:ext cx="94918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dirty="0">
                <a:solidFill>
                  <a:srgbClr val="00A2FF"/>
                </a:solidFill>
                <a:latin typeface="Arial"/>
                <a:cs typeface="Arial"/>
              </a:rPr>
              <a:t>One</a:t>
            </a:r>
            <a:r>
              <a:rPr sz="1577" spc="-24" dirty="0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1577" spc="-12" dirty="0">
                <a:solidFill>
                  <a:srgbClr val="00A2FF"/>
                </a:solidFill>
                <a:latin typeface="Arial"/>
                <a:cs typeface="Arial"/>
              </a:rPr>
              <a:t>Layer</a:t>
            </a:r>
            <a:endParaRPr sz="1577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713" y="-76120"/>
            <a:ext cx="6376669" cy="1398888"/>
          </a:xfrm>
          <a:prstGeom prst="rect">
            <a:avLst/>
          </a:prstGeom>
        </p:spPr>
        <p:txBody>
          <a:bodyPr vert="horz" wrap="square" lIns="0" tIns="44239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dirty="0"/>
              <a:t>FC</a:t>
            </a:r>
            <a:r>
              <a:rPr spc="-224" dirty="0"/>
              <a:t> </a:t>
            </a:r>
            <a:r>
              <a:rPr spc="-85" dirty="0"/>
              <a:t>Layer</a:t>
            </a:r>
            <a:r>
              <a:rPr spc="-197" dirty="0"/>
              <a:t> </a:t>
            </a:r>
            <a:r>
              <a:rPr spc="309" dirty="0"/>
              <a:t>-</a:t>
            </a:r>
            <a:r>
              <a:rPr spc="-197" dirty="0"/>
              <a:t> </a:t>
            </a:r>
            <a:r>
              <a:rPr spc="-27" dirty="0"/>
              <a:t>The</a:t>
            </a:r>
            <a:r>
              <a:rPr spc="-197" dirty="0"/>
              <a:t> </a:t>
            </a:r>
            <a:r>
              <a:rPr dirty="0"/>
              <a:t>Max</a:t>
            </a:r>
            <a:r>
              <a:rPr spc="-197" dirty="0"/>
              <a:t> </a:t>
            </a:r>
            <a:r>
              <a:rPr spc="-82" dirty="0"/>
              <a:t>Pool</a:t>
            </a:r>
            <a:r>
              <a:rPr spc="-197" dirty="0"/>
              <a:t> </a:t>
            </a:r>
            <a:r>
              <a:rPr spc="-85" dirty="0"/>
              <a:t>Layer</a:t>
            </a:r>
            <a:r>
              <a:rPr spc="-197" dirty="0"/>
              <a:t> </a:t>
            </a:r>
            <a:r>
              <a:rPr spc="-133" dirty="0"/>
              <a:t>is</a:t>
            </a:r>
            <a:r>
              <a:rPr spc="-170" dirty="0"/>
              <a:t> </a:t>
            </a:r>
            <a:r>
              <a:rPr spc="-30" dirty="0"/>
              <a:t>Flattened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67164" y="1933439"/>
          <a:ext cx="1216034" cy="1196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8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123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9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167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187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6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165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67164" y="3393836"/>
          <a:ext cx="1216034" cy="1196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8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53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9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45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46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6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222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67164" y="4936778"/>
          <a:ext cx="1216034" cy="1196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8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254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9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111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77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6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16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584751" y="1850895"/>
          <a:ext cx="1216034" cy="426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123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7624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167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7624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187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7624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6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165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7624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53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7624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45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7624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46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7624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6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222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7624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254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7624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111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7624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77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7624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6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16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7624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4789117" y="2044468"/>
            <a:ext cx="3124414" cy="3853341"/>
            <a:chOff x="7896904" y="3371479"/>
            <a:chExt cx="5152390" cy="6354445"/>
          </a:xfrm>
        </p:grpSpPr>
        <p:sp>
          <p:nvSpPr>
            <p:cNvPr id="8" name="object 8"/>
            <p:cNvSpPr/>
            <p:nvPr/>
          </p:nvSpPr>
          <p:spPr>
            <a:xfrm>
              <a:off x="12002160" y="4306182"/>
              <a:ext cx="1047115" cy="3849370"/>
            </a:xfrm>
            <a:custGeom>
              <a:avLst/>
              <a:gdLst/>
              <a:ahLst/>
              <a:cxnLst/>
              <a:rect l="l" t="t" r="r" b="b"/>
              <a:pathLst>
                <a:path w="1047115" h="3849370">
                  <a:moveTo>
                    <a:pt x="1047089" y="3325444"/>
                  </a:moveTo>
                  <a:lnTo>
                    <a:pt x="1045197" y="3280816"/>
                  </a:lnTo>
                  <a:lnTo>
                    <a:pt x="1039507" y="3236468"/>
                  </a:lnTo>
                  <a:lnTo>
                    <a:pt x="1030046" y="3192627"/>
                  </a:lnTo>
                  <a:lnTo>
                    <a:pt x="1016800" y="3149574"/>
                  </a:lnTo>
                  <a:lnTo>
                    <a:pt x="999756" y="3107575"/>
                  </a:lnTo>
                  <a:lnTo>
                    <a:pt x="978928" y="3066872"/>
                  </a:lnTo>
                  <a:lnTo>
                    <a:pt x="954328" y="3027743"/>
                  </a:lnTo>
                  <a:lnTo>
                    <a:pt x="925931" y="2990443"/>
                  </a:lnTo>
                  <a:lnTo>
                    <a:pt x="893749" y="2955239"/>
                  </a:lnTo>
                  <a:lnTo>
                    <a:pt x="858532" y="2923057"/>
                  </a:lnTo>
                  <a:lnTo>
                    <a:pt x="821232" y="2894660"/>
                  </a:lnTo>
                  <a:lnTo>
                    <a:pt x="782104" y="2870047"/>
                  </a:lnTo>
                  <a:lnTo>
                    <a:pt x="741413" y="2849219"/>
                  </a:lnTo>
                  <a:lnTo>
                    <a:pt x="699401" y="2832189"/>
                  </a:lnTo>
                  <a:lnTo>
                    <a:pt x="656348" y="2818930"/>
                  </a:lnTo>
                  <a:lnTo>
                    <a:pt x="612521" y="2809468"/>
                  </a:lnTo>
                  <a:lnTo>
                    <a:pt x="568159" y="2803791"/>
                  </a:lnTo>
                  <a:lnTo>
                    <a:pt x="523544" y="2801899"/>
                  </a:lnTo>
                  <a:lnTo>
                    <a:pt x="478917" y="2803791"/>
                  </a:lnTo>
                  <a:lnTo>
                    <a:pt x="434568" y="2809468"/>
                  </a:lnTo>
                  <a:lnTo>
                    <a:pt x="390728" y="2818930"/>
                  </a:lnTo>
                  <a:lnTo>
                    <a:pt x="347675" y="2832189"/>
                  </a:lnTo>
                  <a:lnTo>
                    <a:pt x="305676" y="2849219"/>
                  </a:lnTo>
                  <a:lnTo>
                    <a:pt x="264972" y="2870047"/>
                  </a:lnTo>
                  <a:lnTo>
                    <a:pt x="225844" y="2894660"/>
                  </a:lnTo>
                  <a:lnTo>
                    <a:pt x="188544" y="2923057"/>
                  </a:lnTo>
                  <a:lnTo>
                    <a:pt x="153339" y="2955239"/>
                  </a:lnTo>
                  <a:lnTo>
                    <a:pt x="121158" y="2990443"/>
                  </a:lnTo>
                  <a:lnTo>
                    <a:pt x="92760" y="3027743"/>
                  </a:lnTo>
                  <a:lnTo>
                    <a:pt x="68148" y="3066872"/>
                  </a:lnTo>
                  <a:lnTo>
                    <a:pt x="47320" y="3107575"/>
                  </a:lnTo>
                  <a:lnTo>
                    <a:pt x="30289" y="3149574"/>
                  </a:lnTo>
                  <a:lnTo>
                    <a:pt x="17030" y="3192627"/>
                  </a:lnTo>
                  <a:lnTo>
                    <a:pt x="7569" y="3236468"/>
                  </a:lnTo>
                  <a:lnTo>
                    <a:pt x="1892" y="3280816"/>
                  </a:lnTo>
                  <a:lnTo>
                    <a:pt x="0" y="3325444"/>
                  </a:lnTo>
                  <a:lnTo>
                    <a:pt x="1892" y="3370059"/>
                  </a:lnTo>
                  <a:lnTo>
                    <a:pt x="7569" y="3414420"/>
                  </a:lnTo>
                  <a:lnTo>
                    <a:pt x="17030" y="3458248"/>
                  </a:lnTo>
                  <a:lnTo>
                    <a:pt x="30289" y="3501301"/>
                  </a:lnTo>
                  <a:lnTo>
                    <a:pt x="47320" y="3543300"/>
                  </a:lnTo>
                  <a:lnTo>
                    <a:pt x="68148" y="3584003"/>
                  </a:lnTo>
                  <a:lnTo>
                    <a:pt x="92760" y="3623132"/>
                  </a:lnTo>
                  <a:lnTo>
                    <a:pt x="121158" y="3660432"/>
                  </a:lnTo>
                  <a:lnTo>
                    <a:pt x="153339" y="3695636"/>
                  </a:lnTo>
                  <a:lnTo>
                    <a:pt x="188544" y="3727831"/>
                  </a:lnTo>
                  <a:lnTo>
                    <a:pt x="225844" y="3756215"/>
                  </a:lnTo>
                  <a:lnTo>
                    <a:pt x="264972" y="3780828"/>
                  </a:lnTo>
                  <a:lnTo>
                    <a:pt x="305676" y="3801656"/>
                  </a:lnTo>
                  <a:lnTo>
                    <a:pt x="347675" y="3818699"/>
                  </a:lnTo>
                  <a:lnTo>
                    <a:pt x="390728" y="3831945"/>
                  </a:lnTo>
                  <a:lnTo>
                    <a:pt x="434568" y="3841407"/>
                  </a:lnTo>
                  <a:lnTo>
                    <a:pt x="478917" y="3847096"/>
                  </a:lnTo>
                  <a:lnTo>
                    <a:pt x="523544" y="3848989"/>
                  </a:lnTo>
                  <a:lnTo>
                    <a:pt x="568159" y="3847096"/>
                  </a:lnTo>
                  <a:lnTo>
                    <a:pt x="612521" y="3841407"/>
                  </a:lnTo>
                  <a:lnTo>
                    <a:pt x="656348" y="3831945"/>
                  </a:lnTo>
                  <a:lnTo>
                    <a:pt x="699401" y="3818699"/>
                  </a:lnTo>
                  <a:lnTo>
                    <a:pt x="741413" y="3801656"/>
                  </a:lnTo>
                  <a:lnTo>
                    <a:pt x="782104" y="3780828"/>
                  </a:lnTo>
                  <a:lnTo>
                    <a:pt x="821232" y="3756215"/>
                  </a:lnTo>
                  <a:lnTo>
                    <a:pt x="858532" y="3727831"/>
                  </a:lnTo>
                  <a:lnTo>
                    <a:pt x="893749" y="3695636"/>
                  </a:lnTo>
                  <a:lnTo>
                    <a:pt x="925931" y="3660432"/>
                  </a:lnTo>
                  <a:lnTo>
                    <a:pt x="954328" y="3623132"/>
                  </a:lnTo>
                  <a:lnTo>
                    <a:pt x="978928" y="3584003"/>
                  </a:lnTo>
                  <a:lnTo>
                    <a:pt x="999756" y="3543300"/>
                  </a:lnTo>
                  <a:lnTo>
                    <a:pt x="1016800" y="3501301"/>
                  </a:lnTo>
                  <a:lnTo>
                    <a:pt x="1030046" y="3458248"/>
                  </a:lnTo>
                  <a:lnTo>
                    <a:pt x="1039507" y="3414420"/>
                  </a:lnTo>
                  <a:lnTo>
                    <a:pt x="1045197" y="3370059"/>
                  </a:lnTo>
                  <a:lnTo>
                    <a:pt x="1047089" y="3325444"/>
                  </a:lnTo>
                  <a:close/>
                </a:path>
                <a:path w="1047115" h="3849370">
                  <a:moveTo>
                    <a:pt x="1047089" y="523544"/>
                  </a:moveTo>
                  <a:lnTo>
                    <a:pt x="1045197" y="478929"/>
                  </a:lnTo>
                  <a:lnTo>
                    <a:pt x="1039507" y="434568"/>
                  </a:lnTo>
                  <a:lnTo>
                    <a:pt x="1030046" y="390740"/>
                  </a:lnTo>
                  <a:lnTo>
                    <a:pt x="1016800" y="347687"/>
                  </a:lnTo>
                  <a:lnTo>
                    <a:pt x="999756" y="305689"/>
                  </a:lnTo>
                  <a:lnTo>
                    <a:pt x="978928" y="264985"/>
                  </a:lnTo>
                  <a:lnTo>
                    <a:pt x="954328" y="225856"/>
                  </a:lnTo>
                  <a:lnTo>
                    <a:pt x="925931" y="188556"/>
                  </a:lnTo>
                  <a:lnTo>
                    <a:pt x="893749" y="153352"/>
                  </a:lnTo>
                  <a:lnTo>
                    <a:pt x="858532" y="121170"/>
                  </a:lnTo>
                  <a:lnTo>
                    <a:pt x="821232" y="92773"/>
                  </a:lnTo>
                  <a:lnTo>
                    <a:pt x="782104" y="68160"/>
                  </a:lnTo>
                  <a:lnTo>
                    <a:pt x="741413" y="47332"/>
                  </a:lnTo>
                  <a:lnTo>
                    <a:pt x="699401" y="30289"/>
                  </a:lnTo>
                  <a:lnTo>
                    <a:pt x="656348" y="17043"/>
                  </a:lnTo>
                  <a:lnTo>
                    <a:pt x="612521" y="7581"/>
                  </a:lnTo>
                  <a:lnTo>
                    <a:pt x="568159" y="1892"/>
                  </a:lnTo>
                  <a:lnTo>
                    <a:pt x="523544" y="0"/>
                  </a:lnTo>
                  <a:lnTo>
                    <a:pt x="478917" y="1892"/>
                  </a:lnTo>
                  <a:lnTo>
                    <a:pt x="434568" y="7581"/>
                  </a:lnTo>
                  <a:lnTo>
                    <a:pt x="390728" y="17043"/>
                  </a:lnTo>
                  <a:lnTo>
                    <a:pt x="347675" y="30289"/>
                  </a:lnTo>
                  <a:lnTo>
                    <a:pt x="305676" y="47332"/>
                  </a:lnTo>
                  <a:lnTo>
                    <a:pt x="264972" y="68160"/>
                  </a:lnTo>
                  <a:lnTo>
                    <a:pt x="225844" y="92773"/>
                  </a:lnTo>
                  <a:lnTo>
                    <a:pt x="188544" y="121170"/>
                  </a:lnTo>
                  <a:lnTo>
                    <a:pt x="153339" y="153352"/>
                  </a:lnTo>
                  <a:lnTo>
                    <a:pt x="121158" y="188556"/>
                  </a:lnTo>
                  <a:lnTo>
                    <a:pt x="92760" y="225856"/>
                  </a:lnTo>
                  <a:lnTo>
                    <a:pt x="68148" y="264985"/>
                  </a:lnTo>
                  <a:lnTo>
                    <a:pt x="47320" y="305689"/>
                  </a:lnTo>
                  <a:lnTo>
                    <a:pt x="30289" y="347687"/>
                  </a:lnTo>
                  <a:lnTo>
                    <a:pt x="17030" y="390740"/>
                  </a:lnTo>
                  <a:lnTo>
                    <a:pt x="7569" y="434568"/>
                  </a:lnTo>
                  <a:lnTo>
                    <a:pt x="1892" y="478929"/>
                  </a:lnTo>
                  <a:lnTo>
                    <a:pt x="0" y="523544"/>
                  </a:lnTo>
                  <a:lnTo>
                    <a:pt x="1892" y="568172"/>
                  </a:lnTo>
                  <a:lnTo>
                    <a:pt x="7569" y="612521"/>
                  </a:lnTo>
                  <a:lnTo>
                    <a:pt x="17030" y="656361"/>
                  </a:lnTo>
                  <a:lnTo>
                    <a:pt x="30289" y="699414"/>
                  </a:lnTo>
                  <a:lnTo>
                    <a:pt x="47320" y="741413"/>
                  </a:lnTo>
                  <a:lnTo>
                    <a:pt x="68148" y="782116"/>
                  </a:lnTo>
                  <a:lnTo>
                    <a:pt x="92760" y="821245"/>
                  </a:lnTo>
                  <a:lnTo>
                    <a:pt x="121158" y="858545"/>
                  </a:lnTo>
                  <a:lnTo>
                    <a:pt x="153339" y="893749"/>
                  </a:lnTo>
                  <a:lnTo>
                    <a:pt x="188544" y="925931"/>
                  </a:lnTo>
                  <a:lnTo>
                    <a:pt x="225844" y="954328"/>
                  </a:lnTo>
                  <a:lnTo>
                    <a:pt x="264972" y="978941"/>
                  </a:lnTo>
                  <a:lnTo>
                    <a:pt x="305676" y="999769"/>
                  </a:lnTo>
                  <a:lnTo>
                    <a:pt x="347675" y="1016800"/>
                  </a:lnTo>
                  <a:lnTo>
                    <a:pt x="390728" y="1030058"/>
                  </a:lnTo>
                  <a:lnTo>
                    <a:pt x="434568" y="1039520"/>
                  </a:lnTo>
                  <a:lnTo>
                    <a:pt x="478917" y="1045197"/>
                  </a:lnTo>
                  <a:lnTo>
                    <a:pt x="523544" y="1047089"/>
                  </a:lnTo>
                  <a:lnTo>
                    <a:pt x="568159" y="1045197"/>
                  </a:lnTo>
                  <a:lnTo>
                    <a:pt x="612521" y="1039520"/>
                  </a:lnTo>
                  <a:lnTo>
                    <a:pt x="656348" y="1030058"/>
                  </a:lnTo>
                  <a:lnTo>
                    <a:pt x="699401" y="1016800"/>
                  </a:lnTo>
                  <a:lnTo>
                    <a:pt x="741413" y="999769"/>
                  </a:lnTo>
                  <a:lnTo>
                    <a:pt x="782104" y="978941"/>
                  </a:lnTo>
                  <a:lnTo>
                    <a:pt x="821232" y="954328"/>
                  </a:lnTo>
                  <a:lnTo>
                    <a:pt x="858532" y="925931"/>
                  </a:lnTo>
                  <a:lnTo>
                    <a:pt x="893749" y="893749"/>
                  </a:lnTo>
                  <a:lnTo>
                    <a:pt x="925931" y="858545"/>
                  </a:lnTo>
                  <a:lnTo>
                    <a:pt x="954328" y="821245"/>
                  </a:lnTo>
                  <a:lnTo>
                    <a:pt x="978928" y="782116"/>
                  </a:lnTo>
                  <a:lnTo>
                    <a:pt x="999756" y="741413"/>
                  </a:lnTo>
                  <a:lnTo>
                    <a:pt x="1016800" y="699414"/>
                  </a:lnTo>
                  <a:lnTo>
                    <a:pt x="1030046" y="656361"/>
                  </a:lnTo>
                  <a:lnTo>
                    <a:pt x="1039507" y="612521"/>
                  </a:lnTo>
                  <a:lnTo>
                    <a:pt x="1045197" y="568172"/>
                  </a:lnTo>
                  <a:lnTo>
                    <a:pt x="1047089" y="5235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" name="object 9"/>
            <p:cNvSpPr/>
            <p:nvPr/>
          </p:nvSpPr>
          <p:spPr>
            <a:xfrm>
              <a:off x="7924141" y="3389098"/>
              <a:ext cx="4080510" cy="4253230"/>
            </a:xfrm>
            <a:custGeom>
              <a:avLst/>
              <a:gdLst/>
              <a:ahLst/>
              <a:cxnLst/>
              <a:rect l="l" t="t" r="r" b="b"/>
              <a:pathLst>
                <a:path w="4080509" h="4253230">
                  <a:moveTo>
                    <a:pt x="0" y="0"/>
                  </a:moveTo>
                  <a:lnTo>
                    <a:pt x="4079930" y="425313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0" name="object 10"/>
            <p:cNvSpPr/>
            <p:nvPr/>
          </p:nvSpPr>
          <p:spPr>
            <a:xfrm>
              <a:off x="7924140" y="5131549"/>
              <a:ext cx="4080510" cy="2522220"/>
            </a:xfrm>
            <a:custGeom>
              <a:avLst/>
              <a:gdLst/>
              <a:ahLst/>
              <a:cxnLst/>
              <a:rect l="l" t="t" r="r" b="b"/>
              <a:pathLst>
                <a:path w="4080509" h="2522220">
                  <a:moveTo>
                    <a:pt x="0" y="0"/>
                  </a:moveTo>
                  <a:lnTo>
                    <a:pt x="4079931" y="2521652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1" name="object 11"/>
            <p:cNvSpPr/>
            <p:nvPr/>
          </p:nvSpPr>
          <p:spPr>
            <a:xfrm>
              <a:off x="7924140" y="3961218"/>
              <a:ext cx="4080510" cy="3688079"/>
            </a:xfrm>
            <a:custGeom>
              <a:avLst/>
              <a:gdLst/>
              <a:ahLst/>
              <a:cxnLst/>
              <a:rect l="l" t="t" r="r" b="b"/>
              <a:pathLst>
                <a:path w="4080509" h="3688079">
                  <a:moveTo>
                    <a:pt x="0" y="0"/>
                  </a:moveTo>
                  <a:lnTo>
                    <a:pt x="4079931" y="3687887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2" name="object 12"/>
            <p:cNvSpPr/>
            <p:nvPr/>
          </p:nvSpPr>
          <p:spPr>
            <a:xfrm>
              <a:off x="7924140" y="3961218"/>
              <a:ext cx="4080510" cy="833119"/>
            </a:xfrm>
            <a:custGeom>
              <a:avLst/>
              <a:gdLst/>
              <a:ahLst/>
              <a:cxnLst/>
              <a:rect l="l" t="t" r="r" b="b"/>
              <a:pathLst>
                <a:path w="4080509" h="833120">
                  <a:moveTo>
                    <a:pt x="0" y="0"/>
                  </a:moveTo>
                  <a:lnTo>
                    <a:pt x="4079930" y="83312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3" name="object 13"/>
            <p:cNvSpPr/>
            <p:nvPr/>
          </p:nvSpPr>
          <p:spPr>
            <a:xfrm>
              <a:off x="7924140" y="4468279"/>
              <a:ext cx="4080510" cy="348615"/>
            </a:xfrm>
            <a:custGeom>
              <a:avLst/>
              <a:gdLst/>
              <a:ahLst/>
              <a:cxnLst/>
              <a:rect l="l" t="t" r="r" b="b"/>
              <a:pathLst>
                <a:path w="4080509" h="348614">
                  <a:moveTo>
                    <a:pt x="0" y="0"/>
                  </a:moveTo>
                  <a:lnTo>
                    <a:pt x="4079931" y="348402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4" name="object 14"/>
            <p:cNvSpPr/>
            <p:nvPr/>
          </p:nvSpPr>
          <p:spPr>
            <a:xfrm>
              <a:off x="7924141" y="4468279"/>
              <a:ext cx="4080510" cy="3185160"/>
            </a:xfrm>
            <a:custGeom>
              <a:avLst/>
              <a:gdLst/>
              <a:ahLst/>
              <a:cxnLst/>
              <a:rect l="l" t="t" r="r" b="b"/>
              <a:pathLst>
                <a:path w="4080509" h="3185159">
                  <a:moveTo>
                    <a:pt x="0" y="0"/>
                  </a:moveTo>
                  <a:lnTo>
                    <a:pt x="4079930" y="318460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5" name="object 15"/>
            <p:cNvSpPr/>
            <p:nvPr/>
          </p:nvSpPr>
          <p:spPr>
            <a:xfrm>
              <a:off x="7907374" y="3381950"/>
              <a:ext cx="4113529" cy="1440815"/>
            </a:xfrm>
            <a:custGeom>
              <a:avLst/>
              <a:gdLst/>
              <a:ahLst/>
              <a:cxnLst/>
              <a:rect l="l" t="t" r="r" b="b"/>
              <a:pathLst>
                <a:path w="4113529" h="1440814">
                  <a:moveTo>
                    <a:pt x="0" y="0"/>
                  </a:moveTo>
                  <a:lnTo>
                    <a:pt x="4113462" y="144054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6" name="object 16"/>
            <p:cNvSpPr/>
            <p:nvPr/>
          </p:nvSpPr>
          <p:spPr>
            <a:xfrm>
              <a:off x="7924141" y="4823457"/>
              <a:ext cx="4080510" cy="308610"/>
            </a:xfrm>
            <a:custGeom>
              <a:avLst/>
              <a:gdLst/>
              <a:ahLst/>
              <a:cxnLst/>
              <a:rect l="l" t="t" r="r" b="b"/>
              <a:pathLst>
                <a:path w="4080509" h="308610">
                  <a:moveTo>
                    <a:pt x="0" y="308091"/>
                  </a:moveTo>
                  <a:lnTo>
                    <a:pt x="407993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7" name="object 17"/>
            <p:cNvSpPr/>
            <p:nvPr/>
          </p:nvSpPr>
          <p:spPr>
            <a:xfrm>
              <a:off x="7924140" y="4831074"/>
              <a:ext cx="4080510" cy="838835"/>
            </a:xfrm>
            <a:custGeom>
              <a:avLst/>
              <a:gdLst/>
              <a:ahLst/>
              <a:cxnLst/>
              <a:rect l="l" t="t" r="r" b="b"/>
              <a:pathLst>
                <a:path w="4080509" h="838835">
                  <a:moveTo>
                    <a:pt x="0" y="838638"/>
                  </a:moveTo>
                  <a:lnTo>
                    <a:pt x="407993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8" name="object 18"/>
            <p:cNvSpPr/>
            <p:nvPr/>
          </p:nvSpPr>
          <p:spPr>
            <a:xfrm>
              <a:off x="7924140" y="6836981"/>
              <a:ext cx="4080510" cy="836930"/>
            </a:xfrm>
            <a:custGeom>
              <a:avLst/>
              <a:gdLst/>
              <a:ahLst/>
              <a:cxnLst/>
              <a:rect l="l" t="t" r="r" b="b"/>
              <a:pathLst>
                <a:path w="4080509" h="836929">
                  <a:moveTo>
                    <a:pt x="0" y="0"/>
                  </a:moveTo>
                  <a:lnTo>
                    <a:pt x="4079931" y="836482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9" name="object 19"/>
            <p:cNvSpPr/>
            <p:nvPr/>
          </p:nvSpPr>
          <p:spPr>
            <a:xfrm>
              <a:off x="8028849" y="5774421"/>
              <a:ext cx="4080510" cy="1965325"/>
            </a:xfrm>
            <a:custGeom>
              <a:avLst/>
              <a:gdLst/>
              <a:ahLst/>
              <a:cxnLst/>
              <a:rect l="l" t="t" r="r" b="b"/>
              <a:pathLst>
                <a:path w="4080509" h="1965325">
                  <a:moveTo>
                    <a:pt x="0" y="0"/>
                  </a:moveTo>
                  <a:lnTo>
                    <a:pt x="4079932" y="196516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0" name="object 20"/>
            <p:cNvSpPr/>
            <p:nvPr/>
          </p:nvSpPr>
          <p:spPr>
            <a:xfrm>
              <a:off x="7924140" y="6272638"/>
              <a:ext cx="4080510" cy="1378585"/>
            </a:xfrm>
            <a:custGeom>
              <a:avLst/>
              <a:gdLst/>
              <a:ahLst/>
              <a:cxnLst/>
              <a:rect l="l" t="t" r="r" b="b"/>
              <a:pathLst>
                <a:path w="4080509" h="1378584">
                  <a:moveTo>
                    <a:pt x="0" y="0"/>
                  </a:moveTo>
                  <a:lnTo>
                    <a:pt x="4079931" y="137858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1" name="object 21"/>
            <p:cNvSpPr/>
            <p:nvPr/>
          </p:nvSpPr>
          <p:spPr>
            <a:xfrm>
              <a:off x="7924140" y="4794902"/>
              <a:ext cx="4080510" cy="1478280"/>
            </a:xfrm>
            <a:custGeom>
              <a:avLst/>
              <a:gdLst/>
              <a:ahLst/>
              <a:cxnLst/>
              <a:rect l="l" t="t" r="r" b="b"/>
              <a:pathLst>
                <a:path w="4080509" h="1478279">
                  <a:moveTo>
                    <a:pt x="0" y="1478000"/>
                  </a:moveTo>
                  <a:lnTo>
                    <a:pt x="4079932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2" name="object 22"/>
            <p:cNvSpPr/>
            <p:nvPr/>
          </p:nvSpPr>
          <p:spPr>
            <a:xfrm>
              <a:off x="7924140" y="4788969"/>
              <a:ext cx="4080510" cy="2113915"/>
            </a:xfrm>
            <a:custGeom>
              <a:avLst/>
              <a:gdLst/>
              <a:ahLst/>
              <a:cxnLst/>
              <a:rect l="l" t="t" r="r" b="b"/>
              <a:pathLst>
                <a:path w="4080509" h="2113915">
                  <a:moveTo>
                    <a:pt x="0" y="2113327"/>
                  </a:moveTo>
                  <a:lnTo>
                    <a:pt x="4079932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7924140" y="4841178"/>
              <a:ext cx="4080510" cy="2630805"/>
            </a:xfrm>
            <a:custGeom>
              <a:avLst/>
              <a:gdLst/>
              <a:ahLst/>
              <a:cxnLst/>
              <a:rect l="l" t="t" r="r" b="b"/>
              <a:pathLst>
                <a:path w="4080509" h="2630804">
                  <a:moveTo>
                    <a:pt x="0" y="2630575"/>
                  </a:moveTo>
                  <a:lnTo>
                    <a:pt x="4079932" y="0"/>
                  </a:lnTo>
                </a:path>
                <a:path w="4080509" h="2630804">
                  <a:moveTo>
                    <a:pt x="0" y="2630575"/>
                  </a:moveTo>
                  <a:lnTo>
                    <a:pt x="4079932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" name="object 24"/>
            <p:cNvSpPr/>
            <p:nvPr/>
          </p:nvSpPr>
          <p:spPr>
            <a:xfrm>
              <a:off x="7924140" y="4795168"/>
              <a:ext cx="4080510" cy="3194685"/>
            </a:xfrm>
            <a:custGeom>
              <a:avLst/>
              <a:gdLst/>
              <a:ahLst/>
              <a:cxnLst/>
              <a:rect l="l" t="t" r="r" b="b"/>
              <a:pathLst>
                <a:path w="4080509" h="3194684">
                  <a:moveTo>
                    <a:pt x="0" y="3194412"/>
                  </a:moveTo>
                  <a:lnTo>
                    <a:pt x="4079932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5" name="object 25"/>
            <p:cNvSpPr/>
            <p:nvPr/>
          </p:nvSpPr>
          <p:spPr>
            <a:xfrm>
              <a:off x="7924140" y="7585050"/>
              <a:ext cx="4080510" cy="405130"/>
            </a:xfrm>
            <a:custGeom>
              <a:avLst/>
              <a:gdLst/>
              <a:ahLst/>
              <a:cxnLst/>
              <a:rect l="l" t="t" r="r" b="b"/>
              <a:pathLst>
                <a:path w="4080509" h="405129">
                  <a:moveTo>
                    <a:pt x="0" y="404532"/>
                  </a:moveTo>
                  <a:lnTo>
                    <a:pt x="407993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7924140" y="4841542"/>
              <a:ext cx="4080510" cy="3830954"/>
            </a:xfrm>
            <a:custGeom>
              <a:avLst/>
              <a:gdLst/>
              <a:ahLst/>
              <a:cxnLst/>
              <a:rect l="l" t="t" r="r" b="b"/>
              <a:pathLst>
                <a:path w="4080509" h="3830954">
                  <a:moveTo>
                    <a:pt x="0" y="3830929"/>
                  </a:moveTo>
                  <a:lnTo>
                    <a:pt x="407993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" name="object 27"/>
            <p:cNvSpPr/>
            <p:nvPr/>
          </p:nvSpPr>
          <p:spPr>
            <a:xfrm>
              <a:off x="7924140" y="7645666"/>
              <a:ext cx="4080510" cy="1027430"/>
            </a:xfrm>
            <a:custGeom>
              <a:avLst/>
              <a:gdLst/>
              <a:ahLst/>
              <a:cxnLst/>
              <a:rect l="l" t="t" r="r" b="b"/>
              <a:pathLst>
                <a:path w="4080509" h="1027429">
                  <a:moveTo>
                    <a:pt x="0" y="1026805"/>
                  </a:moveTo>
                  <a:lnTo>
                    <a:pt x="4079932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8" name="object 28"/>
            <p:cNvSpPr/>
            <p:nvPr/>
          </p:nvSpPr>
          <p:spPr>
            <a:xfrm>
              <a:off x="7924140" y="4819732"/>
              <a:ext cx="4080510" cy="4422775"/>
            </a:xfrm>
            <a:custGeom>
              <a:avLst/>
              <a:gdLst/>
              <a:ahLst/>
              <a:cxnLst/>
              <a:rect l="l" t="t" r="r" b="b"/>
              <a:pathLst>
                <a:path w="4080509" h="4422775">
                  <a:moveTo>
                    <a:pt x="0" y="4422195"/>
                  </a:moveTo>
                  <a:lnTo>
                    <a:pt x="407993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24140" y="7641366"/>
              <a:ext cx="4080510" cy="1600835"/>
            </a:xfrm>
            <a:custGeom>
              <a:avLst/>
              <a:gdLst/>
              <a:ahLst/>
              <a:cxnLst/>
              <a:rect l="l" t="t" r="r" b="b"/>
              <a:pathLst>
                <a:path w="4080509" h="1600834">
                  <a:moveTo>
                    <a:pt x="0" y="1600562"/>
                  </a:moveTo>
                  <a:lnTo>
                    <a:pt x="4079932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0" name="object 30"/>
            <p:cNvSpPr/>
            <p:nvPr/>
          </p:nvSpPr>
          <p:spPr>
            <a:xfrm>
              <a:off x="7924140" y="4795170"/>
              <a:ext cx="4080510" cy="4920615"/>
            </a:xfrm>
            <a:custGeom>
              <a:avLst/>
              <a:gdLst/>
              <a:ahLst/>
              <a:cxnLst/>
              <a:rect l="l" t="t" r="r" b="b"/>
              <a:pathLst>
                <a:path w="4080509" h="4920615">
                  <a:moveTo>
                    <a:pt x="0" y="4920105"/>
                  </a:moveTo>
                  <a:lnTo>
                    <a:pt x="407993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1" name="object 31"/>
            <p:cNvSpPr/>
            <p:nvPr/>
          </p:nvSpPr>
          <p:spPr>
            <a:xfrm>
              <a:off x="7924140" y="7583890"/>
              <a:ext cx="4080510" cy="2131695"/>
            </a:xfrm>
            <a:custGeom>
              <a:avLst/>
              <a:gdLst/>
              <a:ahLst/>
              <a:cxnLst/>
              <a:rect l="l" t="t" r="r" b="b"/>
              <a:pathLst>
                <a:path w="4080509" h="2131695">
                  <a:moveTo>
                    <a:pt x="0" y="2131385"/>
                  </a:moveTo>
                  <a:lnTo>
                    <a:pt x="407993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079156" y="1679047"/>
            <a:ext cx="2386630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Every</a:t>
            </a:r>
            <a:r>
              <a:rPr sz="1182" spc="3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node</a:t>
            </a:r>
            <a:r>
              <a:rPr sz="1182" spc="3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is</a:t>
            </a:r>
            <a:r>
              <a:rPr sz="1182" spc="3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connected</a:t>
            </a:r>
            <a:r>
              <a:rPr sz="1182" spc="3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39" dirty="0">
                <a:solidFill>
                  <a:srgbClr val="5E5E5E"/>
                </a:solidFill>
                <a:latin typeface="Arial"/>
                <a:cs typeface="Arial"/>
              </a:rPr>
              <a:t>to</a:t>
            </a:r>
            <a:r>
              <a:rPr sz="1182" spc="3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a</a:t>
            </a:r>
            <a:r>
              <a:rPr sz="1182" spc="3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12" dirty="0">
                <a:solidFill>
                  <a:srgbClr val="5E5E5E"/>
                </a:solidFill>
                <a:latin typeface="Arial"/>
                <a:cs typeface="Arial"/>
              </a:rPr>
              <a:t>node</a:t>
            </a:r>
            <a:endParaRPr sz="1182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719018" y="3779977"/>
            <a:ext cx="634971" cy="634971"/>
          </a:xfrm>
          <a:custGeom>
            <a:avLst/>
            <a:gdLst/>
            <a:ahLst/>
            <a:cxnLst/>
            <a:rect l="l" t="t" r="r" b="b"/>
            <a:pathLst>
              <a:path w="1047114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" name="object 34"/>
          <p:cNvSpPr txBox="1"/>
          <p:nvPr/>
        </p:nvSpPr>
        <p:spPr>
          <a:xfrm>
            <a:off x="2680684" y="3442183"/>
            <a:ext cx="65345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Flattened</a:t>
            </a:r>
            <a:endParaRPr sz="1182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880238" y="6347798"/>
            <a:ext cx="630736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FC</a:t>
            </a:r>
            <a:r>
              <a:rPr sz="1182" spc="-3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Layer</a:t>
            </a:r>
            <a:endParaRPr sz="1182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446" y="2269197"/>
            <a:ext cx="8699629" cy="284258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713" y="262434"/>
            <a:ext cx="6376669" cy="721779"/>
          </a:xfrm>
          <a:prstGeom prst="rect">
            <a:avLst/>
          </a:prstGeom>
        </p:spPr>
        <p:txBody>
          <a:bodyPr vert="horz" wrap="square" lIns="0" tIns="44239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spc="-97" dirty="0"/>
              <a:t>Another</a:t>
            </a:r>
            <a:r>
              <a:rPr spc="-182" dirty="0"/>
              <a:t> </a:t>
            </a:r>
            <a:r>
              <a:rPr spc="-73" dirty="0"/>
              <a:t>Representation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4492" y="3695512"/>
            <a:ext cx="1175217" cy="265636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719" rIns="0" bIns="0" rtlCol="0">
            <a:spAutoFit/>
          </a:bodyPr>
          <a:lstStyle/>
          <a:p>
            <a:pPr marL="28495">
              <a:spcBef>
                <a:spcPts val="179"/>
              </a:spcBef>
            </a:pPr>
            <a:r>
              <a:rPr sz="1577" spc="49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sz="1577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spc="21" dirty="0">
                <a:solidFill>
                  <a:srgbClr val="FFFFFF"/>
                </a:solidFill>
                <a:latin typeface="Arial"/>
                <a:cs typeface="Arial"/>
              </a:rPr>
              <a:t>Image</a:t>
            </a:r>
            <a:endParaRPr sz="157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67810" y="4360461"/>
            <a:ext cx="941868" cy="265636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719" rIns="0" bIns="0" rtlCol="0">
            <a:spAutoFit/>
          </a:bodyPr>
          <a:lstStyle/>
          <a:p>
            <a:pPr marL="28495">
              <a:spcBef>
                <a:spcPts val="179"/>
              </a:spcBef>
            </a:pPr>
            <a:r>
              <a:rPr sz="1577" spc="58" dirty="0">
                <a:solidFill>
                  <a:srgbClr val="FFFFFF"/>
                </a:solidFill>
                <a:latin typeface="Arial"/>
                <a:cs typeface="Arial"/>
              </a:rPr>
              <a:t>Max</a:t>
            </a:r>
            <a:r>
              <a:rPr sz="1577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spc="27" dirty="0">
                <a:solidFill>
                  <a:srgbClr val="FFFFFF"/>
                </a:solidFill>
                <a:latin typeface="Arial"/>
                <a:cs typeface="Arial"/>
              </a:rPr>
              <a:t>Pool</a:t>
            </a:r>
            <a:endParaRPr sz="157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60754" y="4860556"/>
            <a:ext cx="324609" cy="265636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719" rIns="0" bIns="0" rtlCol="0">
            <a:spAutoFit/>
          </a:bodyPr>
          <a:lstStyle/>
          <a:p>
            <a:pPr marL="28495">
              <a:spcBef>
                <a:spcPts val="179"/>
              </a:spcBef>
            </a:pPr>
            <a:r>
              <a:rPr sz="1577" spc="-15" dirty="0">
                <a:solidFill>
                  <a:srgbClr val="FFFFFF"/>
                </a:solidFill>
                <a:latin typeface="Arial"/>
                <a:cs typeface="Arial"/>
              </a:rPr>
              <a:t>FC</a:t>
            </a:r>
            <a:endParaRPr sz="1577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8981" y="3932600"/>
            <a:ext cx="761273" cy="265636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719" rIns="0" bIns="0" rtlCol="0">
            <a:spAutoFit/>
          </a:bodyPr>
          <a:lstStyle/>
          <a:p>
            <a:pPr marL="28495">
              <a:spcBef>
                <a:spcPts val="179"/>
              </a:spcBef>
            </a:pPr>
            <a:r>
              <a:rPr sz="1577" spc="-6" dirty="0">
                <a:solidFill>
                  <a:srgbClr val="FFFFFF"/>
                </a:solidFill>
                <a:latin typeface="Arial"/>
                <a:cs typeface="Arial"/>
              </a:rPr>
              <a:t>Conv_1</a:t>
            </a:r>
            <a:endParaRPr sz="157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94905" y="4187227"/>
            <a:ext cx="761273" cy="265636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719" rIns="0" bIns="0" rtlCol="0">
            <a:spAutoFit/>
          </a:bodyPr>
          <a:lstStyle/>
          <a:p>
            <a:pPr marL="28495">
              <a:spcBef>
                <a:spcPts val="179"/>
              </a:spcBef>
            </a:pPr>
            <a:r>
              <a:rPr sz="1577" spc="-6" dirty="0">
                <a:solidFill>
                  <a:srgbClr val="FFFFFF"/>
                </a:solidFill>
                <a:latin typeface="Arial"/>
                <a:cs typeface="Arial"/>
              </a:rPr>
              <a:t>Conv_2</a:t>
            </a:r>
            <a:endParaRPr sz="1577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93942" y="3188318"/>
            <a:ext cx="839826" cy="265636"/>
          </a:xfrm>
          <a:prstGeom prst="rect">
            <a:avLst/>
          </a:prstGeom>
          <a:solidFill>
            <a:srgbClr val="ED220D"/>
          </a:solidFill>
        </p:spPr>
        <p:txBody>
          <a:bodyPr vert="horz" wrap="square" lIns="0" tIns="22719" rIns="0" bIns="0" rtlCol="0">
            <a:spAutoFit/>
          </a:bodyPr>
          <a:lstStyle/>
          <a:p>
            <a:pPr marL="28495">
              <a:spcBef>
                <a:spcPts val="179"/>
              </a:spcBef>
            </a:pPr>
            <a:r>
              <a:rPr sz="1577" spc="42" dirty="0">
                <a:solidFill>
                  <a:srgbClr val="FFFFFF"/>
                </a:solidFill>
                <a:latin typeface="Arial"/>
                <a:cs typeface="Arial"/>
              </a:rPr>
              <a:t>Softmax</a:t>
            </a:r>
            <a:endParaRPr sz="1577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52157" y="2466819"/>
            <a:ext cx="576827" cy="265636"/>
          </a:xfrm>
          <a:prstGeom prst="rect">
            <a:avLst/>
          </a:prstGeom>
          <a:solidFill>
            <a:srgbClr val="ED220D"/>
          </a:solidFill>
        </p:spPr>
        <p:txBody>
          <a:bodyPr vert="horz" wrap="square" lIns="0" tIns="22719" rIns="0" bIns="0" rtlCol="0">
            <a:spAutoFit/>
          </a:bodyPr>
          <a:lstStyle/>
          <a:p>
            <a:pPr marL="28495">
              <a:spcBef>
                <a:spcPts val="179"/>
              </a:spcBef>
            </a:pPr>
            <a:r>
              <a:rPr sz="1577" spc="-12" dirty="0">
                <a:solidFill>
                  <a:srgbClr val="FFFFFF"/>
                </a:solidFill>
                <a:latin typeface="Arial"/>
                <a:cs typeface="Arial"/>
              </a:rPr>
              <a:t>ReLU</a:t>
            </a:r>
            <a:endParaRPr sz="1577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45233" y="2240490"/>
            <a:ext cx="576827" cy="265636"/>
          </a:xfrm>
          <a:prstGeom prst="rect">
            <a:avLst/>
          </a:prstGeom>
          <a:solidFill>
            <a:srgbClr val="ED220D"/>
          </a:solidFill>
        </p:spPr>
        <p:txBody>
          <a:bodyPr vert="horz" wrap="square" lIns="0" tIns="22719" rIns="0" bIns="0" rtlCol="0">
            <a:spAutoFit/>
          </a:bodyPr>
          <a:lstStyle/>
          <a:p>
            <a:pPr marL="28495">
              <a:spcBef>
                <a:spcPts val="179"/>
              </a:spcBef>
            </a:pPr>
            <a:r>
              <a:rPr sz="1577" spc="-12" dirty="0">
                <a:solidFill>
                  <a:srgbClr val="FFFFFF"/>
                </a:solidFill>
                <a:latin typeface="Arial"/>
                <a:cs typeface="Arial"/>
              </a:rPr>
              <a:t>ReLU</a:t>
            </a:r>
            <a:endParaRPr sz="1577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34292" y="2122164"/>
            <a:ext cx="704668" cy="265636"/>
          </a:xfrm>
          <a:prstGeom prst="rect">
            <a:avLst/>
          </a:prstGeom>
          <a:solidFill>
            <a:srgbClr val="ED220D"/>
          </a:solidFill>
        </p:spPr>
        <p:txBody>
          <a:bodyPr vert="horz" wrap="square" lIns="0" tIns="22719" rIns="0" bIns="0" rtlCol="0">
            <a:spAutoFit/>
          </a:bodyPr>
          <a:lstStyle/>
          <a:p>
            <a:pPr marL="28495">
              <a:spcBef>
                <a:spcPts val="179"/>
              </a:spcBef>
            </a:pPr>
            <a:r>
              <a:rPr sz="1577" spc="27" dirty="0">
                <a:solidFill>
                  <a:srgbClr val="FFFFFF"/>
                </a:solidFill>
                <a:latin typeface="Arial"/>
                <a:cs typeface="Arial"/>
              </a:rPr>
              <a:t>Flatten</a:t>
            </a:r>
            <a:endParaRPr sz="1577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29753" y="5424884"/>
            <a:ext cx="4164473" cy="1283083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b="1" spc="-6" dirty="0">
                <a:solidFill>
                  <a:srgbClr val="5E5E5E"/>
                </a:solidFill>
                <a:latin typeface="Arial"/>
                <a:cs typeface="Arial"/>
              </a:rPr>
              <a:t>Notes:</a:t>
            </a:r>
            <a:endParaRPr sz="1182">
              <a:latin typeface="Arial"/>
              <a:cs typeface="Arial"/>
            </a:endParaRPr>
          </a:p>
          <a:p>
            <a:pPr marL="159802" indent="-152100">
              <a:spcBef>
                <a:spcPts val="39"/>
              </a:spcBef>
              <a:buSzPct val="123076"/>
              <a:buChar char="•"/>
              <a:tabLst>
                <a:tab pos="159802" algn="l"/>
              </a:tabLst>
            </a:pPr>
            <a:r>
              <a:rPr sz="1182" spc="-18" dirty="0">
                <a:solidFill>
                  <a:srgbClr val="5E5E5E"/>
                </a:solidFill>
                <a:latin typeface="Arial"/>
                <a:cs typeface="Arial"/>
              </a:rPr>
              <a:t>We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choose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32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&amp;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64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Filters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Kernels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for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Conv_1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&amp;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Conv_2</a:t>
            </a:r>
            <a:endParaRPr sz="1182">
              <a:latin typeface="Arial"/>
              <a:cs typeface="Arial"/>
            </a:endParaRPr>
          </a:p>
          <a:p>
            <a:pPr marL="159802" indent="-152100">
              <a:spcBef>
                <a:spcPts val="30"/>
              </a:spcBef>
              <a:buSzPct val="123076"/>
              <a:buChar char="•"/>
              <a:tabLst>
                <a:tab pos="159802" algn="l"/>
              </a:tabLst>
            </a:pPr>
            <a:r>
              <a:rPr sz="1182" spc="-18" dirty="0">
                <a:solidFill>
                  <a:srgbClr val="5E5E5E"/>
                </a:solidFill>
                <a:latin typeface="Arial"/>
                <a:cs typeface="Arial"/>
              </a:rPr>
              <a:t>We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choose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24" dirty="0">
                <a:solidFill>
                  <a:srgbClr val="5E5E5E"/>
                </a:solidFill>
                <a:latin typeface="Arial"/>
                <a:cs typeface="Arial"/>
              </a:rPr>
              <a:t>to</a:t>
            </a:r>
            <a:endParaRPr sz="1182">
              <a:latin typeface="Arial"/>
              <a:cs typeface="Arial"/>
            </a:endParaRPr>
          </a:p>
          <a:p>
            <a:pPr marL="159802" indent="-152100">
              <a:spcBef>
                <a:spcPts val="30"/>
              </a:spcBef>
              <a:buSzPct val="123076"/>
              <a:buChar char="•"/>
              <a:tabLst>
                <a:tab pos="159802" algn="l"/>
              </a:tabLst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The</a:t>
            </a:r>
            <a:r>
              <a:rPr sz="1182" spc="1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1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Maps</a:t>
            </a:r>
            <a:r>
              <a:rPr sz="1182" spc="1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are</a:t>
            </a:r>
            <a:r>
              <a:rPr sz="1182" spc="1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shown</a:t>
            </a:r>
            <a:r>
              <a:rPr sz="1182" spc="1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as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Conv_1</a:t>
            </a:r>
            <a:r>
              <a:rPr sz="1182" spc="1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and</a:t>
            </a:r>
            <a:r>
              <a:rPr sz="1182" spc="1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Conv_2</a:t>
            </a:r>
            <a:endParaRPr sz="1182">
              <a:latin typeface="Arial"/>
              <a:cs typeface="Arial"/>
            </a:endParaRPr>
          </a:p>
          <a:p>
            <a:pPr marL="159802" indent="-152100">
              <a:spcBef>
                <a:spcPts val="30"/>
              </a:spcBef>
              <a:buSzPct val="123076"/>
              <a:buChar char="•"/>
              <a:tabLst>
                <a:tab pos="159802" algn="l"/>
              </a:tabLst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Stride</a:t>
            </a:r>
            <a:r>
              <a:rPr sz="1182" spc="3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is</a:t>
            </a:r>
            <a:r>
              <a:rPr sz="1182" spc="3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30" dirty="0">
                <a:solidFill>
                  <a:srgbClr val="5E5E5E"/>
                </a:solidFill>
                <a:latin typeface="Arial"/>
                <a:cs typeface="Arial"/>
              </a:rPr>
              <a:t>1</a:t>
            </a:r>
            <a:endParaRPr sz="1182">
              <a:latin typeface="Arial"/>
              <a:cs typeface="Arial"/>
            </a:endParaRPr>
          </a:p>
          <a:p>
            <a:pPr marL="159802" indent="-152100">
              <a:spcBef>
                <a:spcPts val="30"/>
              </a:spcBef>
              <a:buSzPct val="123076"/>
              <a:buChar char="•"/>
              <a:tabLst>
                <a:tab pos="159802" algn="l"/>
              </a:tabLst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Padding</a:t>
            </a:r>
            <a:r>
              <a:rPr sz="1182" spc="27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is</a:t>
            </a:r>
            <a:r>
              <a:rPr sz="1182" spc="27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0</a:t>
            </a:r>
            <a:r>
              <a:rPr sz="1182" spc="3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(not</a:t>
            </a:r>
            <a:r>
              <a:rPr sz="1182" spc="27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used)</a:t>
            </a:r>
            <a:endParaRPr sz="1182">
              <a:latin typeface="Arial"/>
              <a:cs typeface="Arial"/>
            </a:endParaRPr>
          </a:p>
          <a:p>
            <a:pPr marL="159802" indent="-152100">
              <a:spcBef>
                <a:spcPts val="33"/>
              </a:spcBef>
              <a:buSzPct val="123076"/>
              <a:buChar char="•"/>
              <a:tabLst>
                <a:tab pos="159802" algn="l"/>
              </a:tabLst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Max</a:t>
            </a:r>
            <a:r>
              <a:rPr sz="1182" spc="4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Pool</a:t>
            </a:r>
            <a:r>
              <a:rPr sz="1182" spc="4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Stride</a:t>
            </a:r>
            <a:r>
              <a:rPr sz="1182" spc="4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is</a:t>
            </a:r>
            <a:r>
              <a:rPr sz="1182" spc="5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30" dirty="0">
                <a:solidFill>
                  <a:srgbClr val="5E5E5E"/>
                </a:solidFill>
                <a:latin typeface="Arial"/>
                <a:cs typeface="Arial"/>
              </a:rPr>
              <a:t>2</a:t>
            </a:r>
            <a:endParaRPr sz="1182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13160" y="5032021"/>
          <a:ext cx="4836026" cy="1497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4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4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4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4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1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Layer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Depth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Width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Height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Filter</a:t>
                      </a:r>
                      <a:r>
                        <a:rPr sz="900" b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25" dirty="0">
                          <a:latin typeface="Arial"/>
                          <a:cs typeface="Arial"/>
                        </a:rPr>
                        <a:t>(w)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Filter</a:t>
                      </a:r>
                      <a:r>
                        <a:rPr sz="900" b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25" dirty="0">
                          <a:latin typeface="Arial"/>
                          <a:cs typeface="Arial"/>
                        </a:rPr>
                        <a:t>(h)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141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Input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0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900" b="1" spc="-5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0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900" b="1" spc="-25" dirty="0">
                          <a:latin typeface="Arial"/>
                          <a:cs typeface="Arial"/>
                        </a:rPr>
                        <a:t>28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0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900" b="1" spc="-25" dirty="0">
                          <a:latin typeface="Arial"/>
                          <a:cs typeface="Arial"/>
                        </a:rPr>
                        <a:t>28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0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141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Conv_1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spc="-25" dirty="0">
                          <a:latin typeface="Arial"/>
                          <a:cs typeface="Arial"/>
                        </a:rPr>
                        <a:t>32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spc="-25" dirty="0">
                          <a:latin typeface="Arial"/>
                          <a:cs typeface="Arial"/>
                        </a:rPr>
                        <a:t>26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spc="-25" dirty="0">
                          <a:latin typeface="Arial"/>
                          <a:cs typeface="Arial"/>
                        </a:rPr>
                        <a:t>26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spc="-50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spc="-50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141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Conv_2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spc="-25" dirty="0">
                          <a:latin typeface="Arial"/>
                          <a:cs typeface="Arial"/>
                        </a:rPr>
                        <a:t>64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spc="-25" dirty="0">
                          <a:latin typeface="Arial"/>
                          <a:cs typeface="Arial"/>
                        </a:rPr>
                        <a:t>24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spc="-25" dirty="0">
                          <a:latin typeface="Arial"/>
                          <a:cs typeface="Arial"/>
                        </a:rPr>
                        <a:t>24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spc="-50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spc="-50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141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Max</a:t>
                      </a:r>
                      <a:r>
                        <a:rPr sz="900" b="1" spc="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20" dirty="0">
                          <a:latin typeface="Arial"/>
                          <a:cs typeface="Arial"/>
                        </a:rPr>
                        <a:t>Pool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spc="-25" dirty="0">
                          <a:latin typeface="Arial"/>
                          <a:cs typeface="Arial"/>
                        </a:rPr>
                        <a:t>64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spc="-25" dirty="0">
                          <a:latin typeface="Arial"/>
                          <a:cs typeface="Arial"/>
                        </a:rPr>
                        <a:t>12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spc="-25" dirty="0">
                          <a:latin typeface="Arial"/>
                          <a:cs typeface="Arial"/>
                        </a:rPr>
                        <a:t>12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spc="-50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spc="-50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141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Flatten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spc="-20" dirty="0">
                          <a:latin typeface="Arial"/>
                          <a:cs typeface="Arial"/>
                        </a:rPr>
                        <a:t>9216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spc="-5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spc="-5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141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Fully</a:t>
                      </a:r>
                      <a:r>
                        <a:rPr sz="9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Connected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spc="-25" dirty="0">
                          <a:latin typeface="Arial"/>
                          <a:cs typeface="Arial"/>
                        </a:rPr>
                        <a:t>128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spc="-5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spc="-5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141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Output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spc="-25" dirty="0">
                          <a:latin typeface="Arial"/>
                          <a:cs typeface="Arial"/>
                        </a:rPr>
                        <a:t>10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spc="-5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spc="-5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0442" y="2607226"/>
            <a:ext cx="576488" cy="576488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107" y="1620783"/>
            <a:ext cx="7281379" cy="22914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713" y="-76120"/>
            <a:ext cx="6376669" cy="1398888"/>
          </a:xfrm>
          <a:prstGeom prst="rect">
            <a:avLst/>
          </a:prstGeom>
        </p:spPr>
        <p:txBody>
          <a:bodyPr vert="horz" wrap="square" lIns="0" tIns="44239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spc="-79" dirty="0"/>
              <a:t>Calculating</a:t>
            </a:r>
            <a:r>
              <a:rPr spc="-218" dirty="0"/>
              <a:t> </a:t>
            </a:r>
            <a:r>
              <a:rPr dirty="0"/>
              <a:t>the</a:t>
            </a:r>
            <a:r>
              <a:rPr spc="-258" dirty="0"/>
              <a:t> </a:t>
            </a:r>
            <a:r>
              <a:rPr spc="-67" dirty="0"/>
              <a:t>Output</a:t>
            </a:r>
            <a:r>
              <a:rPr spc="-227" dirty="0"/>
              <a:t> </a:t>
            </a:r>
            <a:r>
              <a:rPr spc="-49" dirty="0"/>
              <a:t>Size</a:t>
            </a:r>
            <a:r>
              <a:rPr spc="-233" dirty="0"/>
              <a:t> </a:t>
            </a:r>
            <a:r>
              <a:rPr dirty="0"/>
              <a:t>of</a:t>
            </a:r>
            <a:r>
              <a:rPr spc="-236" dirty="0"/>
              <a:t> </a:t>
            </a:r>
            <a:r>
              <a:rPr spc="-173" dirty="0"/>
              <a:t>Conv_1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4590" y="4519322"/>
            <a:ext cx="1621507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dirty="0">
                <a:latin typeface="Book Antiqua"/>
                <a:cs typeface="Book Antiqua"/>
              </a:rPr>
              <a:t>(</a:t>
            </a:r>
            <a:r>
              <a:rPr sz="1577" i="1" dirty="0">
                <a:latin typeface="Times New Roman"/>
                <a:cs typeface="Times New Roman"/>
              </a:rPr>
              <a:t>n</a:t>
            </a:r>
            <a:r>
              <a:rPr sz="1577" i="1" spc="-36" dirty="0">
                <a:latin typeface="Times New Roman"/>
                <a:cs typeface="Times New Roman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i="1" dirty="0">
                <a:latin typeface="Times New Roman"/>
                <a:cs typeface="Times New Roman"/>
              </a:rPr>
              <a:t>n</a:t>
            </a:r>
            <a:r>
              <a:rPr sz="1577" dirty="0">
                <a:latin typeface="Book Antiqua"/>
                <a:cs typeface="Book Antiqua"/>
              </a:rPr>
              <a:t>)</a:t>
            </a:r>
            <a:r>
              <a:rPr sz="1577" spc="-127" dirty="0">
                <a:latin typeface="Book Antiqua"/>
                <a:cs typeface="Book Antiqua"/>
              </a:rPr>
              <a:t> </a:t>
            </a:r>
            <a:r>
              <a:rPr sz="1577" spc="182" dirty="0">
                <a:latin typeface="Book Antiqua"/>
                <a:cs typeface="Book Antiqua"/>
              </a:rPr>
              <a:t>*</a:t>
            </a:r>
            <a:r>
              <a:rPr sz="1577" spc="-127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(</a:t>
            </a:r>
            <a:r>
              <a:rPr sz="1577" spc="-154" dirty="0">
                <a:latin typeface="Book Antiqua"/>
                <a:cs typeface="Book Antiqua"/>
              </a:rPr>
              <a:t> </a:t>
            </a:r>
            <a:r>
              <a:rPr sz="1577" i="1" dirty="0">
                <a:latin typeface="Times New Roman"/>
                <a:cs typeface="Times New Roman"/>
              </a:rPr>
              <a:t>f</a:t>
            </a:r>
            <a:r>
              <a:rPr sz="1577" i="1" spc="152" dirty="0">
                <a:latin typeface="Times New Roman"/>
                <a:cs typeface="Times New Roman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4" dirty="0">
                <a:latin typeface="Georgia"/>
                <a:cs typeface="Georgia"/>
              </a:rPr>
              <a:t> </a:t>
            </a:r>
            <a:r>
              <a:rPr sz="1577" i="1" dirty="0">
                <a:latin typeface="Times New Roman"/>
                <a:cs typeface="Times New Roman"/>
              </a:rPr>
              <a:t>f</a:t>
            </a:r>
            <a:r>
              <a:rPr sz="1577" i="1" spc="-109" dirty="0">
                <a:latin typeface="Times New Roman"/>
                <a:cs typeface="Times New Roman"/>
              </a:rPr>
              <a:t> </a:t>
            </a:r>
            <a:r>
              <a:rPr sz="1577" dirty="0">
                <a:latin typeface="Book Antiqua"/>
                <a:cs typeface="Book Antiqua"/>
              </a:rPr>
              <a:t>)</a:t>
            </a:r>
            <a:r>
              <a:rPr sz="1577" spc="55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=</a:t>
            </a:r>
            <a:r>
              <a:rPr sz="1577" spc="55" dirty="0">
                <a:latin typeface="Book Antiqua"/>
                <a:cs typeface="Book Antiqu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(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1399" y="4376077"/>
            <a:ext cx="836745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i="1" dirty="0">
                <a:latin typeface="Times New Roman"/>
                <a:cs typeface="Times New Roman"/>
              </a:rPr>
              <a:t>n</a:t>
            </a:r>
            <a:r>
              <a:rPr sz="1577" i="1" spc="-33" dirty="0">
                <a:latin typeface="Times New Roman"/>
                <a:cs typeface="Times New Roman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0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2</a:t>
            </a:r>
            <a:r>
              <a:rPr sz="1577" i="1" dirty="0">
                <a:latin typeface="Times New Roman"/>
                <a:cs typeface="Times New Roman"/>
              </a:rPr>
              <a:t>p</a:t>
            </a:r>
            <a:r>
              <a:rPr sz="1577" i="1" spc="-30" dirty="0">
                <a:latin typeface="Times New Roman"/>
                <a:cs typeface="Times New Roman"/>
              </a:rPr>
              <a:t> </a:t>
            </a:r>
            <a:r>
              <a:rPr sz="1577" spc="69" dirty="0">
                <a:latin typeface="Georgia"/>
                <a:cs typeface="Georgia"/>
              </a:rPr>
              <a:t>−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i="1" spc="-30" dirty="0">
                <a:latin typeface="Times New Roman"/>
                <a:cs typeface="Times New Roman"/>
              </a:rPr>
              <a:t>f</a:t>
            </a:r>
            <a:endParaRPr sz="157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98780" y="4672099"/>
            <a:ext cx="861775" cy="13477"/>
          </a:xfrm>
          <a:custGeom>
            <a:avLst/>
            <a:gdLst/>
            <a:ahLst/>
            <a:cxnLst/>
            <a:rect l="l" t="t" r="r" b="b"/>
            <a:pathLst>
              <a:path w="1421129" h="22225">
                <a:moveTo>
                  <a:pt x="1420988" y="0"/>
                </a:moveTo>
                <a:lnTo>
                  <a:pt x="0" y="0"/>
                </a:lnTo>
                <a:lnTo>
                  <a:pt x="0" y="22114"/>
                </a:lnTo>
                <a:lnTo>
                  <a:pt x="1420988" y="22114"/>
                </a:lnTo>
                <a:lnTo>
                  <a:pt x="14209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 txBox="1"/>
          <p:nvPr/>
        </p:nvSpPr>
        <p:spPr>
          <a:xfrm>
            <a:off x="2682404" y="4671711"/>
            <a:ext cx="94726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i="1" spc="-30" dirty="0">
                <a:latin typeface="Times New Roman"/>
                <a:cs typeface="Times New Roman"/>
              </a:rPr>
              <a:t>s</a:t>
            </a:r>
            <a:endParaRPr sz="157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14024" y="4519322"/>
            <a:ext cx="657305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1)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(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86551" y="4376077"/>
            <a:ext cx="836745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i="1" dirty="0">
                <a:latin typeface="Times New Roman"/>
                <a:cs typeface="Times New Roman"/>
              </a:rPr>
              <a:t>n</a:t>
            </a:r>
            <a:r>
              <a:rPr sz="1577" i="1" spc="-33" dirty="0">
                <a:latin typeface="Times New Roman"/>
                <a:cs typeface="Times New Roman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0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2</a:t>
            </a:r>
            <a:r>
              <a:rPr sz="1577" i="1" dirty="0">
                <a:latin typeface="Times New Roman"/>
                <a:cs typeface="Times New Roman"/>
              </a:rPr>
              <a:t>p</a:t>
            </a:r>
            <a:r>
              <a:rPr sz="1577" i="1" spc="-30" dirty="0">
                <a:latin typeface="Times New Roman"/>
                <a:cs typeface="Times New Roman"/>
              </a:rPr>
              <a:t> </a:t>
            </a:r>
            <a:r>
              <a:rPr sz="1577" spc="69" dirty="0">
                <a:latin typeface="Georgia"/>
                <a:cs typeface="Georgia"/>
              </a:rPr>
              <a:t>−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i="1" spc="-30" dirty="0">
                <a:latin typeface="Times New Roman"/>
                <a:cs typeface="Times New Roman"/>
              </a:rPr>
              <a:t>f</a:t>
            </a:r>
            <a:endParaRPr sz="1577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73933" y="4672099"/>
            <a:ext cx="861775" cy="13477"/>
          </a:xfrm>
          <a:custGeom>
            <a:avLst/>
            <a:gdLst/>
            <a:ahLst/>
            <a:cxnLst/>
            <a:rect l="l" t="t" r="r" b="b"/>
            <a:pathLst>
              <a:path w="1421129" h="22225">
                <a:moveTo>
                  <a:pt x="1420988" y="0"/>
                </a:moveTo>
                <a:lnTo>
                  <a:pt x="0" y="0"/>
                </a:lnTo>
                <a:lnTo>
                  <a:pt x="0" y="22114"/>
                </a:lnTo>
                <a:lnTo>
                  <a:pt x="1420988" y="22114"/>
                </a:lnTo>
                <a:lnTo>
                  <a:pt x="14209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" name="object 11"/>
          <p:cNvSpPr txBox="1"/>
          <p:nvPr/>
        </p:nvSpPr>
        <p:spPr>
          <a:xfrm>
            <a:off x="4257557" y="4671711"/>
            <a:ext cx="94726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i="1" spc="-30" dirty="0">
                <a:latin typeface="Times New Roman"/>
                <a:cs typeface="Times New Roman"/>
              </a:rPr>
              <a:t>s</a:t>
            </a:r>
            <a:endParaRPr sz="157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89175" y="4519322"/>
            <a:ext cx="688881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1)</a:t>
            </a:r>
            <a:r>
              <a:rPr sz="1577" spc="52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=</a:t>
            </a:r>
            <a:r>
              <a:rPr sz="1577" spc="55" dirty="0">
                <a:latin typeface="Book Antiqua"/>
                <a:cs typeface="Book Antiqu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(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93423" y="4376077"/>
            <a:ext cx="1338099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dirty="0">
                <a:latin typeface="Book Antiqua"/>
                <a:cs typeface="Book Antiqua"/>
              </a:rPr>
              <a:t>28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(2</a:t>
            </a:r>
            <a:r>
              <a:rPr sz="1577" spc="-30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dirty="0">
                <a:latin typeface="Book Antiqua"/>
                <a:cs typeface="Book Antiqua"/>
              </a:rPr>
              <a:t>0)</a:t>
            </a:r>
            <a:r>
              <a:rPr sz="1577" spc="-30" dirty="0">
                <a:latin typeface="Book Antiqua"/>
                <a:cs typeface="Book Antiqua"/>
              </a:rPr>
              <a:t> </a:t>
            </a:r>
            <a:r>
              <a:rPr sz="1577" spc="69" dirty="0">
                <a:latin typeface="Georgia"/>
                <a:cs typeface="Georgia"/>
              </a:rPr>
              <a:t>−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3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80805" y="4672099"/>
            <a:ext cx="1363514" cy="13477"/>
          </a:xfrm>
          <a:custGeom>
            <a:avLst/>
            <a:gdLst/>
            <a:ahLst/>
            <a:cxnLst/>
            <a:rect l="l" t="t" r="r" b="b"/>
            <a:pathLst>
              <a:path w="2248534" h="22225">
                <a:moveTo>
                  <a:pt x="2248087" y="0"/>
                </a:moveTo>
                <a:lnTo>
                  <a:pt x="0" y="0"/>
                </a:lnTo>
                <a:lnTo>
                  <a:pt x="0" y="22114"/>
                </a:lnTo>
                <a:lnTo>
                  <a:pt x="2248087" y="22114"/>
                </a:lnTo>
                <a:lnTo>
                  <a:pt x="22480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" name="object 15"/>
          <p:cNvSpPr txBox="1"/>
          <p:nvPr/>
        </p:nvSpPr>
        <p:spPr>
          <a:xfrm>
            <a:off x="6103929" y="4671711"/>
            <a:ext cx="117060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30" dirty="0">
                <a:latin typeface="Book Antiqua"/>
                <a:cs typeface="Book Antiqua"/>
              </a:rPr>
              <a:t>1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91657" y="4519322"/>
            <a:ext cx="657305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1)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(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64187" y="4376077"/>
            <a:ext cx="1338099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dirty="0">
                <a:latin typeface="Book Antiqua"/>
                <a:cs typeface="Book Antiqua"/>
              </a:rPr>
              <a:t>28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(2</a:t>
            </a:r>
            <a:r>
              <a:rPr sz="1577" spc="-30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dirty="0">
                <a:latin typeface="Book Antiqua"/>
                <a:cs typeface="Book Antiqua"/>
              </a:rPr>
              <a:t>0)</a:t>
            </a:r>
            <a:r>
              <a:rPr sz="1577" spc="-30" dirty="0">
                <a:latin typeface="Book Antiqua"/>
                <a:cs typeface="Book Antiqua"/>
              </a:rPr>
              <a:t> </a:t>
            </a:r>
            <a:r>
              <a:rPr sz="1577" spc="69" dirty="0">
                <a:latin typeface="Georgia"/>
                <a:cs typeface="Georgia"/>
              </a:rPr>
              <a:t>−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3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51565" y="4672099"/>
            <a:ext cx="1363514" cy="13477"/>
          </a:xfrm>
          <a:custGeom>
            <a:avLst/>
            <a:gdLst/>
            <a:ahLst/>
            <a:cxnLst/>
            <a:rect l="l" t="t" r="r" b="b"/>
            <a:pathLst>
              <a:path w="2248534" h="22225">
                <a:moveTo>
                  <a:pt x="2248088" y="0"/>
                </a:moveTo>
                <a:lnTo>
                  <a:pt x="0" y="0"/>
                </a:lnTo>
                <a:lnTo>
                  <a:pt x="0" y="22114"/>
                </a:lnTo>
                <a:lnTo>
                  <a:pt x="2248088" y="22114"/>
                </a:lnTo>
                <a:lnTo>
                  <a:pt x="22480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" name="object 19"/>
          <p:cNvSpPr txBox="1"/>
          <p:nvPr/>
        </p:nvSpPr>
        <p:spPr>
          <a:xfrm>
            <a:off x="8174689" y="4671711"/>
            <a:ext cx="117060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30" dirty="0">
                <a:latin typeface="Book Antiqua"/>
                <a:cs typeface="Book Antiqua"/>
              </a:rPr>
              <a:t>1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962422" y="4519322"/>
            <a:ext cx="564889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1)</a:t>
            </a:r>
            <a:r>
              <a:rPr sz="1577" spc="58" dirty="0">
                <a:latin typeface="Book Antiqua"/>
                <a:cs typeface="Book Antiqua"/>
              </a:rPr>
              <a:t> </a:t>
            </a:r>
            <a:r>
              <a:rPr sz="1577" spc="103" dirty="0">
                <a:latin typeface="Book Antiqua"/>
                <a:cs typeface="Book Antiqua"/>
              </a:rPr>
              <a:t>=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75769" y="4569800"/>
            <a:ext cx="626885" cy="207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80"/>
              </a:lnSpc>
            </a:pPr>
            <a:r>
              <a:rPr sz="1577" dirty="0">
                <a:latin typeface="Book Antiqua"/>
                <a:cs typeface="Book Antiqua"/>
              </a:rPr>
              <a:t>26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18" dirty="0">
                <a:latin typeface="Georgia"/>
                <a:cs typeface="Georgia"/>
              </a:rPr>
              <a:t> </a:t>
            </a:r>
            <a:r>
              <a:rPr sz="1577" spc="-15" dirty="0">
                <a:latin typeface="Book Antiqua"/>
                <a:cs typeface="Book Antiqua"/>
              </a:rPr>
              <a:t>26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33610" y="2964304"/>
            <a:ext cx="761273" cy="265636"/>
          </a:xfrm>
          <a:prstGeom prst="rect">
            <a:avLst/>
          </a:prstGeom>
          <a:solidFill>
            <a:srgbClr val="FF42A1"/>
          </a:solidFill>
        </p:spPr>
        <p:txBody>
          <a:bodyPr vert="horz" wrap="square" lIns="0" tIns="22719" rIns="0" bIns="0" rtlCol="0">
            <a:spAutoFit/>
          </a:bodyPr>
          <a:lstStyle/>
          <a:p>
            <a:pPr marL="28495">
              <a:spcBef>
                <a:spcPts val="179"/>
              </a:spcBef>
            </a:pPr>
            <a:r>
              <a:rPr sz="1577" spc="-6" dirty="0">
                <a:solidFill>
                  <a:srgbClr val="FFFFFF"/>
                </a:solidFill>
                <a:latin typeface="Arial"/>
                <a:cs typeface="Arial"/>
              </a:rPr>
              <a:t>Conv_1</a:t>
            </a:r>
            <a:endParaRPr sz="1577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3074" y="5146350"/>
            <a:ext cx="835975" cy="1152460"/>
          </a:xfrm>
          <a:prstGeom prst="rect">
            <a:avLst/>
          </a:prstGeom>
        </p:spPr>
        <p:txBody>
          <a:bodyPr vert="horz" wrap="square" lIns="0" tIns="62766" rIns="0" bIns="0" rtlCol="0">
            <a:spAutoFit/>
          </a:bodyPr>
          <a:lstStyle/>
          <a:p>
            <a:pPr marL="7701">
              <a:spcBef>
                <a:spcPts val="494"/>
              </a:spcBef>
            </a:pPr>
            <a:r>
              <a:rPr sz="1182" i="1" spc="-6" dirty="0">
                <a:latin typeface="Arial"/>
                <a:cs typeface="Arial"/>
              </a:rPr>
              <a:t>Where</a:t>
            </a:r>
            <a:endParaRPr sz="1182">
              <a:latin typeface="Arial"/>
              <a:cs typeface="Arial"/>
            </a:endParaRPr>
          </a:p>
          <a:p>
            <a:pPr marL="408938">
              <a:spcBef>
                <a:spcPts val="437"/>
              </a:spcBef>
            </a:pPr>
            <a:r>
              <a:rPr sz="1182" i="1" dirty="0">
                <a:latin typeface="Times New Roman"/>
                <a:cs typeface="Times New Roman"/>
              </a:rPr>
              <a:t>n</a:t>
            </a:r>
            <a:r>
              <a:rPr sz="1182" i="1" spc="52" dirty="0">
                <a:latin typeface="Times New Roman"/>
                <a:cs typeface="Times New Roman"/>
              </a:rPr>
              <a:t> </a:t>
            </a:r>
            <a:r>
              <a:rPr sz="1182" spc="100" dirty="0">
                <a:latin typeface="Book Antiqua"/>
                <a:cs typeface="Book Antiqua"/>
              </a:rPr>
              <a:t>=</a:t>
            </a:r>
            <a:r>
              <a:rPr sz="1182" spc="39" dirty="0">
                <a:latin typeface="Book Antiqua"/>
                <a:cs typeface="Book Antiqua"/>
              </a:rPr>
              <a:t> </a:t>
            </a:r>
            <a:r>
              <a:rPr sz="1182" spc="-15" dirty="0">
                <a:latin typeface="Book Antiqua"/>
                <a:cs typeface="Book Antiqua"/>
              </a:rPr>
              <a:t>28</a:t>
            </a:r>
            <a:endParaRPr sz="1182">
              <a:latin typeface="Book Antiqua"/>
              <a:cs typeface="Book Antiqua"/>
            </a:endParaRPr>
          </a:p>
          <a:p>
            <a:pPr marL="422030">
              <a:spcBef>
                <a:spcPts val="367"/>
              </a:spcBef>
            </a:pPr>
            <a:r>
              <a:rPr sz="1182" i="1" dirty="0">
                <a:latin typeface="Times New Roman"/>
                <a:cs typeface="Times New Roman"/>
              </a:rPr>
              <a:t>f</a:t>
            </a:r>
            <a:r>
              <a:rPr sz="1182" i="1" spc="127" dirty="0">
                <a:latin typeface="Times New Roman"/>
                <a:cs typeface="Times New Roman"/>
              </a:rPr>
              <a:t> </a:t>
            </a:r>
            <a:r>
              <a:rPr sz="1182" spc="100" dirty="0">
                <a:latin typeface="Book Antiqua"/>
                <a:cs typeface="Book Antiqua"/>
              </a:rPr>
              <a:t>=</a:t>
            </a:r>
            <a:r>
              <a:rPr sz="1182" spc="39" dirty="0">
                <a:latin typeface="Book Antiqua"/>
                <a:cs typeface="Book Antiqua"/>
              </a:rPr>
              <a:t> </a:t>
            </a:r>
            <a:r>
              <a:rPr sz="1182" spc="-30" dirty="0">
                <a:latin typeface="Book Antiqua"/>
                <a:cs typeface="Book Antiqua"/>
              </a:rPr>
              <a:t>3</a:t>
            </a:r>
            <a:endParaRPr sz="1182">
              <a:latin typeface="Book Antiqua"/>
              <a:cs typeface="Book Antiqua"/>
            </a:endParaRPr>
          </a:p>
          <a:p>
            <a:pPr marL="408938">
              <a:spcBef>
                <a:spcPts val="446"/>
              </a:spcBef>
            </a:pPr>
            <a:r>
              <a:rPr sz="1182" i="1" dirty="0">
                <a:latin typeface="Times New Roman"/>
                <a:cs typeface="Times New Roman"/>
              </a:rPr>
              <a:t>s</a:t>
            </a:r>
            <a:r>
              <a:rPr sz="1182" i="1" spc="49" dirty="0">
                <a:latin typeface="Times New Roman"/>
                <a:cs typeface="Times New Roman"/>
              </a:rPr>
              <a:t> </a:t>
            </a:r>
            <a:r>
              <a:rPr sz="1182" spc="100" dirty="0">
                <a:latin typeface="Book Antiqua"/>
                <a:cs typeface="Book Antiqua"/>
              </a:rPr>
              <a:t>=</a:t>
            </a:r>
            <a:r>
              <a:rPr sz="1182" spc="36" dirty="0">
                <a:latin typeface="Book Antiqua"/>
                <a:cs typeface="Book Antiqua"/>
              </a:rPr>
              <a:t> </a:t>
            </a:r>
            <a:r>
              <a:rPr sz="1182" spc="-30" dirty="0">
                <a:latin typeface="Book Antiqua"/>
                <a:cs typeface="Book Antiqua"/>
              </a:rPr>
              <a:t>1</a:t>
            </a:r>
            <a:endParaRPr sz="1182">
              <a:latin typeface="Book Antiqua"/>
              <a:cs typeface="Book Antiqua"/>
            </a:endParaRPr>
          </a:p>
          <a:p>
            <a:pPr marL="401237">
              <a:spcBef>
                <a:spcPts val="212"/>
              </a:spcBef>
            </a:pPr>
            <a:r>
              <a:rPr sz="1182" i="1" dirty="0">
                <a:latin typeface="Times New Roman"/>
                <a:cs typeface="Times New Roman"/>
              </a:rPr>
              <a:t>p</a:t>
            </a:r>
            <a:r>
              <a:rPr sz="1182" i="1" spc="45" dirty="0">
                <a:latin typeface="Times New Roman"/>
                <a:cs typeface="Times New Roman"/>
              </a:rPr>
              <a:t> </a:t>
            </a:r>
            <a:r>
              <a:rPr sz="1182" spc="100" dirty="0">
                <a:latin typeface="Book Antiqua"/>
                <a:cs typeface="Book Antiqua"/>
              </a:rPr>
              <a:t>=</a:t>
            </a:r>
            <a:r>
              <a:rPr sz="1182" spc="42" dirty="0">
                <a:latin typeface="Book Antiqua"/>
                <a:cs typeface="Book Antiqua"/>
              </a:rPr>
              <a:t> </a:t>
            </a:r>
            <a:r>
              <a:rPr sz="1182" spc="-30" dirty="0">
                <a:latin typeface="Book Antiqua"/>
                <a:cs typeface="Book Antiqua"/>
              </a:rPr>
              <a:t>0</a:t>
            </a:r>
            <a:endParaRPr sz="1182">
              <a:latin typeface="Book Antiqua"/>
              <a:cs typeface="Book Antiqu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575828" y="4520955"/>
            <a:ext cx="731238" cy="265636"/>
          </a:xfrm>
          <a:prstGeom prst="rect">
            <a:avLst/>
          </a:prstGeom>
          <a:solidFill>
            <a:srgbClr val="FF42A1"/>
          </a:solidFill>
        </p:spPr>
        <p:txBody>
          <a:bodyPr vert="horz" wrap="square" lIns="0" tIns="22719" rIns="0" bIns="0" rtlCol="0">
            <a:spAutoFit/>
          </a:bodyPr>
          <a:lstStyle/>
          <a:p>
            <a:pPr marL="28495">
              <a:spcBef>
                <a:spcPts val="179"/>
              </a:spcBef>
            </a:pPr>
            <a:r>
              <a:rPr sz="1577" dirty="0">
                <a:solidFill>
                  <a:srgbClr val="FFFFFF"/>
                </a:solidFill>
                <a:latin typeface="Arial"/>
                <a:cs typeface="Arial"/>
              </a:rPr>
              <a:t>26</a:t>
            </a:r>
            <a:r>
              <a:rPr sz="1577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spc="6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577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spc="-15" dirty="0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1577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85878" y="2385624"/>
            <a:ext cx="3608825" cy="1101174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b="1" spc="-6" dirty="0">
                <a:solidFill>
                  <a:srgbClr val="5E5E5E"/>
                </a:solidFill>
                <a:latin typeface="Arial"/>
                <a:cs typeface="Arial"/>
              </a:rPr>
              <a:t>Notes:</a:t>
            </a:r>
            <a:endParaRPr sz="1182">
              <a:latin typeface="Arial"/>
              <a:cs typeface="Arial"/>
            </a:endParaRPr>
          </a:p>
          <a:p>
            <a:pPr marL="159802" indent="-152100">
              <a:spcBef>
                <a:spcPts val="39"/>
              </a:spcBef>
              <a:buSzPct val="123076"/>
              <a:buChar char="•"/>
              <a:tabLst>
                <a:tab pos="159802" algn="l"/>
              </a:tabLst>
            </a:pPr>
            <a:r>
              <a:rPr sz="1182" spc="-18" dirty="0">
                <a:solidFill>
                  <a:srgbClr val="5E5E5E"/>
                </a:solidFill>
                <a:latin typeface="Arial"/>
                <a:cs typeface="Arial"/>
              </a:rPr>
              <a:t>We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choose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32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Filters</a:t>
            </a:r>
            <a:r>
              <a:rPr sz="1182" spc="24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Kernels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for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Conv_1</a:t>
            </a:r>
            <a:endParaRPr sz="1182">
              <a:latin typeface="Arial"/>
              <a:cs typeface="Arial"/>
            </a:endParaRPr>
          </a:p>
          <a:p>
            <a:pPr marL="159802" indent="-152100">
              <a:spcBef>
                <a:spcPts val="30"/>
              </a:spcBef>
              <a:buSzPct val="123076"/>
              <a:buChar char="•"/>
              <a:tabLst>
                <a:tab pos="159802" algn="l"/>
              </a:tabLst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The Feature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Maps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are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shown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as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Conv_1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&amp;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Conv_2</a:t>
            </a:r>
            <a:endParaRPr sz="1182">
              <a:latin typeface="Arial"/>
              <a:cs typeface="Arial"/>
            </a:endParaRPr>
          </a:p>
          <a:p>
            <a:pPr marL="159802" indent="-152100">
              <a:spcBef>
                <a:spcPts val="30"/>
              </a:spcBef>
              <a:buSzPct val="123076"/>
              <a:buChar char="•"/>
              <a:tabLst>
                <a:tab pos="159802" algn="l"/>
              </a:tabLst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Stride</a:t>
            </a:r>
            <a:r>
              <a:rPr sz="1182" spc="3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is</a:t>
            </a:r>
            <a:r>
              <a:rPr sz="1182" spc="3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30" dirty="0">
                <a:solidFill>
                  <a:srgbClr val="5E5E5E"/>
                </a:solidFill>
                <a:latin typeface="Arial"/>
                <a:cs typeface="Arial"/>
              </a:rPr>
              <a:t>1</a:t>
            </a:r>
            <a:endParaRPr sz="1182">
              <a:latin typeface="Arial"/>
              <a:cs typeface="Arial"/>
            </a:endParaRPr>
          </a:p>
          <a:p>
            <a:pPr marL="159802" indent="-152100">
              <a:spcBef>
                <a:spcPts val="30"/>
              </a:spcBef>
              <a:buSzPct val="123076"/>
              <a:buChar char="•"/>
              <a:tabLst>
                <a:tab pos="159802" algn="l"/>
              </a:tabLst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Padding</a:t>
            </a:r>
            <a:r>
              <a:rPr sz="1182" spc="27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is</a:t>
            </a:r>
            <a:r>
              <a:rPr sz="1182" spc="27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0</a:t>
            </a:r>
            <a:r>
              <a:rPr sz="1182" spc="3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(not</a:t>
            </a:r>
            <a:r>
              <a:rPr sz="1182" spc="27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used)</a:t>
            </a:r>
            <a:endParaRPr sz="1182">
              <a:latin typeface="Arial"/>
              <a:cs typeface="Arial"/>
            </a:endParaRPr>
          </a:p>
          <a:p>
            <a:pPr marL="159802" indent="-152100">
              <a:spcBef>
                <a:spcPts val="30"/>
              </a:spcBef>
              <a:buSzPct val="123076"/>
              <a:buChar char="•"/>
              <a:tabLst>
                <a:tab pos="159802" algn="l"/>
              </a:tabLst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Max</a:t>
            </a:r>
            <a:r>
              <a:rPr sz="1182" spc="4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Pool</a:t>
            </a:r>
            <a:r>
              <a:rPr sz="1182" spc="4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Stride</a:t>
            </a:r>
            <a:r>
              <a:rPr sz="1182" spc="4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is</a:t>
            </a:r>
            <a:r>
              <a:rPr sz="1182" spc="5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30" dirty="0">
                <a:solidFill>
                  <a:srgbClr val="5E5E5E"/>
                </a:solidFill>
                <a:latin typeface="Arial"/>
                <a:cs typeface="Arial"/>
              </a:rPr>
              <a:t>2</a:t>
            </a:r>
            <a:endParaRPr sz="1182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107" y="1621095"/>
            <a:ext cx="7281379" cy="229339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713" y="-76120"/>
            <a:ext cx="6376669" cy="1398888"/>
          </a:xfrm>
          <a:prstGeom prst="rect">
            <a:avLst/>
          </a:prstGeom>
        </p:spPr>
        <p:txBody>
          <a:bodyPr vert="horz" wrap="square" lIns="0" tIns="44239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spc="-79" dirty="0"/>
              <a:t>Calculating</a:t>
            </a:r>
            <a:r>
              <a:rPr spc="-218" dirty="0"/>
              <a:t> </a:t>
            </a:r>
            <a:r>
              <a:rPr dirty="0"/>
              <a:t>the</a:t>
            </a:r>
            <a:r>
              <a:rPr spc="-258" dirty="0"/>
              <a:t> </a:t>
            </a:r>
            <a:r>
              <a:rPr spc="-67" dirty="0"/>
              <a:t>Output</a:t>
            </a:r>
            <a:r>
              <a:rPr spc="-227" dirty="0"/>
              <a:t> </a:t>
            </a:r>
            <a:r>
              <a:rPr spc="-49" dirty="0"/>
              <a:t>Size</a:t>
            </a:r>
            <a:r>
              <a:rPr spc="-233" dirty="0"/>
              <a:t> </a:t>
            </a:r>
            <a:r>
              <a:rPr dirty="0"/>
              <a:t>of</a:t>
            </a:r>
            <a:r>
              <a:rPr spc="-236" dirty="0"/>
              <a:t> </a:t>
            </a:r>
            <a:r>
              <a:rPr spc="-173" dirty="0"/>
              <a:t>Conv_2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4590" y="4520542"/>
            <a:ext cx="1621507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dirty="0">
                <a:latin typeface="Book Antiqua"/>
                <a:cs typeface="Book Antiqua"/>
              </a:rPr>
              <a:t>(</a:t>
            </a:r>
            <a:r>
              <a:rPr sz="1577" i="1" dirty="0">
                <a:latin typeface="Times New Roman"/>
                <a:cs typeface="Times New Roman"/>
              </a:rPr>
              <a:t>n</a:t>
            </a:r>
            <a:r>
              <a:rPr sz="1577" i="1" spc="-36" dirty="0">
                <a:latin typeface="Times New Roman"/>
                <a:cs typeface="Times New Roman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i="1" dirty="0">
                <a:latin typeface="Times New Roman"/>
                <a:cs typeface="Times New Roman"/>
              </a:rPr>
              <a:t>n</a:t>
            </a:r>
            <a:r>
              <a:rPr sz="1577" dirty="0">
                <a:latin typeface="Book Antiqua"/>
                <a:cs typeface="Book Antiqua"/>
              </a:rPr>
              <a:t>)</a:t>
            </a:r>
            <a:r>
              <a:rPr sz="1577" spc="-127" dirty="0">
                <a:latin typeface="Book Antiqua"/>
                <a:cs typeface="Book Antiqua"/>
              </a:rPr>
              <a:t> </a:t>
            </a:r>
            <a:r>
              <a:rPr sz="1577" spc="182" dirty="0">
                <a:latin typeface="Book Antiqua"/>
                <a:cs typeface="Book Antiqua"/>
              </a:rPr>
              <a:t>*</a:t>
            </a:r>
            <a:r>
              <a:rPr sz="1577" spc="-127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(</a:t>
            </a:r>
            <a:r>
              <a:rPr sz="1577" spc="-154" dirty="0">
                <a:latin typeface="Book Antiqua"/>
                <a:cs typeface="Book Antiqua"/>
              </a:rPr>
              <a:t> </a:t>
            </a:r>
            <a:r>
              <a:rPr sz="1577" i="1" dirty="0">
                <a:latin typeface="Times New Roman"/>
                <a:cs typeface="Times New Roman"/>
              </a:rPr>
              <a:t>f</a:t>
            </a:r>
            <a:r>
              <a:rPr sz="1577" i="1" spc="152" dirty="0">
                <a:latin typeface="Times New Roman"/>
                <a:cs typeface="Times New Roman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4" dirty="0">
                <a:latin typeface="Georgia"/>
                <a:cs typeface="Georgia"/>
              </a:rPr>
              <a:t> </a:t>
            </a:r>
            <a:r>
              <a:rPr sz="1577" i="1" dirty="0">
                <a:latin typeface="Times New Roman"/>
                <a:cs typeface="Times New Roman"/>
              </a:rPr>
              <a:t>f</a:t>
            </a:r>
            <a:r>
              <a:rPr sz="1577" i="1" spc="-109" dirty="0">
                <a:latin typeface="Times New Roman"/>
                <a:cs typeface="Times New Roman"/>
              </a:rPr>
              <a:t> </a:t>
            </a:r>
            <a:r>
              <a:rPr sz="1577" dirty="0">
                <a:latin typeface="Book Antiqua"/>
                <a:cs typeface="Book Antiqua"/>
              </a:rPr>
              <a:t>)</a:t>
            </a:r>
            <a:r>
              <a:rPr sz="1577" spc="55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=</a:t>
            </a:r>
            <a:r>
              <a:rPr sz="1577" spc="55" dirty="0">
                <a:latin typeface="Book Antiqua"/>
                <a:cs typeface="Book Antiqu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(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1399" y="4377296"/>
            <a:ext cx="836745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i="1" dirty="0">
                <a:latin typeface="Times New Roman"/>
                <a:cs typeface="Times New Roman"/>
              </a:rPr>
              <a:t>n</a:t>
            </a:r>
            <a:r>
              <a:rPr sz="1577" i="1" spc="-33" dirty="0">
                <a:latin typeface="Times New Roman"/>
                <a:cs typeface="Times New Roman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0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2</a:t>
            </a:r>
            <a:r>
              <a:rPr sz="1577" i="1" dirty="0">
                <a:latin typeface="Times New Roman"/>
                <a:cs typeface="Times New Roman"/>
              </a:rPr>
              <a:t>p</a:t>
            </a:r>
            <a:r>
              <a:rPr sz="1577" i="1" spc="-30" dirty="0">
                <a:latin typeface="Times New Roman"/>
                <a:cs typeface="Times New Roman"/>
              </a:rPr>
              <a:t> </a:t>
            </a:r>
            <a:r>
              <a:rPr sz="1577" spc="69" dirty="0">
                <a:latin typeface="Georgia"/>
                <a:cs typeface="Georgia"/>
              </a:rPr>
              <a:t>−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i="1" spc="-30" dirty="0">
                <a:latin typeface="Times New Roman"/>
                <a:cs typeface="Times New Roman"/>
              </a:rPr>
              <a:t>f</a:t>
            </a:r>
            <a:endParaRPr sz="157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98781" y="4673318"/>
            <a:ext cx="861775" cy="13477"/>
          </a:xfrm>
          <a:custGeom>
            <a:avLst/>
            <a:gdLst/>
            <a:ahLst/>
            <a:cxnLst/>
            <a:rect l="l" t="t" r="r" b="b"/>
            <a:pathLst>
              <a:path w="1421129" h="22225">
                <a:moveTo>
                  <a:pt x="1420987" y="0"/>
                </a:moveTo>
                <a:lnTo>
                  <a:pt x="0" y="0"/>
                </a:lnTo>
                <a:lnTo>
                  <a:pt x="0" y="22114"/>
                </a:lnTo>
                <a:lnTo>
                  <a:pt x="1420987" y="22114"/>
                </a:lnTo>
                <a:lnTo>
                  <a:pt x="1420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 txBox="1"/>
          <p:nvPr/>
        </p:nvSpPr>
        <p:spPr>
          <a:xfrm>
            <a:off x="2682404" y="4672931"/>
            <a:ext cx="94726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i="1" spc="-30" dirty="0">
                <a:latin typeface="Times New Roman"/>
                <a:cs typeface="Times New Roman"/>
              </a:rPr>
              <a:t>s</a:t>
            </a:r>
            <a:endParaRPr sz="157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14024" y="4520542"/>
            <a:ext cx="657305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1)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(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86551" y="4377296"/>
            <a:ext cx="836745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i="1" dirty="0">
                <a:latin typeface="Times New Roman"/>
                <a:cs typeface="Times New Roman"/>
              </a:rPr>
              <a:t>n</a:t>
            </a:r>
            <a:r>
              <a:rPr sz="1577" i="1" spc="-33" dirty="0">
                <a:latin typeface="Times New Roman"/>
                <a:cs typeface="Times New Roman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0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2</a:t>
            </a:r>
            <a:r>
              <a:rPr sz="1577" i="1" dirty="0">
                <a:latin typeface="Times New Roman"/>
                <a:cs typeface="Times New Roman"/>
              </a:rPr>
              <a:t>p</a:t>
            </a:r>
            <a:r>
              <a:rPr sz="1577" i="1" spc="-30" dirty="0">
                <a:latin typeface="Times New Roman"/>
                <a:cs typeface="Times New Roman"/>
              </a:rPr>
              <a:t> </a:t>
            </a:r>
            <a:r>
              <a:rPr sz="1577" spc="69" dirty="0">
                <a:latin typeface="Georgia"/>
                <a:cs typeface="Georgia"/>
              </a:rPr>
              <a:t>−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i="1" spc="-30" dirty="0">
                <a:latin typeface="Times New Roman"/>
                <a:cs typeface="Times New Roman"/>
              </a:rPr>
              <a:t>f</a:t>
            </a:r>
            <a:endParaRPr sz="1577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73933" y="4673318"/>
            <a:ext cx="861775" cy="13477"/>
          </a:xfrm>
          <a:custGeom>
            <a:avLst/>
            <a:gdLst/>
            <a:ahLst/>
            <a:cxnLst/>
            <a:rect l="l" t="t" r="r" b="b"/>
            <a:pathLst>
              <a:path w="1421129" h="22225">
                <a:moveTo>
                  <a:pt x="1420988" y="0"/>
                </a:moveTo>
                <a:lnTo>
                  <a:pt x="0" y="0"/>
                </a:lnTo>
                <a:lnTo>
                  <a:pt x="0" y="22114"/>
                </a:lnTo>
                <a:lnTo>
                  <a:pt x="1420988" y="22114"/>
                </a:lnTo>
                <a:lnTo>
                  <a:pt x="14209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" name="object 11"/>
          <p:cNvSpPr txBox="1"/>
          <p:nvPr/>
        </p:nvSpPr>
        <p:spPr>
          <a:xfrm>
            <a:off x="4257557" y="4672931"/>
            <a:ext cx="94726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i="1" spc="-30" dirty="0">
                <a:latin typeface="Times New Roman"/>
                <a:cs typeface="Times New Roman"/>
              </a:rPr>
              <a:t>s</a:t>
            </a:r>
            <a:endParaRPr sz="157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89175" y="4520542"/>
            <a:ext cx="688881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1)</a:t>
            </a:r>
            <a:r>
              <a:rPr sz="1577" spc="52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=</a:t>
            </a:r>
            <a:r>
              <a:rPr sz="1577" spc="55" dirty="0">
                <a:latin typeface="Book Antiqua"/>
                <a:cs typeface="Book Antiqu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(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93423" y="4377296"/>
            <a:ext cx="1338099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dirty="0">
                <a:latin typeface="Book Antiqua"/>
                <a:cs typeface="Book Antiqua"/>
              </a:rPr>
              <a:t>26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(2</a:t>
            </a:r>
            <a:r>
              <a:rPr sz="1577" spc="-30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dirty="0">
                <a:latin typeface="Book Antiqua"/>
                <a:cs typeface="Book Antiqua"/>
              </a:rPr>
              <a:t>0)</a:t>
            </a:r>
            <a:r>
              <a:rPr sz="1577" spc="-30" dirty="0">
                <a:latin typeface="Book Antiqua"/>
                <a:cs typeface="Book Antiqua"/>
              </a:rPr>
              <a:t> </a:t>
            </a:r>
            <a:r>
              <a:rPr sz="1577" spc="69" dirty="0">
                <a:latin typeface="Georgia"/>
                <a:cs typeface="Georgia"/>
              </a:rPr>
              <a:t>−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3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80806" y="4673318"/>
            <a:ext cx="1363514" cy="13477"/>
          </a:xfrm>
          <a:custGeom>
            <a:avLst/>
            <a:gdLst/>
            <a:ahLst/>
            <a:cxnLst/>
            <a:rect l="l" t="t" r="r" b="b"/>
            <a:pathLst>
              <a:path w="2248534" h="22225">
                <a:moveTo>
                  <a:pt x="2248086" y="0"/>
                </a:moveTo>
                <a:lnTo>
                  <a:pt x="0" y="0"/>
                </a:lnTo>
                <a:lnTo>
                  <a:pt x="0" y="22114"/>
                </a:lnTo>
                <a:lnTo>
                  <a:pt x="2248086" y="22114"/>
                </a:lnTo>
                <a:lnTo>
                  <a:pt x="22480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" name="object 15"/>
          <p:cNvSpPr txBox="1"/>
          <p:nvPr/>
        </p:nvSpPr>
        <p:spPr>
          <a:xfrm>
            <a:off x="6103929" y="4672931"/>
            <a:ext cx="117060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30" dirty="0">
                <a:latin typeface="Book Antiqua"/>
                <a:cs typeface="Book Antiqua"/>
              </a:rPr>
              <a:t>1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91657" y="4520542"/>
            <a:ext cx="657305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1)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(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64187" y="4377296"/>
            <a:ext cx="1338099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dirty="0">
                <a:latin typeface="Book Antiqua"/>
                <a:cs typeface="Book Antiqua"/>
              </a:rPr>
              <a:t>26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(2</a:t>
            </a:r>
            <a:r>
              <a:rPr sz="1577" spc="-30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dirty="0">
                <a:latin typeface="Book Antiqua"/>
                <a:cs typeface="Book Antiqua"/>
              </a:rPr>
              <a:t>0)</a:t>
            </a:r>
            <a:r>
              <a:rPr sz="1577" spc="-30" dirty="0">
                <a:latin typeface="Book Antiqua"/>
                <a:cs typeface="Book Antiqua"/>
              </a:rPr>
              <a:t> </a:t>
            </a:r>
            <a:r>
              <a:rPr sz="1577" spc="69" dirty="0">
                <a:latin typeface="Georgia"/>
                <a:cs typeface="Georgia"/>
              </a:rPr>
              <a:t>−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3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51565" y="4673318"/>
            <a:ext cx="1363514" cy="13477"/>
          </a:xfrm>
          <a:custGeom>
            <a:avLst/>
            <a:gdLst/>
            <a:ahLst/>
            <a:cxnLst/>
            <a:rect l="l" t="t" r="r" b="b"/>
            <a:pathLst>
              <a:path w="2248534" h="22225">
                <a:moveTo>
                  <a:pt x="2248088" y="0"/>
                </a:moveTo>
                <a:lnTo>
                  <a:pt x="0" y="0"/>
                </a:lnTo>
                <a:lnTo>
                  <a:pt x="0" y="22114"/>
                </a:lnTo>
                <a:lnTo>
                  <a:pt x="2248088" y="22114"/>
                </a:lnTo>
                <a:lnTo>
                  <a:pt x="22480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" name="object 19"/>
          <p:cNvSpPr txBox="1"/>
          <p:nvPr/>
        </p:nvSpPr>
        <p:spPr>
          <a:xfrm>
            <a:off x="8174689" y="4672931"/>
            <a:ext cx="117060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30" dirty="0">
                <a:latin typeface="Book Antiqua"/>
                <a:cs typeface="Book Antiqua"/>
              </a:rPr>
              <a:t>1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962422" y="4520542"/>
            <a:ext cx="564889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1)</a:t>
            </a:r>
            <a:r>
              <a:rPr sz="1577" spc="58" dirty="0">
                <a:latin typeface="Book Antiqua"/>
                <a:cs typeface="Book Antiqua"/>
              </a:rPr>
              <a:t> </a:t>
            </a:r>
            <a:r>
              <a:rPr sz="1577" spc="103" dirty="0">
                <a:latin typeface="Book Antiqua"/>
                <a:cs typeface="Book Antiqua"/>
              </a:rPr>
              <a:t>=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75769" y="4571019"/>
            <a:ext cx="626885" cy="207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80"/>
              </a:lnSpc>
            </a:pPr>
            <a:r>
              <a:rPr sz="1577" dirty="0">
                <a:latin typeface="Book Antiqua"/>
                <a:cs typeface="Book Antiqua"/>
              </a:rPr>
              <a:t>24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18" dirty="0">
                <a:latin typeface="Georgia"/>
                <a:cs typeface="Georgia"/>
              </a:rPr>
              <a:t> </a:t>
            </a:r>
            <a:r>
              <a:rPr sz="1577" spc="-15" dirty="0">
                <a:latin typeface="Book Antiqua"/>
                <a:cs typeface="Book Antiqua"/>
              </a:rPr>
              <a:t>24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85878" y="2385624"/>
            <a:ext cx="3608825" cy="1101174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b="1" spc="-6" dirty="0">
                <a:solidFill>
                  <a:srgbClr val="5E5E5E"/>
                </a:solidFill>
                <a:latin typeface="Arial"/>
                <a:cs typeface="Arial"/>
              </a:rPr>
              <a:t>Notes:</a:t>
            </a:r>
            <a:endParaRPr sz="1182">
              <a:latin typeface="Arial"/>
              <a:cs typeface="Arial"/>
            </a:endParaRPr>
          </a:p>
          <a:p>
            <a:pPr marL="159802" indent="-152100">
              <a:spcBef>
                <a:spcPts val="39"/>
              </a:spcBef>
              <a:buSzPct val="123076"/>
              <a:buChar char="•"/>
              <a:tabLst>
                <a:tab pos="159802" algn="l"/>
              </a:tabLst>
            </a:pPr>
            <a:r>
              <a:rPr sz="1182" spc="-18" dirty="0">
                <a:solidFill>
                  <a:srgbClr val="5E5E5E"/>
                </a:solidFill>
                <a:latin typeface="Arial"/>
                <a:cs typeface="Arial"/>
              </a:rPr>
              <a:t>We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choose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64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Filters</a:t>
            </a:r>
            <a:r>
              <a:rPr sz="1182" spc="24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Kernels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for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Conv_2</a:t>
            </a:r>
            <a:endParaRPr sz="1182">
              <a:latin typeface="Arial"/>
              <a:cs typeface="Arial"/>
            </a:endParaRPr>
          </a:p>
          <a:p>
            <a:pPr marL="159802" indent="-152100">
              <a:spcBef>
                <a:spcPts val="30"/>
              </a:spcBef>
              <a:buSzPct val="123076"/>
              <a:buChar char="•"/>
              <a:tabLst>
                <a:tab pos="159802" algn="l"/>
              </a:tabLst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The Feature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Maps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are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shown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as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Conv_1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&amp;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Conv_2</a:t>
            </a:r>
            <a:endParaRPr sz="1182">
              <a:latin typeface="Arial"/>
              <a:cs typeface="Arial"/>
            </a:endParaRPr>
          </a:p>
          <a:p>
            <a:pPr marL="159802" indent="-152100">
              <a:spcBef>
                <a:spcPts val="30"/>
              </a:spcBef>
              <a:buSzPct val="123076"/>
              <a:buChar char="•"/>
              <a:tabLst>
                <a:tab pos="159802" algn="l"/>
              </a:tabLst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Stride</a:t>
            </a:r>
            <a:r>
              <a:rPr sz="1182" spc="3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is</a:t>
            </a:r>
            <a:r>
              <a:rPr sz="1182" spc="3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30" dirty="0">
                <a:solidFill>
                  <a:srgbClr val="5E5E5E"/>
                </a:solidFill>
                <a:latin typeface="Arial"/>
                <a:cs typeface="Arial"/>
              </a:rPr>
              <a:t>1</a:t>
            </a:r>
            <a:endParaRPr sz="1182">
              <a:latin typeface="Arial"/>
              <a:cs typeface="Arial"/>
            </a:endParaRPr>
          </a:p>
          <a:p>
            <a:pPr marL="159802" indent="-152100">
              <a:spcBef>
                <a:spcPts val="30"/>
              </a:spcBef>
              <a:buSzPct val="123076"/>
              <a:buChar char="•"/>
              <a:tabLst>
                <a:tab pos="159802" algn="l"/>
              </a:tabLst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Padding</a:t>
            </a:r>
            <a:r>
              <a:rPr sz="1182" spc="27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is</a:t>
            </a:r>
            <a:r>
              <a:rPr sz="1182" spc="27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0</a:t>
            </a:r>
            <a:r>
              <a:rPr sz="1182" spc="3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(not</a:t>
            </a:r>
            <a:r>
              <a:rPr sz="1182" spc="27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used)</a:t>
            </a:r>
            <a:endParaRPr sz="1182">
              <a:latin typeface="Arial"/>
              <a:cs typeface="Arial"/>
            </a:endParaRPr>
          </a:p>
          <a:p>
            <a:pPr marL="159802" indent="-152100">
              <a:spcBef>
                <a:spcPts val="30"/>
              </a:spcBef>
              <a:buSzPct val="123076"/>
              <a:buChar char="•"/>
              <a:tabLst>
                <a:tab pos="159802" algn="l"/>
              </a:tabLst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Max</a:t>
            </a:r>
            <a:r>
              <a:rPr sz="1182" spc="4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Pool</a:t>
            </a:r>
            <a:r>
              <a:rPr sz="1182" spc="4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Stride</a:t>
            </a:r>
            <a:r>
              <a:rPr sz="1182" spc="4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is</a:t>
            </a:r>
            <a:r>
              <a:rPr sz="1182" spc="5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30" dirty="0">
                <a:solidFill>
                  <a:srgbClr val="5E5E5E"/>
                </a:solidFill>
                <a:latin typeface="Arial"/>
                <a:cs typeface="Arial"/>
              </a:rPr>
              <a:t>2</a:t>
            </a:r>
            <a:endParaRPr sz="1182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24542" y="3131936"/>
            <a:ext cx="761273" cy="265636"/>
          </a:xfrm>
          <a:prstGeom prst="rect">
            <a:avLst/>
          </a:prstGeom>
          <a:solidFill>
            <a:srgbClr val="FF42A1"/>
          </a:solidFill>
        </p:spPr>
        <p:txBody>
          <a:bodyPr vert="horz" wrap="square" lIns="0" tIns="22719" rIns="0" bIns="0" rtlCol="0">
            <a:spAutoFit/>
          </a:bodyPr>
          <a:lstStyle/>
          <a:p>
            <a:pPr marL="28495">
              <a:spcBef>
                <a:spcPts val="179"/>
              </a:spcBef>
            </a:pPr>
            <a:r>
              <a:rPr sz="1577" spc="-6" dirty="0">
                <a:solidFill>
                  <a:srgbClr val="FFFFFF"/>
                </a:solidFill>
                <a:latin typeface="Arial"/>
                <a:cs typeface="Arial"/>
              </a:rPr>
              <a:t>Conv_2</a:t>
            </a:r>
            <a:endParaRPr sz="1577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3074" y="5145132"/>
            <a:ext cx="835975" cy="1153626"/>
          </a:xfrm>
          <a:prstGeom prst="rect">
            <a:avLst/>
          </a:prstGeom>
        </p:spPr>
        <p:txBody>
          <a:bodyPr vert="horz" wrap="square" lIns="0" tIns="63921" rIns="0" bIns="0" rtlCol="0">
            <a:spAutoFit/>
          </a:bodyPr>
          <a:lstStyle/>
          <a:p>
            <a:pPr marL="7701">
              <a:spcBef>
                <a:spcPts val="503"/>
              </a:spcBef>
            </a:pPr>
            <a:r>
              <a:rPr sz="1182" i="1" spc="-6" dirty="0">
                <a:latin typeface="Arial"/>
                <a:cs typeface="Arial"/>
              </a:rPr>
              <a:t>Where</a:t>
            </a:r>
            <a:endParaRPr sz="1182">
              <a:latin typeface="Arial"/>
              <a:cs typeface="Arial"/>
            </a:endParaRPr>
          </a:p>
          <a:p>
            <a:pPr marL="408938">
              <a:spcBef>
                <a:spcPts val="449"/>
              </a:spcBef>
            </a:pPr>
            <a:r>
              <a:rPr sz="1182" i="1" dirty="0">
                <a:latin typeface="Times New Roman"/>
                <a:cs typeface="Times New Roman"/>
              </a:rPr>
              <a:t>n</a:t>
            </a:r>
            <a:r>
              <a:rPr sz="1182" i="1" spc="52" dirty="0">
                <a:latin typeface="Times New Roman"/>
                <a:cs typeface="Times New Roman"/>
              </a:rPr>
              <a:t> </a:t>
            </a:r>
            <a:r>
              <a:rPr sz="1182" spc="100" dirty="0">
                <a:latin typeface="Book Antiqua"/>
                <a:cs typeface="Book Antiqua"/>
              </a:rPr>
              <a:t>=</a:t>
            </a:r>
            <a:r>
              <a:rPr sz="1182" spc="39" dirty="0">
                <a:latin typeface="Book Antiqua"/>
                <a:cs typeface="Book Antiqua"/>
              </a:rPr>
              <a:t> </a:t>
            </a:r>
            <a:r>
              <a:rPr sz="1182" spc="-15" dirty="0">
                <a:latin typeface="Book Antiqua"/>
                <a:cs typeface="Book Antiqua"/>
              </a:rPr>
              <a:t>26</a:t>
            </a:r>
            <a:endParaRPr sz="1182">
              <a:latin typeface="Book Antiqua"/>
              <a:cs typeface="Book Antiqua"/>
            </a:endParaRPr>
          </a:p>
          <a:p>
            <a:pPr marL="422030">
              <a:spcBef>
                <a:spcPts val="355"/>
              </a:spcBef>
            </a:pPr>
            <a:r>
              <a:rPr sz="1182" i="1" dirty="0">
                <a:latin typeface="Times New Roman"/>
                <a:cs typeface="Times New Roman"/>
              </a:rPr>
              <a:t>f</a:t>
            </a:r>
            <a:r>
              <a:rPr sz="1182" i="1" spc="127" dirty="0">
                <a:latin typeface="Times New Roman"/>
                <a:cs typeface="Times New Roman"/>
              </a:rPr>
              <a:t> </a:t>
            </a:r>
            <a:r>
              <a:rPr sz="1182" spc="100" dirty="0">
                <a:latin typeface="Book Antiqua"/>
                <a:cs typeface="Book Antiqua"/>
              </a:rPr>
              <a:t>=</a:t>
            </a:r>
            <a:r>
              <a:rPr sz="1182" spc="39" dirty="0">
                <a:latin typeface="Book Antiqua"/>
                <a:cs typeface="Book Antiqua"/>
              </a:rPr>
              <a:t> </a:t>
            </a:r>
            <a:r>
              <a:rPr sz="1182" spc="-30" dirty="0">
                <a:latin typeface="Book Antiqua"/>
                <a:cs typeface="Book Antiqua"/>
              </a:rPr>
              <a:t>3</a:t>
            </a:r>
            <a:endParaRPr sz="1182">
              <a:latin typeface="Book Antiqua"/>
              <a:cs typeface="Book Antiqua"/>
            </a:endParaRPr>
          </a:p>
          <a:p>
            <a:pPr marL="408938">
              <a:spcBef>
                <a:spcPts val="446"/>
              </a:spcBef>
            </a:pPr>
            <a:r>
              <a:rPr sz="1182" i="1" dirty="0">
                <a:latin typeface="Times New Roman"/>
                <a:cs typeface="Times New Roman"/>
              </a:rPr>
              <a:t>s</a:t>
            </a:r>
            <a:r>
              <a:rPr sz="1182" i="1" spc="49" dirty="0">
                <a:latin typeface="Times New Roman"/>
                <a:cs typeface="Times New Roman"/>
              </a:rPr>
              <a:t> </a:t>
            </a:r>
            <a:r>
              <a:rPr sz="1182" spc="100" dirty="0">
                <a:latin typeface="Book Antiqua"/>
                <a:cs typeface="Book Antiqua"/>
              </a:rPr>
              <a:t>=</a:t>
            </a:r>
            <a:r>
              <a:rPr sz="1182" spc="36" dirty="0">
                <a:latin typeface="Book Antiqua"/>
                <a:cs typeface="Book Antiqua"/>
              </a:rPr>
              <a:t> </a:t>
            </a:r>
            <a:r>
              <a:rPr sz="1182" spc="-30" dirty="0">
                <a:latin typeface="Book Antiqua"/>
                <a:cs typeface="Book Antiqua"/>
              </a:rPr>
              <a:t>1</a:t>
            </a:r>
            <a:endParaRPr sz="1182">
              <a:latin typeface="Book Antiqua"/>
              <a:cs typeface="Book Antiqua"/>
            </a:endParaRPr>
          </a:p>
          <a:p>
            <a:pPr marL="401237">
              <a:spcBef>
                <a:spcPts val="212"/>
              </a:spcBef>
            </a:pPr>
            <a:r>
              <a:rPr sz="1182" i="1" dirty="0">
                <a:latin typeface="Times New Roman"/>
                <a:cs typeface="Times New Roman"/>
              </a:rPr>
              <a:t>p</a:t>
            </a:r>
            <a:r>
              <a:rPr sz="1182" i="1" spc="45" dirty="0">
                <a:latin typeface="Times New Roman"/>
                <a:cs typeface="Times New Roman"/>
              </a:rPr>
              <a:t> </a:t>
            </a:r>
            <a:r>
              <a:rPr sz="1182" spc="100" dirty="0">
                <a:latin typeface="Book Antiqua"/>
                <a:cs typeface="Book Antiqua"/>
              </a:rPr>
              <a:t>=</a:t>
            </a:r>
            <a:r>
              <a:rPr sz="1182" spc="42" dirty="0">
                <a:latin typeface="Book Antiqua"/>
                <a:cs typeface="Book Antiqua"/>
              </a:rPr>
              <a:t> </a:t>
            </a:r>
            <a:r>
              <a:rPr sz="1182" spc="-30" dirty="0">
                <a:latin typeface="Book Antiqua"/>
                <a:cs typeface="Book Antiqua"/>
              </a:rPr>
              <a:t>0</a:t>
            </a:r>
            <a:endParaRPr sz="1182">
              <a:latin typeface="Book Antiqua"/>
              <a:cs typeface="Book Antiqu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575828" y="4520955"/>
            <a:ext cx="731238" cy="265636"/>
          </a:xfrm>
          <a:prstGeom prst="rect">
            <a:avLst/>
          </a:prstGeom>
          <a:solidFill>
            <a:srgbClr val="FF42A1"/>
          </a:solidFill>
        </p:spPr>
        <p:txBody>
          <a:bodyPr vert="horz" wrap="square" lIns="0" tIns="22719" rIns="0" bIns="0" rtlCol="0">
            <a:spAutoFit/>
          </a:bodyPr>
          <a:lstStyle/>
          <a:p>
            <a:pPr marL="28495">
              <a:spcBef>
                <a:spcPts val="179"/>
              </a:spcBef>
            </a:pPr>
            <a:r>
              <a:rPr sz="1577" dirty="0">
                <a:solidFill>
                  <a:srgbClr val="FFFFFF"/>
                </a:solidFill>
                <a:latin typeface="Arial"/>
                <a:cs typeface="Arial"/>
              </a:rPr>
              <a:t>24</a:t>
            </a:r>
            <a:r>
              <a:rPr sz="1577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spc="6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577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spc="-15" dirty="0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1577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107" y="1620960"/>
            <a:ext cx="7281379" cy="229257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713" y="19118"/>
            <a:ext cx="6376669" cy="1208413"/>
          </a:xfrm>
          <a:prstGeom prst="rect">
            <a:avLst/>
          </a:prstGeom>
        </p:spPr>
        <p:txBody>
          <a:bodyPr vert="horz" wrap="square" lIns="0" tIns="50678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82"/>
              </a:spcBef>
            </a:pPr>
            <a:r>
              <a:rPr sz="3760" spc="-69" dirty="0"/>
              <a:t>Calculating</a:t>
            </a:r>
            <a:r>
              <a:rPr sz="3760" spc="-194" dirty="0"/>
              <a:t> </a:t>
            </a:r>
            <a:r>
              <a:rPr sz="3760" dirty="0"/>
              <a:t>the</a:t>
            </a:r>
            <a:r>
              <a:rPr sz="3760" spc="-203" dirty="0"/>
              <a:t> </a:t>
            </a:r>
            <a:r>
              <a:rPr sz="3760" spc="-55" dirty="0"/>
              <a:t>Output</a:t>
            </a:r>
            <a:r>
              <a:rPr sz="3760" spc="-197" dirty="0"/>
              <a:t> </a:t>
            </a:r>
            <a:r>
              <a:rPr sz="3760" spc="-39" dirty="0"/>
              <a:t>Size</a:t>
            </a:r>
            <a:r>
              <a:rPr sz="3760" spc="-194" dirty="0"/>
              <a:t> </a:t>
            </a:r>
            <a:r>
              <a:rPr sz="3760" dirty="0"/>
              <a:t>of</a:t>
            </a:r>
            <a:r>
              <a:rPr sz="3760" spc="-197" dirty="0"/>
              <a:t> </a:t>
            </a:r>
            <a:r>
              <a:rPr sz="3760" dirty="0"/>
              <a:t>the</a:t>
            </a:r>
            <a:r>
              <a:rPr sz="3760" spc="-197" dirty="0"/>
              <a:t> </a:t>
            </a:r>
            <a:r>
              <a:rPr sz="3760" spc="45" dirty="0"/>
              <a:t>Max</a:t>
            </a:r>
            <a:r>
              <a:rPr sz="3760" spc="-194" dirty="0"/>
              <a:t> </a:t>
            </a:r>
            <a:r>
              <a:rPr sz="3760" spc="-69" dirty="0"/>
              <a:t>Pool</a:t>
            </a:r>
            <a:r>
              <a:rPr sz="3760" spc="-194" dirty="0"/>
              <a:t> </a:t>
            </a:r>
            <a:r>
              <a:rPr sz="3760" spc="-6" dirty="0"/>
              <a:t>Layer</a:t>
            </a:r>
            <a:endParaRPr sz="3760"/>
          </a:p>
        </p:txBody>
      </p:sp>
      <p:sp>
        <p:nvSpPr>
          <p:cNvPr id="4" name="object 4"/>
          <p:cNvSpPr txBox="1"/>
          <p:nvPr/>
        </p:nvSpPr>
        <p:spPr>
          <a:xfrm>
            <a:off x="674590" y="4519322"/>
            <a:ext cx="1621507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dirty="0">
                <a:latin typeface="Book Antiqua"/>
                <a:cs typeface="Book Antiqua"/>
              </a:rPr>
              <a:t>(</a:t>
            </a:r>
            <a:r>
              <a:rPr sz="1577" i="1" dirty="0">
                <a:latin typeface="Times New Roman"/>
                <a:cs typeface="Times New Roman"/>
              </a:rPr>
              <a:t>n</a:t>
            </a:r>
            <a:r>
              <a:rPr sz="1577" i="1" spc="-36" dirty="0">
                <a:latin typeface="Times New Roman"/>
                <a:cs typeface="Times New Roman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i="1" dirty="0">
                <a:latin typeface="Times New Roman"/>
                <a:cs typeface="Times New Roman"/>
              </a:rPr>
              <a:t>n</a:t>
            </a:r>
            <a:r>
              <a:rPr sz="1577" dirty="0">
                <a:latin typeface="Book Antiqua"/>
                <a:cs typeface="Book Antiqua"/>
              </a:rPr>
              <a:t>)</a:t>
            </a:r>
            <a:r>
              <a:rPr sz="1577" spc="-127" dirty="0">
                <a:latin typeface="Book Antiqua"/>
                <a:cs typeface="Book Antiqua"/>
              </a:rPr>
              <a:t> </a:t>
            </a:r>
            <a:r>
              <a:rPr sz="1577" spc="182" dirty="0">
                <a:latin typeface="Book Antiqua"/>
                <a:cs typeface="Book Antiqua"/>
              </a:rPr>
              <a:t>*</a:t>
            </a:r>
            <a:r>
              <a:rPr sz="1577" spc="-127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(</a:t>
            </a:r>
            <a:r>
              <a:rPr sz="1577" spc="-154" dirty="0">
                <a:latin typeface="Book Antiqua"/>
                <a:cs typeface="Book Antiqua"/>
              </a:rPr>
              <a:t> </a:t>
            </a:r>
            <a:r>
              <a:rPr sz="1577" i="1" dirty="0">
                <a:latin typeface="Times New Roman"/>
                <a:cs typeface="Times New Roman"/>
              </a:rPr>
              <a:t>f</a:t>
            </a:r>
            <a:r>
              <a:rPr sz="1577" i="1" spc="152" dirty="0">
                <a:latin typeface="Times New Roman"/>
                <a:cs typeface="Times New Roman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4" dirty="0">
                <a:latin typeface="Georgia"/>
                <a:cs typeface="Georgia"/>
              </a:rPr>
              <a:t> </a:t>
            </a:r>
            <a:r>
              <a:rPr sz="1577" i="1" dirty="0">
                <a:latin typeface="Times New Roman"/>
                <a:cs typeface="Times New Roman"/>
              </a:rPr>
              <a:t>f</a:t>
            </a:r>
            <a:r>
              <a:rPr sz="1577" i="1" spc="-109" dirty="0">
                <a:latin typeface="Times New Roman"/>
                <a:cs typeface="Times New Roman"/>
              </a:rPr>
              <a:t> </a:t>
            </a:r>
            <a:r>
              <a:rPr sz="1577" dirty="0">
                <a:latin typeface="Book Antiqua"/>
                <a:cs typeface="Book Antiqua"/>
              </a:rPr>
              <a:t>)</a:t>
            </a:r>
            <a:r>
              <a:rPr sz="1577" spc="55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=</a:t>
            </a:r>
            <a:r>
              <a:rPr sz="1577" spc="55" dirty="0">
                <a:latin typeface="Book Antiqua"/>
                <a:cs typeface="Book Antiqu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(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1399" y="4376077"/>
            <a:ext cx="836745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i="1" dirty="0">
                <a:latin typeface="Times New Roman"/>
                <a:cs typeface="Times New Roman"/>
              </a:rPr>
              <a:t>n</a:t>
            </a:r>
            <a:r>
              <a:rPr sz="1577" i="1" spc="-33" dirty="0">
                <a:latin typeface="Times New Roman"/>
                <a:cs typeface="Times New Roman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0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2</a:t>
            </a:r>
            <a:r>
              <a:rPr sz="1577" i="1" dirty="0">
                <a:latin typeface="Times New Roman"/>
                <a:cs typeface="Times New Roman"/>
              </a:rPr>
              <a:t>p</a:t>
            </a:r>
            <a:r>
              <a:rPr sz="1577" i="1" spc="-30" dirty="0">
                <a:latin typeface="Times New Roman"/>
                <a:cs typeface="Times New Roman"/>
              </a:rPr>
              <a:t> </a:t>
            </a:r>
            <a:r>
              <a:rPr sz="1577" spc="69" dirty="0">
                <a:latin typeface="Georgia"/>
                <a:cs typeface="Georgia"/>
              </a:rPr>
              <a:t>−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i="1" spc="-30" dirty="0">
                <a:latin typeface="Times New Roman"/>
                <a:cs typeface="Times New Roman"/>
              </a:rPr>
              <a:t>f</a:t>
            </a:r>
            <a:endParaRPr sz="157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98780" y="4672099"/>
            <a:ext cx="861775" cy="13477"/>
          </a:xfrm>
          <a:custGeom>
            <a:avLst/>
            <a:gdLst/>
            <a:ahLst/>
            <a:cxnLst/>
            <a:rect l="l" t="t" r="r" b="b"/>
            <a:pathLst>
              <a:path w="1421129" h="22225">
                <a:moveTo>
                  <a:pt x="1420988" y="0"/>
                </a:moveTo>
                <a:lnTo>
                  <a:pt x="0" y="0"/>
                </a:lnTo>
                <a:lnTo>
                  <a:pt x="0" y="22114"/>
                </a:lnTo>
                <a:lnTo>
                  <a:pt x="1420988" y="22114"/>
                </a:lnTo>
                <a:lnTo>
                  <a:pt x="14209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 txBox="1"/>
          <p:nvPr/>
        </p:nvSpPr>
        <p:spPr>
          <a:xfrm>
            <a:off x="2682404" y="4671711"/>
            <a:ext cx="94726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i="1" spc="-30" dirty="0">
                <a:latin typeface="Times New Roman"/>
                <a:cs typeface="Times New Roman"/>
              </a:rPr>
              <a:t>s</a:t>
            </a:r>
            <a:endParaRPr sz="157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14024" y="4519322"/>
            <a:ext cx="657305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1)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(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86551" y="4376077"/>
            <a:ext cx="836745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i="1" dirty="0">
                <a:latin typeface="Times New Roman"/>
                <a:cs typeface="Times New Roman"/>
              </a:rPr>
              <a:t>n</a:t>
            </a:r>
            <a:r>
              <a:rPr sz="1577" i="1" spc="-33" dirty="0">
                <a:latin typeface="Times New Roman"/>
                <a:cs typeface="Times New Roman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0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2</a:t>
            </a:r>
            <a:r>
              <a:rPr sz="1577" i="1" dirty="0">
                <a:latin typeface="Times New Roman"/>
                <a:cs typeface="Times New Roman"/>
              </a:rPr>
              <a:t>p</a:t>
            </a:r>
            <a:r>
              <a:rPr sz="1577" i="1" spc="-30" dirty="0">
                <a:latin typeface="Times New Roman"/>
                <a:cs typeface="Times New Roman"/>
              </a:rPr>
              <a:t> </a:t>
            </a:r>
            <a:r>
              <a:rPr sz="1577" spc="69" dirty="0">
                <a:latin typeface="Georgia"/>
                <a:cs typeface="Georgia"/>
              </a:rPr>
              <a:t>−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i="1" spc="-30" dirty="0">
                <a:latin typeface="Times New Roman"/>
                <a:cs typeface="Times New Roman"/>
              </a:rPr>
              <a:t>f</a:t>
            </a:r>
            <a:endParaRPr sz="1577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73933" y="4672099"/>
            <a:ext cx="861775" cy="13477"/>
          </a:xfrm>
          <a:custGeom>
            <a:avLst/>
            <a:gdLst/>
            <a:ahLst/>
            <a:cxnLst/>
            <a:rect l="l" t="t" r="r" b="b"/>
            <a:pathLst>
              <a:path w="1421129" h="22225">
                <a:moveTo>
                  <a:pt x="1420988" y="0"/>
                </a:moveTo>
                <a:lnTo>
                  <a:pt x="0" y="0"/>
                </a:lnTo>
                <a:lnTo>
                  <a:pt x="0" y="22114"/>
                </a:lnTo>
                <a:lnTo>
                  <a:pt x="1420988" y="22114"/>
                </a:lnTo>
                <a:lnTo>
                  <a:pt x="14209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" name="object 11"/>
          <p:cNvSpPr txBox="1"/>
          <p:nvPr/>
        </p:nvSpPr>
        <p:spPr>
          <a:xfrm>
            <a:off x="4257557" y="4671711"/>
            <a:ext cx="94726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i="1" spc="-30" dirty="0">
                <a:latin typeface="Times New Roman"/>
                <a:cs typeface="Times New Roman"/>
              </a:rPr>
              <a:t>s</a:t>
            </a:r>
            <a:endParaRPr sz="157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89175" y="4519322"/>
            <a:ext cx="688881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1)</a:t>
            </a:r>
            <a:r>
              <a:rPr sz="1577" spc="52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=</a:t>
            </a:r>
            <a:r>
              <a:rPr sz="1577" spc="55" dirty="0">
                <a:latin typeface="Book Antiqua"/>
                <a:cs typeface="Book Antiqu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(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93423" y="4376077"/>
            <a:ext cx="1338099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dirty="0">
                <a:latin typeface="Book Antiqua"/>
                <a:cs typeface="Book Antiqua"/>
              </a:rPr>
              <a:t>24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(2</a:t>
            </a:r>
            <a:r>
              <a:rPr sz="1577" spc="-30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dirty="0">
                <a:latin typeface="Book Antiqua"/>
                <a:cs typeface="Book Antiqua"/>
              </a:rPr>
              <a:t>0)</a:t>
            </a:r>
            <a:r>
              <a:rPr sz="1577" spc="-30" dirty="0">
                <a:latin typeface="Book Antiqua"/>
                <a:cs typeface="Book Antiqua"/>
              </a:rPr>
              <a:t> </a:t>
            </a:r>
            <a:r>
              <a:rPr sz="1577" spc="69" dirty="0">
                <a:latin typeface="Georgia"/>
                <a:cs typeface="Georgia"/>
              </a:rPr>
              <a:t>−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2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80805" y="4672099"/>
            <a:ext cx="1363514" cy="13477"/>
          </a:xfrm>
          <a:custGeom>
            <a:avLst/>
            <a:gdLst/>
            <a:ahLst/>
            <a:cxnLst/>
            <a:rect l="l" t="t" r="r" b="b"/>
            <a:pathLst>
              <a:path w="2248534" h="22225">
                <a:moveTo>
                  <a:pt x="2248087" y="0"/>
                </a:moveTo>
                <a:lnTo>
                  <a:pt x="0" y="0"/>
                </a:lnTo>
                <a:lnTo>
                  <a:pt x="0" y="22114"/>
                </a:lnTo>
                <a:lnTo>
                  <a:pt x="2248087" y="22114"/>
                </a:lnTo>
                <a:lnTo>
                  <a:pt x="22480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" name="object 15"/>
          <p:cNvSpPr txBox="1"/>
          <p:nvPr/>
        </p:nvSpPr>
        <p:spPr>
          <a:xfrm>
            <a:off x="6103929" y="4671711"/>
            <a:ext cx="117060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30" dirty="0">
                <a:latin typeface="Book Antiqua"/>
                <a:cs typeface="Book Antiqua"/>
              </a:rPr>
              <a:t>2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91657" y="4519322"/>
            <a:ext cx="657305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1)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(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64187" y="4376077"/>
            <a:ext cx="1338099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dirty="0">
                <a:latin typeface="Book Antiqua"/>
                <a:cs typeface="Book Antiqua"/>
              </a:rPr>
              <a:t>24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(2</a:t>
            </a:r>
            <a:r>
              <a:rPr sz="1577" spc="-30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dirty="0">
                <a:latin typeface="Book Antiqua"/>
                <a:cs typeface="Book Antiqua"/>
              </a:rPr>
              <a:t>0)</a:t>
            </a:r>
            <a:r>
              <a:rPr sz="1577" spc="-30" dirty="0">
                <a:latin typeface="Book Antiqua"/>
                <a:cs typeface="Book Antiqua"/>
              </a:rPr>
              <a:t> </a:t>
            </a:r>
            <a:r>
              <a:rPr sz="1577" spc="69" dirty="0">
                <a:latin typeface="Georgia"/>
                <a:cs typeface="Georgia"/>
              </a:rPr>
              <a:t>−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2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51565" y="4672099"/>
            <a:ext cx="1363514" cy="13477"/>
          </a:xfrm>
          <a:custGeom>
            <a:avLst/>
            <a:gdLst/>
            <a:ahLst/>
            <a:cxnLst/>
            <a:rect l="l" t="t" r="r" b="b"/>
            <a:pathLst>
              <a:path w="2248534" h="22225">
                <a:moveTo>
                  <a:pt x="2248088" y="0"/>
                </a:moveTo>
                <a:lnTo>
                  <a:pt x="0" y="0"/>
                </a:lnTo>
                <a:lnTo>
                  <a:pt x="0" y="22114"/>
                </a:lnTo>
                <a:lnTo>
                  <a:pt x="2248088" y="22114"/>
                </a:lnTo>
                <a:lnTo>
                  <a:pt x="22480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" name="object 19"/>
          <p:cNvSpPr txBox="1"/>
          <p:nvPr/>
        </p:nvSpPr>
        <p:spPr>
          <a:xfrm>
            <a:off x="8174689" y="4671711"/>
            <a:ext cx="117060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30" dirty="0">
                <a:latin typeface="Book Antiqua"/>
                <a:cs typeface="Book Antiqua"/>
              </a:rPr>
              <a:t>2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962422" y="4519322"/>
            <a:ext cx="124799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1)</a:t>
            </a:r>
            <a:r>
              <a:rPr sz="1577" spc="55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=</a:t>
            </a:r>
            <a:r>
              <a:rPr sz="1577" spc="58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12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spc="-15" dirty="0">
                <a:latin typeface="Book Antiqua"/>
                <a:cs typeface="Book Antiqua"/>
              </a:rPr>
              <a:t>12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85878" y="2385624"/>
            <a:ext cx="3608825" cy="1101174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b="1" spc="-6" dirty="0">
                <a:solidFill>
                  <a:srgbClr val="5E5E5E"/>
                </a:solidFill>
                <a:latin typeface="Arial"/>
                <a:cs typeface="Arial"/>
              </a:rPr>
              <a:t>Notes:</a:t>
            </a:r>
            <a:endParaRPr sz="1182">
              <a:latin typeface="Arial"/>
              <a:cs typeface="Arial"/>
            </a:endParaRPr>
          </a:p>
          <a:p>
            <a:pPr marL="159802" indent="-152100">
              <a:spcBef>
                <a:spcPts val="39"/>
              </a:spcBef>
              <a:buSzPct val="123076"/>
              <a:buChar char="•"/>
              <a:tabLst>
                <a:tab pos="159802" algn="l"/>
              </a:tabLst>
            </a:pPr>
            <a:r>
              <a:rPr sz="1182" spc="-18" dirty="0">
                <a:solidFill>
                  <a:srgbClr val="5E5E5E"/>
                </a:solidFill>
                <a:latin typeface="Arial"/>
                <a:cs typeface="Arial"/>
              </a:rPr>
              <a:t>We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choose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64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Filters</a:t>
            </a:r>
            <a:r>
              <a:rPr sz="1182" spc="24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Kernels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for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Conv_2</a:t>
            </a:r>
            <a:endParaRPr sz="1182">
              <a:latin typeface="Arial"/>
              <a:cs typeface="Arial"/>
            </a:endParaRPr>
          </a:p>
          <a:p>
            <a:pPr marL="159802" indent="-152100">
              <a:spcBef>
                <a:spcPts val="30"/>
              </a:spcBef>
              <a:buSzPct val="123076"/>
              <a:buChar char="•"/>
              <a:tabLst>
                <a:tab pos="159802" algn="l"/>
              </a:tabLst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The Feature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Maps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are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shown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as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Conv_1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&amp;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Conv_2</a:t>
            </a:r>
            <a:endParaRPr sz="1182">
              <a:latin typeface="Arial"/>
              <a:cs typeface="Arial"/>
            </a:endParaRPr>
          </a:p>
          <a:p>
            <a:pPr marL="159802" indent="-152100">
              <a:spcBef>
                <a:spcPts val="30"/>
              </a:spcBef>
              <a:buSzPct val="123076"/>
              <a:buChar char="•"/>
              <a:tabLst>
                <a:tab pos="159802" algn="l"/>
              </a:tabLst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Stride</a:t>
            </a:r>
            <a:r>
              <a:rPr sz="1182" spc="3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is</a:t>
            </a:r>
            <a:r>
              <a:rPr sz="1182" spc="3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30" dirty="0">
                <a:solidFill>
                  <a:srgbClr val="5E5E5E"/>
                </a:solidFill>
                <a:latin typeface="Arial"/>
                <a:cs typeface="Arial"/>
              </a:rPr>
              <a:t>1</a:t>
            </a:r>
            <a:endParaRPr sz="1182">
              <a:latin typeface="Arial"/>
              <a:cs typeface="Arial"/>
            </a:endParaRPr>
          </a:p>
          <a:p>
            <a:pPr marL="159802" indent="-152100">
              <a:spcBef>
                <a:spcPts val="30"/>
              </a:spcBef>
              <a:buSzPct val="123076"/>
              <a:buChar char="•"/>
              <a:tabLst>
                <a:tab pos="159802" algn="l"/>
              </a:tabLst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Padding</a:t>
            </a:r>
            <a:r>
              <a:rPr sz="1182" spc="27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is</a:t>
            </a:r>
            <a:r>
              <a:rPr sz="1182" spc="27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0</a:t>
            </a:r>
            <a:r>
              <a:rPr sz="1182" spc="3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(not</a:t>
            </a:r>
            <a:r>
              <a:rPr sz="1182" spc="27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used)</a:t>
            </a:r>
            <a:endParaRPr sz="1182">
              <a:latin typeface="Arial"/>
              <a:cs typeface="Arial"/>
            </a:endParaRPr>
          </a:p>
          <a:p>
            <a:pPr marL="159802" indent="-152100">
              <a:spcBef>
                <a:spcPts val="30"/>
              </a:spcBef>
              <a:buSzPct val="123076"/>
              <a:buChar char="•"/>
              <a:tabLst>
                <a:tab pos="159802" algn="l"/>
              </a:tabLst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Max</a:t>
            </a:r>
            <a:r>
              <a:rPr sz="1182" spc="4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Pool</a:t>
            </a:r>
            <a:r>
              <a:rPr sz="1182" spc="4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Stride</a:t>
            </a:r>
            <a:r>
              <a:rPr sz="1182" spc="4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is</a:t>
            </a:r>
            <a:r>
              <a:rPr sz="1182" spc="5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30" dirty="0">
                <a:solidFill>
                  <a:srgbClr val="5E5E5E"/>
                </a:solidFill>
                <a:latin typeface="Arial"/>
                <a:cs typeface="Arial"/>
              </a:rPr>
              <a:t>2</a:t>
            </a:r>
            <a:endParaRPr sz="1182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70516" y="3282491"/>
            <a:ext cx="941868" cy="265636"/>
          </a:xfrm>
          <a:prstGeom prst="rect">
            <a:avLst/>
          </a:prstGeom>
          <a:solidFill>
            <a:srgbClr val="FF42A1"/>
          </a:solidFill>
        </p:spPr>
        <p:txBody>
          <a:bodyPr vert="horz" wrap="square" lIns="0" tIns="22719" rIns="0" bIns="0" rtlCol="0">
            <a:spAutoFit/>
          </a:bodyPr>
          <a:lstStyle/>
          <a:p>
            <a:pPr marL="28495">
              <a:spcBef>
                <a:spcPts val="179"/>
              </a:spcBef>
            </a:pPr>
            <a:r>
              <a:rPr sz="1577" spc="58" dirty="0">
                <a:solidFill>
                  <a:srgbClr val="FFFFFF"/>
                </a:solidFill>
                <a:latin typeface="Arial"/>
                <a:cs typeface="Arial"/>
              </a:rPr>
              <a:t>Max</a:t>
            </a:r>
            <a:r>
              <a:rPr sz="1577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spc="27" dirty="0">
                <a:solidFill>
                  <a:srgbClr val="FFFFFF"/>
                </a:solidFill>
                <a:latin typeface="Arial"/>
                <a:cs typeface="Arial"/>
              </a:rPr>
              <a:t>Pool</a:t>
            </a:r>
            <a:endParaRPr sz="1577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3074" y="5146350"/>
            <a:ext cx="835975" cy="1152460"/>
          </a:xfrm>
          <a:prstGeom prst="rect">
            <a:avLst/>
          </a:prstGeom>
        </p:spPr>
        <p:txBody>
          <a:bodyPr vert="horz" wrap="square" lIns="0" tIns="62766" rIns="0" bIns="0" rtlCol="0">
            <a:spAutoFit/>
          </a:bodyPr>
          <a:lstStyle/>
          <a:p>
            <a:pPr marL="7701">
              <a:spcBef>
                <a:spcPts val="494"/>
              </a:spcBef>
            </a:pPr>
            <a:r>
              <a:rPr sz="1182" i="1" spc="-6" dirty="0">
                <a:latin typeface="Arial"/>
                <a:cs typeface="Arial"/>
              </a:rPr>
              <a:t>Where</a:t>
            </a:r>
            <a:endParaRPr sz="1182">
              <a:latin typeface="Arial"/>
              <a:cs typeface="Arial"/>
            </a:endParaRPr>
          </a:p>
          <a:p>
            <a:pPr marL="408938">
              <a:spcBef>
                <a:spcPts val="437"/>
              </a:spcBef>
            </a:pPr>
            <a:r>
              <a:rPr sz="1182" i="1" dirty="0">
                <a:latin typeface="Times New Roman"/>
                <a:cs typeface="Times New Roman"/>
              </a:rPr>
              <a:t>n</a:t>
            </a:r>
            <a:r>
              <a:rPr sz="1182" i="1" spc="52" dirty="0">
                <a:latin typeface="Times New Roman"/>
                <a:cs typeface="Times New Roman"/>
              </a:rPr>
              <a:t> </a:t>
            </a:r>
            <a:r>
              <a:rPr sz="1182" spc="100" dirty="0">
                <a:latin typeface="Book Antiqua"/>
                <a:cs typeface="Book Antiqua"/>
              </a:rPr>
              <a:t>=</a:t>
            </a:r>
            <a:r>
              <a:rPr sz="1182" spc="39" dirty="0">
                <a:latin typeface="Book Antiqua"/>
                <a:cs typeface="Book Antiqua"/>
              </a:rPr>
              <a:t> </a:t>
            </a:r>
            <a:r>
              <a:rPr sz="1182" spc="-15" dirty="0">
                <a:latin typeface="Book Antiqua"/>
                <a:cs typeface="Book Antiqua"/>
              </a:rPr>
              <a:t>24</a:t>
            </a:r>
            <a:endParaRPr sz="1182">
              <a:latin typeface="Book Antiqua"/>
              <a:cs typeface="Book Antiqua"/>
            </a:endParaRPr>
          </a:p>
          <a:p>
            <a:pPr marL="422030">
              <a:spcBef>
                <a:spcPts val="367"/>
              </a:spcBef>
            </a:pPr>
            <a:r>
              <a:rPr sz="1182" i="1" dirty="0">
                <a:latin typeface="Times New Roman"/>
                <a:cs typeface="Times New Roman"/>
              </a:rPr>
              <a:t>f</a:t>
            </a:r>
            <a:r>
              <a:rPr sz="1182" i="1" spc="127" dirty="0">
                <a:latin typeface="Times New Roman"/>
                <a:cs typeface="Times New Roman"/>
              </a:rPr>
              <a:t> </a:t>
            </a:r>
            <a:r>
              <a:rPr sz="1182" spc="100" dirty="0">
                <a:latin typeface="Book Antiqua"/>
                <a:cs typeface="Book Antiqua"/>
              </a:rPr>
              <a:t>=</a:t>
            </a:r>
            <a:r>
              <a:rPr sz="1182" spc="39" dirty="0">
                <a:latin typeface="Book Antiqua"/>
                <a:cs typeface="Book Antiqua"/>
              </a:rPr>
              <a:t> </a:t>
            </a:r>
            <a:r>
              <a:rPr sz="1182" spc="-30" dirty="0">
                <a:latin typeface="Book Antiqua"/>
                <a:cs typeface="Book Antiqua"/>
              </a:rPr>
              <a:t>2</a:t>
            </a:r>
            <a:endParaRPr sz="1182">
              <a:latin typeface="Book Antiqua"/>
              <a:cs typeface="Book Antiqua"/>
            </a:endParaRPr>
          </a:p>
          <a:p>
            <a:pPr marL="408938">
              <a:spcBef>
                <a:spcPts val="446"/>
              </a:spcBef>
            </a:pPr>
            <a:r>
              <a:rPr sz="1182" i="1" dirty="0">
                <a:latin typeface="Times New Roman"/>
                <a:cs typeface="Times New Roman"/>
              </a:rPr>
              <a:t>s</a:t>
            </a:r>
            <a:r>
              <a:rPr sz="1182" i="1" spc="49" dirty="0">
                <a:latin typeface="Times New Roman"/>
                <a:cs typeface="Times New Roman"/>
              </a:rPr>
              <a:t> </a:t>
            </a:r>
            <a:r>
              <a:rPr sz="1182" spc="100" dirty="0">
                <a:latin typeface="Book Antiqua"/>
                <a:cs typeface="Book Antiqua"/>
              </a:rPr>
              <a:t>=</a:t>
            </a:r>
            <a:r>
              <a:rPr sz="1182" spc="36" dirty="0">
                <a:latin typeface="Book Antiqua"/>
                <a:cs typeface="Book Antiqua"/>
              </a:rPr>
              <a:t> </a:t>
            </a:r>
            <a:r>
              <a:rPr sz="1182" spc="-30" dirty="0">
                <a:latin typeface="Book Antiqua"/>
                <a:cs typeface="Book Antiqua"/>
              </a:rPr>
              <a:t>2</a:t>
            </a:r>
            <a:endParaRPr sz="1182">
              <a:latin typeface="Book Antiqua"/>
              <a:cs typeface="Book Antiqua"/>
            </a:endParaRPr>
          </a:p>
          <a:p>
            <a:pPr marL="401237">
              <a:spcBef>
                <a:spcPts val="212"/>
              </a:spcBef>
            </a:pPr>
            <a:r>
              <a:rPr sz="1182" i="1" dirty="0">
                <a:latin typeface="Times New Roman"/>
                <a:cs typeface="Times New Roman"/>
              </a:rPr>
              <a:t>p</a:t>
            </a:r>
            <a:r>
              <a:rPr sz="1182" i="1" spc="45" dirty="0">
                <a:latin typeface="Times New Roman"/>
                <a:cs typeface="Times New Roman"/>
              </a:rPr>
              <a:t> </a:t>
            </a:r>
            <a:r>
              <a:rPr sz="1182" spc="100" dirty="0">
                <a:latin typeface="Book Antiqua"/>
                <a:cs typeface="Book Antiqua"/>
              </a:rPr>
              <a:t>=</a:t>
            </a:r>
            <a:r>
              <a:rPr sz="1182" spc="42" dirty="0">
                <a:latin typeface="Book Antiqua"/>
                <a:cs typeface="Book Antiqua"/>
              </a:rPr>
              <a:t> </a:t>
            </a:r>
            <a:r>
              <a:rPr sz="1182" spc="-30" dirty="0">
                <a:latin typeface="Book Antiqua"/>
                <a:cs typeface="Book Antiqua"/>
              </a:rPr>
              <a:t>0</a:t>
            </a:r>
            <a:endParaRPr sz="1182">
              <a:latin typeface="Book Antiqua"/>
              <a:cs typeface="Book Antiqu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639487" y="4521564"/>
            <a:ext cx="731238" cy="265636"/>
          </a:xfrm>
          <a:prstGeom prst="rect">
            <a:avLst/>
          </a:prstGeom>
          <a:solidFill>
            <a:srgbClr val="FF42A1"/>
          </a:solidFill>
        </p:spPr>
        <p:txBody>
          <a:bodyPr vert="horz" wrap="square" lIns="0" tIns="22719" rIns="0" bIns="0" rtlCol="0">
            <a:spAutoFit/>
          </a:bodyPr>
          <a:lstStyle/>
          <a:p>
            <a:pPr marL="28495">
              <a:spcBef>
                <a:spcPts val="179"/>
              </a:spcBef>
            </a:pPr>
            <a:r>
              <a:rPr sz="1577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r>
              <a:rPr sz="1577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spc="6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577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spc="-1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577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107" y="1620365"/>
            <a:ext cx="7281379" cy="228892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1332" y="547943"/>
            <a:ext cx="10901948" cy="634957"/>
          </a:xfrm>
          <a:prstGeom prst="rect">
            <a:avLst/>
          </a:prstGeom>
        </p:spPr>
        <p:txBody>
          <a:bodyPr vert="horz" wrap="square" lIns="0" tIns="9627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6"/>
              </a:spcBef>
            </a:pPr>
            <a:r>
              <a:rPr sz="4063" spc="-73" dirty="0"/>
              <a:t>Calculating</a:t>
            </a:r>
            <a:r>
              <a:rPr sz="4063" spc="-212" dirty="0"/>
              <a:t> </a:t>
            </a:r>
            <a:r>
              <a:rPr sz="4063" dirty="0"/>
              <a:t>the</a:t>
            </a:r>
            <a:r>
              <a:rPr sz="4063" spc="-230" dirty="0"/>
              <a:t> </a:t>
            </a:r>
            <a:r>
              <a:rPr sz="4063" spc="-61" dirty="0"/>
              <a:t>Output</a:t>
            </a:r>
            <a:r>
              <a:rPr sz="4063" spc="-221" dirty="0"/>
              <a:t> </a:t>
            </a:r>
            <a:r>
              <a:rPr sz="4063" spc="-42" dirty="0"/>
              <a:t>Size</a:t>
            </a:r>
            <a:r>
              <a:rPr sz="4063" spc="-221" dirty="0"/>
              <a:t> </a:t>
            </a:r>
            <a:r>
              <a:rPr sz="4063" dirty="0"/>
              <a:t>of</a:t>
            </a:r>
            <a:r>
              <a:rPr sz="4063" spc="-221" dirty="0"/>
              <a:t> </a:t>
            </a:r>
            <a:r>
              <a:rPr sz="4063" spc="-49" dirty="0"/>
              <a:t>Flattened</a:t>
            </a:r>
            <a:r>
              <a:rPr sz="4063" spc="-221" dirty="0"/>
              <a:t> </a:t>
            </a:r>
            <a:r>
              <a:rPr sz="4063" spc="-12" dirty="0"/>
              <a:t>Layer</a:t>
            </a:r>
            <a:endParaRPr sz="4063"/>
          </a:p>
        </p:txBody>
      </p:sp>
      <p:sp>
        <p:nvSpPr>
          <p:cNvPr id="4" name="object 4"/>
          <p:cNvSpPr txBox="1"/>
          <p:nvPr/>
        </p:nvSpPr>
        <p:spPr>
          <a:xfrm>
            <a:off x="5141507" y="4491790"/>
            <a:ext cx="1884506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dirty="0">
                <a:latin typeface="Book Antiqua"/>
                <a:cs typeface="Book Antiqua"/>
              </a:rPr>
              <a:t>12</a:t>
            </a:r>
            <a:r>
              <a:rPr sz="2395" spc="-73" dirty="0">
                <a:latin typeface="Book Antiqua"/>
                <a:cs typeface="Book Antiqua"/>
              </a:rPr>
              <a:t> </a:t>
            </a:r>
            <a:r>
              <a:rPr sz="2395" dirty="0">
                <a:latin typeface="Georgia"/>
                <a:cs typeface="Georgia"/>
              </a:rPr>
              <a:t>×</a:t>
            </a:r>
            <a:r>
              <a:rPr sz="2395" spc="-52" dirty="0">
                <a:latin typeface="Georgia"/>
                <a:cs typeface="Georgia"/>
              </a:rPr>
              <a:t> </a:t>
            </a:r>
            <a:r>
              <a:rPr sz="2395" dirty="0">
                <a:latin typeface="Book Antiqua"/>
                <a:cs typeface="Book Antiqua"/>
              </a:rPr>
              <a:t>12</a:t>
            </a:r>
            <a:r>
              <a:rPr sz="2395" spc="-73" dirty="0">
                <a:latin typeface="Book Antiqua"/>
                <a:cs typeface="Book Antiqua"/>
              </a:rPr>
              <a:t> </a:t>
            </a:r>
            <a:r>
              <a:rPr sz="2395" dirty="0">
                <a:latin typeface="Georgia"/>
                <a:cs typeface="Georgia"/>
              </a:rPr>
              <a:t>×</a:t>
            </a:r>
            <a:r>
              <a:rPr sz="2395" spc="-52" dirty="0">
                <a:latin typeface="Georgia"/>
                <a:cs typeface="Georgia"/>
              </a:rPr>
              <a:t> </a:t>
            </a:r>
            <a:r>
              <a:rPr sz="2395" dirty="0">
                <a:latin typeface="Book Antiqua"/>
                <a:cs typeface="Book Antiqua"/>
              </a:rPr>
              <a:t>64</a:t>
            </a:r>
            <a:r>
              <a:rPr sz="2395" spc="58" dirty="0">
                <a:latin typeface="Book Antiqua"/>
                <a:cs typeface="Book Antiqua"/>
              </a:rPr>
              <a:t> </a:t>
            </a:r>
            <a:r>
              <a:rPr sz="2395" spc="158" dirty="0">
                <a:latin typeface="Book Antiqua"/>
                <a:cs typeface="Book Antiqua"/>
              </a:rPr>
              <a:t>=</a:t>
            </a:r>
            <a:endParaRPr sz="2395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02670" y="4563656"/>
            <a:ext cx="609557" cy="314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74"/>
              </a:lnSpc>
            </a:pPr>
            <a:r>
              <a:rPr sz="2395" spc="-12" dirty="0">
                <a:latin typeface="Book Antiqua"/>
                <a:cs typeface="Book Antiqua"/>
              </a:rPr>
              <a:t>9216</a:t>
            </a:r>
            <a:endParaRPr sz="2395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85878" y="2385624"/>
            <a:ext cx="3608825" cy="1101174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b="1" spc="-6" dirty="0">
                <a:solidFill>
                  <a:srgbClr val="5E5E5E"/>
                </a:solidFill>
                <a:latin typeface="Arial"/>
                <a:cs typeface="Arial"/>
              </a:rPr>
              <a:t>Notes:</a:t>
            </a:r>
            <a:endParaRPr sz="1182">
              <a:latin typeface="Arial"/>
              <a:cs typeface="Arial"/>
            </a:endParaRPr>
          </a:p>
          <a:p>
            <a:pPr marL="159802" indent="-152100">
              <a:spcBef>
                <a:spcPts val="39"/>
              </a:spcBef>
              <a:buSzPct val="123076"/>
              <a:buChar char="•"/>
              <a:tabLst>
                <a:tab pos="159802" algn="l"/>
              </a:tabLst>
            </a:pPr>
            <a:r>
              <a:rPr sz="1182" spc="-18" dirty="0">
                <a:solidFill>
                  <a:srgbClr val="5E5E5E"/>
                </a:solidFill>
                <a:latin typeface="Arial"/>
                <a:cs typeface="Arial"/>
              </a:rPr>
              <a:t>We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choose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64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Filters</a:t>
            </a:r>
            <a:r>
              <a:rPr sz="1182" spc="24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Kernels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for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Conv_2</a:t>
            </a:r>
            <a:endParaRPr sz="1182">
              <a:latin typeface="Arial"/>
              <a:cs typeface="Arial"/>
            </a:endParaRPr>
          </a:p>
          <a:p>
            <a:pPr marL="159802" indent="-152100">
              <a:spcBef>
                <a:spcPts val="30"/>
              </a:spcBef>
              <a:buSzPct val="123076"/>
              <a:buChar char="•"/>
              <a:tabLst>
                <a:tab pos="159802" algn="l"/>
              </a:tabLst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The Feature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Maps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are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shown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as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Conv_1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&amp;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Conv_2</a:t>
            </a:r>
            <a:endParaRPr sz="1182">
              <a:latin typeface="Arial"/>
              <a:cs typeface="Arial"/>
            </a:endParaRPr>
          </a:p>
          <a:p>
            <a:pPr marL="159802" indent="-152100">
              <a:spcBef>
                <a:spcPts val="30"/>
              </a:spcBef>
              <a:buSzPct val="123076"/>
              <a:buChar char="•"/>
              <a:tabLst>
                <a:tab pos="159802" algn="l"/>
              </a:tabLst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Stride</a:t>
            </a:r>
            <a:r>
              <a:rPr sz="1182" spc="3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is</a:t>
            </a:r>
            <a:r>
              <a:rPr sz="1182" spc="3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30" dirty="0">
                <a:solidFill>
                  <a:srgbClr val="5E5E5E"/>
                </a:solidFill>
                <a:latin typeface="Arial"/>
                <a:cs typeface="Arial"/>
              </a:rPr>
              <a:t>1</a:t>
            </a:r>
            <a:endParaRPr sz="1182">
              <a:latin typeface="Arial"/>
              <a:cs typeface="Arial"/>
            </a:endParaRPr>
          </a:p>
          <a:p>
            <a:pPr marL="159802" indent="-152100">
              <a:spcBef>
                <a:spcPts val="30"/>
              </a:spcBef>
              <a:buSzPct val="123076"/>
              <a:buChar char="•"/>
              <a:tabLst>
                <a:tab pos="159802" algn="l"/>
              </a:tabLst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Padding</a:t>
            </a:r>
            <a:r>
              <a:rPr sz="1182" spc="27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is</a:t>
            </a:r>
            <a:r>
              <a:rPr sz="1182" spc="27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0</a:t>
            </a:r>
            <a:r>
              <a:rPr sz="1182" spc="3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(not</a:t>
            </a:r>
            <a:r>
              <a:rPr sz="1182" spc="27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used)</a:t>
            </a:r>
            <a:endParaRPr sz="1182">
              <a:latin typeface="Arial"/>
              <a:cs typeface="Arial"/>
            </a:endParaRPr>
          </a:p>
          <a:p>
            <a:pPr marL="159802" indent="-152100">
              <a:spcBef>
                <a:spcPts val="30"/>
              </a:spcBef>
              <a:buSzPct val="123076"/>
              <a:buChar char="•"/>
              <a:tabLst>
                <a:tab pos="159802" algn="l"/>
              </a:tabLst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Max</a:t>
            </a:r>
            <a:r>
              <a:rPr sz="1182" spc="4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Pool</a:t>
            </a:r>
            <a:r>
              <a:rPr sz="1182" spc="4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Stride</a:t>
            </a:r>
            <a:r>
              <a:rPr sz="1182" spc="4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is</a:t>
            </a:r>
            <a:r>
              <a:rPr sz="1182" spc="5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30" dirty="0">
                <a:solidFill>
                  <a:srgbClr val="5E5E5E"/>
                </a:solidFill>
                <a:latin typeface="Arial"/>
                <a:cs typeface="Arial"/>
              </a:rPr>
              <a:t>2</a:t>
            </a:r>
            <a:endParaRPr sz="11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07384" y="1568270"/>
            <a:ext cx="704668" cy="265636"/>
          </a:xfrm>
          <a:prstGeom prst="rect">
            <a:avLst/>
          </a:prstGeom>
          <a:solidFill>
            <a:srgbClr val="FF42A1"/>
          </a:solidFill>
        </p:spPr>
        <p:txBody>
          <a:bodyPr vert="horz" wrap="square" lIns="0" tIns="22719" rIns="0" bIns="0" rtlCol="0">
            <a:spAutoFit/>
          </a:bodyPr>
          <a:lstStyle/>
          <a:p>
            <a:pPr marL="28495">
              <a:spcBef>
                <a:spcPts val="179"/>
              </a:spcBef>
            </a:pPr>
            <a:r>
              <a:rPr sz="1577" spc="27" dirty="0">
                <a:solidFill>
                  <a:srgbClr val="FFFFFF"/>
                </a:solidFill>
                <a:latin typeface="Arial"/>
                <a:cs typeface="Arial"/>
              </a:rPr>
              <a:t>Flatten</a:t>
            </a:r>
            <a:endParaRPr sz="157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3074" y="5146351"/>
            <a:ext cx="835975" cy="478493"/>
          </a:xfrm>
          <a:prstGeom prst="rect">
            <a:avLst/>
          </a:prstGeom>
        </p:spPr>
        <p:txBody>
          <a:bodyPr vert="horz" wrap="square" lIns="0" tIns="62766" rIns="0" bIns="0" rtlCol="0">
            <a:spAutoFit/>
          </a:bodyPr>
          <a:lstStyle/>
          <a:p>
            <a:pPr marL="7701">
              <a:spcBef>
                <a:spcPts val="494"/>
              </a:spcBef>
            </a:pPr>
            <a:r>
              <a:rPr sz="1182" i="1" spc="-6" dirty="0">
                <a:latin typeface="Arial"/>
                <a:cs typeface="Arial"/>
              </a:rPr>
              <a:t>Where</a:t>
            </a:r>
            <a:endParaRPr sz="1182">
              <a:latin typeface="Arial"/>
              <a:cs typeface="Arial"/>
            </a:endParaRPr>
          </a:p>
          <a:p>
            <a:pPr marL="408938">
              <a:spcBef>
                <a:spcPts val="437"/>
              </a:spcBef>
            </a:pPr>
            <a:r>
              <a:rPr sz="1182" i="1" dirty="0">
                <a:latin typeface="Times New Roman"/>
                <a:cs typeface="Times New Roman"/>
              </a:rPr>
              <a:t>n</a:t>
            </a:r>
            <a:r>
              <a:rPr sz="1182" i="1" spc="52" dirty="0">
                <a:latin typeface="Times New Roman"/>
                <a:cs typeface="Times New Roman"/>
              </a:rPr>
              <a:t> </a:t>
            </a:r>
            <a:r>
              <a:rPr sz="1182" spc="100" dirty="0">
                <a:latin typeface="Book Antiqua"/>
                <a:cs typeface="Book Antiqua"/>
              </a:rPr>
              <a:t>=</a:t>
            </a:r>
            <a:r>
              <a:rPr sz="1182" spc="39" dirty="0">
                <a:latin typeface="Book Antiqua"/>
                <a:cs typeface="Book Antiqua"/>
              </a:rPr>
              <a:t> </a:t>
            </a:r>
            <a:r>
              <a:rPr sz="1182" spc="-15" dirty="0">
                <a:latin typeface="Book Antiqua"/>
                <a:cs typeface="Book Antiqua"/>
              </a:rPr>
              <a:t>12</a:t>
            </a:r>
            <a:endParaRPr sz="118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64758" y="4498732"/>
            <a:ext cx="735088" cy="382949"/>
          </a:xfrm>
          <a:prstGeom prst="rect">
            <a:avLst/>
          </a:prstGeom>
          <a:solidFill>
            <a:srgbClr val="FF42A1"/>
          </a:solidFill>
        </p:spPr>
        <p:txBody>
          <a:bodyPr vert="horz" wrap="square" lIns="0" tIns="14247" rIns="0" bIns="0" rtlCol="0">
            <a:spAutoFit/>
          </a:bodyPr>
          <a:lstStyle/>
          <a:p>
            <a:pPr marL="28495">
              <a:spcBef>
                <a:spcPts val="112"/>
              </a:spcBef>
            </a:pPr>
            <a:r>
              <a:rPr sz="2395" spc="-12" dirty="0">
                <a:solidFill>
                  <a:srgbClr val="FFFFFF"/>
                </a:solidFill>
                <a:latin typeface="Arial"/>
                <a:cs typeface="Arial"/>
              </a:rPr>
              <a:t>9216</a:t>
            </a:r>
            <a:endParaRPr sz="239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713" y="-76120"/>
            <a:ext cx="6376669" cy="1398888"/>
          </a:xfrm>
          <a:prstGeom prst="rect">
            <a:avLst/>
          </a:prstGeom>
        </p:spPr>
        <p:txBody>
          <a:bodyPr vert="horz" wrap="square" lIns="0" tIns="44239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spc="-69" dirty="0"/>
              <a:t>Example</a:t>
            </a:r>
            <a:r>
              <a:rPr spc="-221" dirty="0"/>
              <a:t> </a:t>
            </a:r>
            <a:r>
              <a:rPr dirty="0"/>
              <a:t>of</a:t>
            </a:r>
            <a:r>
              <a:rPr spc="-194" dirty="0"/>
              <a:t> </a:t>
            </a:r>
            <a:r>
              <a:rPr spc="69" dirty="0"/>
              <a:t>a</a:t>
            </a:r>
            <a:r>
              <a:rPr spc="-194" dirty="0"/>
              <a:t> </a:t>
            </a:r>
            <a:r>
              <a:rPr spc="-127" dirty="0"/>
              <a:t>Convolution</a:t>
            </a:r>
            <a:r>
              <a:rPr spc="-170" dirty="0"/>
              <a:t> </a:t>
            </a:r>
            <a:r>
              <a:rPr spc="-49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3106" y="5808012"/>
            <a:ext cx="825964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</a:t>
            </a:r>
            <a:endParaRPr sz="11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3675" y="5808012"/>
            <a:ext cx="101156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</a:t>
            </a:r>
            <a:endParaRPr sz="118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1201" y="5808012"/>
            <a:ext cx="157106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Output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Map</a:t>
            </a:r>
            <a:endParaRPr sz="11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73535" y="2923970"/>
          <a:ext cx="2573771" cy="24432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2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80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2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16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16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56C1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56C1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56C1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863">
                <a:tc>
                  <a:txBody>
                    <a:bodyPr/>
                    <a:lstStyle/>
                    <a:p>
                      <a:pPr marL="15621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1x0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27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B517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B51700"/>
                      </a:solidFill>
                      <a:prstDash val="solid"/>
                    </a:lnL>
                    <a:lnR w="57150">
                      <a:solidFill>
                        <a:srgbClr val="B51700"/>
                      </a:solidFill>
                      <a:prstDash val="solid"/>
                    </a:lnR>
                    <a:lnT w="57150">
                      <a:solidFill>
                        <a:srgbClr val="B517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B517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marL="191770" marR="11239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300" b="1" spc="-40" dirty="0">
                          <a:latin typeface="Arial"/>
                          <a:cs typeface="Arial"/>
                        </a:rPr>
                        <a:t>0x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27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B517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271" marB="0">
                    <a:lnL w="57150">
                      <a:solidFill>
                        <a:srgbClr val="B51700"/>
                      </a:solidFill>
                      <a:prstDash val="solid"/>
                    </a:lnL>
                    <a:lnR w="57150">
                      <a:solidFill>
                        <a:srgbClr val="B51700"/>
                      </a:solidFill>
                      <a:prstDash val="solid"/>
                    </a:lnR>
                    <a:lnT w="57150">
                      <a:solidFill>
                        <a:srgbClr val="B517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B517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1x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27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B517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271" marB="0">
                    <a:lnL w="57150">
                      <a:solidFill>
                        <a:srgbClr val="B51700"/>
                      </a:solidFill>
                      <a:prstDash val="solid"/>
                    </a:lnL>
                    <a:lnR w="57150">
                      <a:solidFill>
                        <a:srgbClr val="B51700"/>
                      </a:solidFill>
                      <a:prstDash val="solid"/>
                    </a:lnR>
                    <a:lnT w="57150">
                      <a:solidFill>
                        <a:srgbClr val="B517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B517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7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7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marL="156210"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1x1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B517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B51700"/>
                      </a:solidFill>
                      <a:prstDash val="solid"/>
                    </a:lnL>
                    <a:lnR w="57150">
                      <a:solidFill>
                        <a:srgbClr val="B517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B517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marL="191770" marR="112395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40" dirty="0">
                          <a:latin typeface="Arial"/>
                          <a:cs typeface="Arial"/>
                        </a:rPr>
                        <a:t>0x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B517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57150">
                      <a:solidFill>
                        <a:srgbClr val="B51700"/>
                      </a:solidFill>
                      <a:prstDash val="solid"/>
                    </a:lnL>
                    <a:lnR w="57150">
                      <a:solidFill>
                        <a:srgbClr val="B517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B517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marL="100965" marR="4826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40" dirty="0">
                          <a:latin typeface="Arial"/>
                          <a:cs typeface="Arial"/>
                        </a:rPr>
                        <a:t>0x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B517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57150">
                      <a:solidFill>
                        <a:srgbClr val="B51700"/>
                      </a:solidFill>
                      <a:prstDash val="solid"/>
                    </a:lnL>
                    <a:lnR w="57150">
                      <a:solidFill>
                        <a:srgbClr val="B517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B517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863">
                <a:tc>
                  <a:txBody>
                    <a:bodyPr/>
                    <a:lstStyle/>
                    <a:p>
                      <a:pPr marL="191770" marR="113030"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40" dirty="0">
                          <a:latin typeface="Arial"/>
                          <a:cs typeface="Arial"/>
                        </a:rPr>
                        <a:t>0x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B517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57150">
                      <a:solidFill>
                        <a:srgbClr val="B51700"/>
                      </a:solidFill>
                      <a:prstDash val="solid"/>
                    </a:lnL>
                    <a:lnR w="57150">
                      <a:solidFill>
                        <a:srgbClr val="B517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B517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B517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30" dirty="0">
                          <a:latin typeface="Arial"/>
                          <a:cs typeface="Arial"/>
                        </a:rPr>
                        <a:t>1x1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B517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B51700"/>
                      </a:solidFill>
                      <a:prstDash val="solid"/>
                    </a:lnL>
                    <a:lnR w="57150">
                      <a:solidFill>
                        <a:srgbClr val="B517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B517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B517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1x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B517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57150">
                      <a:solidFill>
                        <a:srgbClr val="B51700"/>
                      </a:solidFill>
                      <a:prstDash val="solid"/>
                    </a:lnL>
                    <a:lnR w="57150">
                      <a:solidFill>
                        <a:srgbClr val="B517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B517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B517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56C1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386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7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7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249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249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737250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172359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684527" y="2381515"/>
            <a:ext cx="5543004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(1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Georgia"/>
                <a:cs typeface="Georgia"/>
              </a:rPr>
              <a:t>×</a:t>
            </a:r>
            <a:r>
              <a:rPr sz="1182" spc="-15" dirty="0">
                <a:solidFill>
                  <a:srgbClr val="5E5E5E"/>
                </a:solidFill>
                <a:latin typeface="Georgia"/>
                <a:cs typeface="Georgia"/>
              </a:rPr>
              <a:t> </a:t>
            </a: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0)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spc="100" dirty="0">
                <a:solidFill>
                  <a:srgbClr val="5E5E5E"/>
                </a:solidFill>
                <a:latin typeface="Book Antiqua"/>
                <a:cs typeface="Book Antiqua"/>
              </a:rPr>
              <a:t>+</a:t>
            </a:r>
            <a:r>
              <a:rPr sz="1182" spc="-21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(0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Georgia"/>
                <a:cs typeface="Georgia"/>
              </a:rPr>
              <a:t>×</a:t>
            </a:r>
            <a:r>
              <a:rPr sz="1182" spc="-15" dirty="0">
                <a:solidFill>
                  <a:srgbClr val="5E5E5E"/>
                </a:solidFill>
                <a:latin typeface="Georgia"/>
                <a:cs typeface="Georgia"/>
              </a:rPr>
              <a:t> </a:t>
            </a: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1)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spc="100" dirty="0">
                <a:solidFill>
                  <a:srgbClr val="5E5E5E"/>
                </a:solidFill>
                <a:latin typeface="Book Antiqua"/>
                <a:cs typeface="Book Antiqua"/>
              </a:rPr>
              <a:t>+</a:t>
            </a:r>
            <a:r>
              <a:rPr sz="1182" spc="-21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(1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Georgia"/>
                <a:cs typeface="Georgia"/>
              </a:rPr>
              <a:t>×</a:t>
            </a:r>
            <a:r>
              <a:rPr sz="1182" spc="-15" dirty="0">
                <a:solidFill>
                  <a:srgbClr val="5E5E5E"/>
                </a:solidFill>
                <a:latin typeface="Georgia"/>
                <a:cs typeface="Georgia"/>
              </a:rPr>
              <a:t> </a:t>
            </a: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0)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spc="100" dirty="0">
                <a:solidFill>
                  <a:srgbClr val="5E5E5E"/>
                </a:solidFill>
                <a:latin typeface="Book Antiqua"/>
                <a:cs typeface="Book Antiqua"/>
              </a:rPr>
              <a:t>+</a:t>
            </a:r>
            <a:r>
              <a:rPr sz="1182" spc="-21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(1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Georgia"/>
                <a:cs typeface="Georgia"/>
              </a:rPr>
              <a:t>×</a:t>
            </a:r>
            <a:r>
              <a:rPr sz="1182" spc="-15" dirty="0">
                <a:solidFill>
                  <a:srgbClr val="5E5E5E"/>
                </a:solidFill>
                <a:latin typeface="Georgia"/>
                <a:cs typeface="Georgia"/>
              </a:rPr>
              <a:t> </a:t>
            </a: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1)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spc="100" dirty="0">
                <a:solidFill>
                  <a:srgbClr val="5E5E5E"/>
                </a:solidFill>
                <a:latin typeface="Book Antiqua"/>
                <a:cs typeface="Book Antiqua"/>
              </a:rPr>
              <a:t>+</a:t>
            </a:r>
            <a:r>
              <a:rPr sz="1182" spc="-21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(0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Georgia"/>
                <a:cs typeface="Georgia"/>
              </a:rPr>
              <a:t>×</a:t>
            </a:r>
            <a:r>
              <a:rPr sz="1182" spc="-15" dirty="0">
                <a:solidFill>
                  <a:srgbClr val="5E5E5E"/>
                </a:solidFill>
                <a:latin typeface="Georgia"/>
                <a:cs typeface="Georgia"/>
              </a:rPr>
              <a:t> </a:t>
            </a: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0)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spc="100" dirty="0">
                <a:solidFill>
                  <a:srgbClr val="5E5E5E"/>
                </a:solidFill>
                <a:latin typeface="Book Antiqua"/>
                <a:cs typeface="Book Antiqua"/>
              </a:rPr>
              <a:t>+</a:t>
            </a:r>
            <a:r>
              <a:rPr sz="1182" spc="-21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(0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Georgia"/>
                <a:cs typeface="Georgia"/>
              </a:rPr>
              <a:t>×</a:t>
            </a:r>
            <a:r>
              <a:rPr sz="1182" spc="-15" dirty="0">
                <a:solidFill>
                  <a:srgbClr val="5E5E5E"/>
                </a:solidFill>
                <a:latin typeface="Georgia"/>
                <a:cs typeface="Georgia"/>
              </a:rPr>
              <a:t> </a:t>
            </a:r>
            <a:r>
              <a:rPr sz="1182" spc="42" dirty="0">
                <a:solidFill>
                  <a:srgbClr val="5E5E5E"/>
                </a:solidFill>
                <a:latin typeface="Georgia"/>
                <a:cs typeface="Georgia"/>
              </a:rPr>
              <a:t>−</a:t>
            </a:r>
            <a:r>
              <a:rPr sz="1182" spc="42" dirty="0">
                <a:solidFill>
                  <a:srgbClr val="5E5E5E"/>
                </a:solidFill>
                <a:latin typeface="Book Antiqua"/>
                <a:cs typeface="Book Antiqua"/>
              </a:rPr>
              <a:t>1)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spc="100" dirty="0">
                <a:solidFill>
                  <a:srgbClr val="5E5E5E"/>
                </a:solidFill>
                <a:latin typeface="Book Antiqua"/>
                <a:cs typeface="Book Antiqua"/>
              </a:rPr>
              <a:t>+</a:t>
            </a:r>
            <a:r>
              <a:rPr sz="1182" spc="-21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(0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Georgia"/>
                <a:cs typeface="Georgia"/>
              </a:rPr>
              <a:t>×</a:t>
            </a:r>
            <a:r>
              <a:rPr sz="1182" spc="-15" dirty="0">
                <a:solidFill>
                  <a:srgbClr val="5E5E5E"/>
                </a:solidFill>
                <a:latin typeface="Georgia"/>
                <a:cs typeface="Georgia"/>
              </a:rPr>
              <a:t> </a:t>
            </a: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0)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spc="100" dirty="0">
                <a:solidFill>
                  <a:srgbClr val="5E5E5E"/>
                </a:solidFill>
                <a:latin typeface="Book Antiqua"/>
                <a:cs typeface="Book Antiqua"/>
              </a:rPr>
              <a:t>+</a:t>
            </a:r>
            <a:r>
              <a:rPr sz="1182" spc="-21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(1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Georgia"/>
                <a:cs typeface="Georgia"/>
              </a:rPr>
              <a:t>×</a:t>
            </a:r>
            <a:r>
              <a:rPr sz="1182" spc="-15" dirty="0">
                <a:solidFill>
                  <a:srgbClr val="5E5E5E"/>
                </a:solidFill>
                <a:latin typeface="Georgia"/>
                <a:cs typeface="Georgia"/>
              </a:rPr>
              <a:t> </a:t>
            </a: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1)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spc="100" dirty="0">
                <a:solidFill>
                  <a:srgbClr val="5E5E5E"/>
                </a:solidFill>
                <a:latin typeface="Book Antiqua"/>
                <a:cs typeface="Book Antiqua"/>
              </a:rPr>
              <a:t>+</a:t>
            </a:r>
            <a:r>
              <a:rPr sz="1182" spc="-21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(1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Georgia"/>
                <a:cs typeface="Georgia"/>
              </a:rPr>
              <a:t>×</a:t>
            </a:r>
            <a:r>
              <a:rPr sz="1182" spc="-15" dirty="0">
                <a:solidFill>
                  <a:srgbClr val="5E5E5E"/>
                </a:solidFill>
                <a:latin typeface="Georgia"/>
                <a:cs typeface="Georgia"/>
              </a:rPr>
              <a:t> </a:t>
            </a: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0)</a:t>
            </a:r>
            <a:r>
              <a:rPr sz="1182" spc="45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spc="100" dirty="0">
                <a:solidFill>
                  <a:srgbClr val="5E5E5E"/>
                </a:solidFill>
                <a:latin typeface="Book Antiqua"/>
                <a:cs typeface="Book Antiqua"/>
              </a:rPr>
              <a:t>=</a:t>
            </a:r>
            <a:r>
              <a:rPr sz="1182" spc="45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spc="-30" dirty="0">
                <a:solidFill>
                  <a:srgbClr val="5E5E5E"/>
                </a:solidFill>
                <a:latin typeface="Book Antiqua"/>
                <a:cs typeface="Book Antiqua"/>
              </a:rPr>
              <a:t>2</a:t>
            </a:r>
            <a:endParaRPr sz="1182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713" y="-76120"/>
            <a:ext cx="6376669" cy="1398888"/>
          </a:xfrm>
          <a:prstGeom prst="rect">
            <a:avLst/>
          </a:prstGeom>
        </p:spPr>
        <p:txBody>
          <a:bodyPr vert="horz" wrap="square" lIns="0" tIns="44239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spc="-69" dirty="0"/>
              <a:t>Example</a:t>
            </a:r>
            <a:r>
              <a:rPr spc="-221" dirty="0"/>
              <a:t> </a:t>
            </a:r>
            <a:r>
              <a:rPr dirty="0"/>
              <a:t>of</a:t>
            </a:r>
            <a:r>
              <a:rPr spc="-194" dirty="0"/>
              <a:t> </a:t>
            </a:r>
            <a:r>
              <a:rPr spc="69" dirty="0"/>
              <a:t>a</a:t>
            </a:r>
            <a:r>
              <a:rPr spc="-194" dirty="0"/>
              <a:t> </a:t>
            </a:r>
            <a:r>
              <a:rPr spc="-127" dirty="0"/>
              <a:t>Convolution</a:t>
            </a:r>
            <a:r>
              <a:rPr spc="-170" dirty="0"/>
              <a:t> </a:t>
            </a:r>
            <a:r>
              <a:rPr spc="-49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3106" y="5808012"/>
            <a:ext cx="825964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</a:t>
            </a:r>
            <a:endParaRPr sz="11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3675" y="5808012"/>
            <a:ext cx="101156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</a:t>
            </a:r>
            <a:endParaRPr sz="118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1201" y="5808012"/>
            <a:ext cx="157106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Output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Map</a:t>
            </a:r>
            <a:endParaRPr sz="11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73535" y="2923969"/>
          <a:ext cx="2310385" cy="205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0x0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1x1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marR="113664" algn="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0x0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0x1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0x0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marR="93345" algn="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1x-</a:t>
                      </a: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1x0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1x1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marR="113664" algn="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0x0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737250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172359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684527" y="2381515"/>
            <a:ext cx="5543004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(0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Georgia"/>
                <a:cs typeface="Georgia"/>
              </a:rPr>
              <a:t>×</a:t>
            </a:r>
            <a:r>
              <a:rPr sz="1182" spc="-15" dirty="0">
                <a:solidFill>
                  <a:srgbClr val="5E5E5E"/>
                </a:solidFill>
                <a:latin typeface="Georgia"/>
                <a:cs typeface="Georgia"/>
              </a:rPr>
              <a:t> </a:t>
            </a: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0)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spc="100" dirty="0">
                <a:solidFill>
                  <a:srgbClr val="5E5E5E"/>
                </a:solidFill>
                <a:latin typeface="Book Antiqua"/>
                <a:cs typeface="Book Antiqua"/>
              </a:rPr>
              <a:t>+</a:t>
            </a:r>
            <a:r>
              <a:rPr sz="1182" spc="-21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(1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Georgia"/>
                <a:cs typeface="Georgia"/>
              </a:rPr>
              <a:t>×</a:t>
            </a:r>
            <a:r>
              <a:rPr sz="1182" spc="-15" dirty="0">
                <a:solidFill>
                  <a:srgbClr val="5E5E5E"/>
                </a:solidFill>
                <a:latin typeface="Georgia"/>
                <a:cs typeface="Georgia"/>
              </a:rPr>
              <a:t> </a:t>
            </a: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1)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spc="100" dirty="0">
                <a:solidFill>
                  <a:srgbClr val="5E5E5E"/>
                </a:solidFill>
                <a:latin typeface="Book Antiqua"/>
                <a:cs typeface="Book Antiqua"/>
              </a:rPr>
              <a:t>+</a:t>
            </a:r>
            <a:r>
              <a:rPr sz="1182" spc="-21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(0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Georgia"/>
                <a:cs typeface="Georgia"/>
              </a:rPr>
              <a:t>×</a:t>
            </a:r>
            <a:r>
              <a:rPr sz="1182" spc="-15" dirty="0">
                <a:solidFill>
                  <a:srgbClr val="5E5E5E"/>
                </a:solidFill>
                <a:latin typeface="Georgia"/>
                <a:cs typeface="Georgia"/>
              </a:rPr>
              <a:t> </a:t>
            </a: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0)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spc="100" dirty="0">
                <a:solidFill>
                  <a:srgbClr val="5E5E5E"/>
                </a:solidFill>
                <a:latin typeface="Book Antiqua"/>
                <a:cs typeface="Book Antiqua"/>
              </a:rPr>
              <a:t>+</a:t>
            </a:r>
            <a:r>
              <a:rPr sz="1182" spc="-21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(0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Georgia"/>
                <a:cs typeface="Georgia"/>
              </a:rPr>
              <a:t>×</a:t>
            </a:r>
            <a:r>
              <a:rPr sz="1182" spc="-15" dirty="0">
                <a:solidFill>
                  <a:srgbClr val="5E5E5E"/>
                </a:solidFill>
                <a:latin typeface="Georgia"/>
                <a:cs typeface="Georgia"/>
              </a:rPr>
              <a:t> </a:t>
            </a: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1)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spc="100" dirty="0">
                <a:solidFill>
                  <a:srgbClr val="5E5E5E"/>
                </a:solidFill>
                <a:latin typeface="Book Antiqua"/>
                <a:cs typeface="Book Antiqua"/>
              </a:rPr>
              <a:t>+</a:t>
            </a:r>
            <a:r>
              <a:rPr sz="1182" spc="-21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(0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Georgia"/>
                <a:cs typeface="Georgia"/>
              </a:rPr>
              <a:t>×</a:t>
            </a:r>
            <a:r>
              <a:rPr sz="1182" spc="-15" dirty="0">
                <a:solidFill>
                  <a:srgbClr val="5E5E5E"/>
                </a:solidFill>
                <a:latin typeface="Georgia"/>
                <a:cs typeface="Georgia"/>
              </a:rPr>
              <a:t> </a:t>
            </a: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0)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spc="100" dirty="0">
                <a:solidFill>
                  <a:srgbClr val="5E5E5E"/>
                </a:solidFill>
                <a:latin typeface="Book Antiqua"/>
                <a:cs typeface="Book Antiqua"/>
              </a:rPr>
              <a:t>+</a:t>
            </a:r>
            <a:r>
              <a:rPr sz="1182" spc="-21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(1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Georgia"/>
                <a:cs typeface="Georgia"/>
              </a:rPr>
              <a:t>×</a:t>
            </a:r>
            <a:r>
              <a:rPr sz="1182" spc="-15" dirty="0">
                <a:solidFill>
                  <a:srgbClr val="5E5E5E"/>
                </a:solidFill>
                <a:latin typeface="Georgia"/>
                <a:cs typeface="Georgia"/>
              </a:rPr>
              <a:t> </a:t>
            </a:r>
            <a:r>
              <a:rPr sz="1182" spc="42" dirty="0">
                <a:solidFill>
                  <a:srgbClr val="5E5E5E"/>
                </a:solidFill>
                <a:latin typeface="Georgia"/>
                <a:cs typeface="Georgia"/>
              </a:rPr>
              <a:t>−</a:t>
            </a:r>
            <a:r>
              <a:rPr sz="1182" spc="42" dirty="0">
                <a:solidFill>
                  <a:srgbClr val="5E5E5E"/>
                </a:solidFill>
                <a:latin typeface="Book Antiqua"/>
                <a:cs typeface="Book Antiqua"/>
              </a:rPr>
              <a:t>1)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spc="100" dirty="0">
                <a:solidFill>
                  <a:srgbClr val="5E5E5E"/>
                </a:solidFill>
                <a:latin typeface="Book Antiqua"/>
                <a:cs typeface="Book Antiqua"/>
              </a:rPr>
              <a:t>+</a:t>
            </a:r>
            <a:r>
              <a:rPr sz="1182" spc="-21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(1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Georgia"/>
                <a:cs typeface="Georgia"/>
              </a:rPr>
              <a:t>×</a:t>
            </a:r>
            <a:r>
              <a:rPr sz="1182" spc="-15" dirty="0">
                <a:solidFill>
                  <a:srgbClr val="5E5E5E"/>
                </a:solidFill>
                <a:latin typeface="Georgia"/>
                <a:cs typeface="Georgia"/>
              </a:rPr>
              <a:t> </a:t>
            </a: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0)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spc="100" dirty="0">
                <a:solidFill>
                  <a:srgbClr val="5E5E5E"/>
                </a:solidFill>
                <a:latin typeface="Book Antiqua"/>
                <a:cs typeface="Book Antiqua"/>
              </a:rPr>
              <a:t>+</a:t>
            </a:r>
            <a:r>
              <a:rPr sz="1182" spc="-21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(1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Georgia"/>
                <a:cs typeface="Georgia"/>
              </a:rPr>
              <a:t>×</a:t>
            </a:r>
            <a:r>
              <a:rPr sz="1182" spc="-15" dirty="0">
                <a:solidFill>
                  <a:srgbClr val="5E5E5E"/>
                </a:solidFill>
                <a:latin typeface="Georgia"/>
                <a:cs typeface="Georgia"/>
              </a:rPr>
              <a:t> </a:t>
            </a: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1)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spc="100" dirty="0">
                <a:solidFill>
                  <a:srgbClr val="5E5E5E"/>
                </a:solidFill>
                <a:latin typeface="Book Antiqua"/>
                <a:cs typeface="Book Antiqua"/>
              </a:rPr>
              <a:t>+</a:t>
            </a:r>
            <a:r>
              <a:rPr sz="1182" spc="-21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(0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Georgia"/>
                <a:cs typeface="Georgia"/>
              </a:rPr>
              <a:t>×</a:t>
            </a:r>
            <a:r>
              <a:rPr sz="1182" spc="-15" dirty="0">
                <a:solidFill>
                  <a:srgbClr val="5E5E5E"/>
                </a:solidFill>
                <a:latin typeface="Georgia"/>
                <a:cs typeface="Georgia"/>
              </a:rPr>
              <a:t> </a:t>
            </a: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0)</a:t>
            </a:r>
            <a:r>
              <a:rPr sz="1182" spc="45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spc="100" dirty="0">
                <a:solidFill>
                  <a:srgbClr val="5E5E5E"/>
                </a:solidFill>
                <a:latin typeface="Book Antiqua"/>
                <a:cs typeface="Book Antiqua"/>
              </a:rPr>
              <a:t>=</a:t>
            </a:r>
            <a:r>
              <a:rPr sz="1182" spc="45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spc="-30" dirty="0">
                <a:solidFill>
                  <a:srgbClr val="5E5E5E"/>
                </a:solidFill>
                <a:latin typeface="Book Antiqua"/>
                <a:cs typeface="Book Antiqua"/>
              </a:rPr>
              <a:t>1</a:t>
            </a:r>
            <a:endParaRPr sz="1182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713" y="-76120"/>
            <a:ext cx="6376669" cy="1398888"/>
          </a:xfrm>
          <a:prstGeom prst="rect">
            <a:avLst/>
          </a:prstGeom>
        </p:spPr>
        <p:txBody>
          <a:bodyPr vert="horz" wrap="square" lIns="0" tIns="44239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spc="-69" dirty="0"/>
              <a:t>Example</a:t>
            </a:r>
            <a:r>
              <a:rPr spc="-221" dirty="0"/>
              <a:t> </a:t>
            </a:r>
            <a:r>
              <a:rPr dirty="0"/>
              <a:t>of</a:t>
            </a:r>
            <a:r>
              <a:rPr spc="-194" dirty="0"/>
              <a:t> </a:t>
            </a:r>
            <a:r>
              <a:rPr spc="69" dirty="0"/>
              <a:t>a</a:t>
            </a:r>
            <a:r>
              <a:rPr spc="-194" dirty="0"/>
              <a:t> </a:t>
            </a:r>
            <a:r>
              <a:rPr spc="-127" dirty="0"/>
              <a:t>Convolution</a:t>
            </a:r>
            <a:r>
              <a:rPr spc="-170" dirty="0"/>
              <a:t> </a:t>
            </a:r>
            <a:r>
              <a:rPr spc="-49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3106" y="5808012"/>
            <a:ext cx="825964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</a:t>
            </a:r>
            <a:endParaRPr sz="11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3675" y="5808012"/>
            <a:ext cx="101156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</a:t>
            </a:r>
            <a:endParaRPr sz="118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1201" y="5808012"/>
            <a:ext cx="157106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Output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Map</a:t>
            </a:r>
            <a:endParaRPr sz="11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73535" y="2923969"/>
          <a:ext cx="2310385" cy="205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737250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172359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713" y="-76120"/>
            <a:ext cx="6376669" cy="1398888"/>
          </a:xfrm>
          <a:prstGeom prst="rect">
            <a:avLst/>
          </a:prstGeom>
        </p:spPr>
        <p:txBody>
          <a:bodyPr vert="horz" wrap="square" lIns="0" tIns="44239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spc="-69" dirty="0"/>
              <a:t>Example</a:t>
            </a:r>
            <a:r>
              <a:rPr spc="-221" dirty="0"/>
              <a:t> </a:t>
            </a:r>
            <a:r>
              <a:rPr dirty="0"/>
              <a:t>of</a:t>
            </a:r>
            <a:r>
              <a:rPr spc="-194" dirty="0"/>
              <a:t> </a:t>
            </a:r>
            <a:r>
              <a:rPr spc="69" dirty="0"/>
              <a:t>a</a:t>
            </a:r>
            <a:r>
              <a:rPr spc="-194" dirty="0"/>
              <a:t> </a:t>
            </a:r>
            <a:r>
              <a:rPr spc="-127" dirty="0"/>
              <a:t>Convolution</a:t>
            </a:r>
            <a:r>
              <a:rPr spc="-170" dirty="0"/>
              <a:t> </a:t>
            </a:r>
            <a:r>
              <a:rPr spc="-49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3106" y="5808012"/>
            <a:ext cx="825964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</a:t>
            </a:r>
            <a:endParaRPr sz="11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3675" y="5808012"/>
            <a:ext cx="101156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</a:t>
            </a:r>
            <a:endParaRPr sz="118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1201" y="5808012"/>
            <a:ext cx="157106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Output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Map</a:t>
            </a:r>
            <a:endParaRPr sz="11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73535" y="2923969"/>
          <a:ext cx="2310385" cy="205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737250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172359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4515</Words>
  <Application>Microsoft Office PowerPoint</Application>
  <PresentationFormat>Widescreen</PresentationFormat>
  <Paragraphs>2703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Arial</vt:lpstr>
      <vt:lpstr>Book Antiqua</vt:lpstr>
      <vt:lpstr>Calibri</vt:lpstr>
      <vt:lpstr>Calibri Light</vt:lpstr>
      <vt:lpstr>Georgia</vt:lpstr>
      <vt:lpstr>Times New Roman</vt:lpstr>
      <vt:lpstr>Office Theme</vt:lpstr>
      <vt:lpstr>PowerPoint Presentation</vt:lpstr>
      <vt:lpstr>Digital Images Format Images are stored in Multi-Dimensional Arrays</vt:lpstr>
      <vt:lpstr>Convolutional Neural Networks</vt:lpstr>
      <vt:lpstr>PowerPoint Presentation</vt:lpstr>
      <vt:lpstr>Example of a Convolution Operation</vt:lpstr>
      <vt:lpstr>Example of a Convolution Operation</vt:lpstr>
      <vt:lpstr>Example of a Convolution Operation</vt:lpstr>
      <vt:lpstr>Example of a Convolution Operation</vt:lpstr>
      <vt:lpstr>Example of a Convolution Operation</vt:lpstr>
      <vt:lpstr>Example of a Convolution Operation</vt:lpstr>
      <vt:lpstr>Example of a Convolution Operation</vt:lpstr>
      <vt:lpstr>Example of a Convolution Operation</vt:lpstr>
      <vt:lpstr>Example of a Convolution Operation</vt:lpstr>
      <vt:lpstr>Example of a Convolution Operation</vt:lpstr>
      <vt:lpstr>Convolution Operations on Color Images</vt:lpstr>
      <vt:lpstr>Advantages of Having a Filter For Each Colour</vt:lpstr>
      <vt:lpstr>Considered 3D Volumes</vt:lpstr>
      <vt:lpstr>How Multiple Filters Affect Our Output</vt:lpstr>
      <vt:lpstr>Calculating Output Size for 3D Conv Volumes</vt:lpstr>
      <vt:lpstr>Consecutive Conv layers would keep shrinking the output</vt:lpstr>
      <vt:lpstr>Padding Let’s Perform our Convolution with the Padding</vt:lpstr>
      <vt:lpstr>Padding Let’s Perform our Convolution with the Padding</vt:lpstr>
      <vt:lpstr>Padding Let’s Perform our Convolution with the Padding</vt:lpstr>
      <vt:lpstr>Padding Let’s Perform our Convolution with the Padding</vt:lpstr>
      <vt:lpstr>Padding Let’s Perform our Convolution with the Padding</vt:lpstr>
      <vt:lpstr>Padding Let’s Perform our Convolution with the Padding</vt:lpstr>
      <vt:lpstr>Padding</vt:lpstr>
      <vt:lpstr>PowerPoint Presentation</vt:lpstr>
      <vt:lpstr>Example of Max Pooling</vt:lpstr>
      <vt:lpstr>PowerPoint Presentation</vt:lpstr>
      <vt:lpstr>What a Stride of 1 Looks Like</vt:lpstr>
      <vt:lpstr>What a Stride of 1 Looks Like</vt:lpstr>
      <vt:lpstr>What a Stride of 1 Looks Like</vt:lpstr>
      <vt:lpstr>What a Stride of 1 Looks Like</vt:lpstr>
      <vt:lpstr>What a Stride of 1 Looks Like</vt:lpstr>
      <vt:lpstr>What a Stride of 1 Looks Like</vt:lpstr>
      <vt:lpstr>What a Stride of 1 Looks Like</vt:lpstr>
      <vt:lpstr>What a Stride of 1 Looks Like</vt:lpstr>
      <vt:lpstr>What a Stride of 1 Looks Like</vt:lpstr>
      <vt:lpstr>What about a Stride of 2?</vt:lpstr>
      <vt:lpstr>What a Stride of 2 Looks Like</vt:lpstr>
      <vt:lpstr>What a Stride of 2 Looks Like</vt:lpstr>
      <vt:lpstr>What a Stride of 2 Looks Like</vt:lpstr>
      <vt:lpstr>What a Stride of 2 Looks Like</vt:lpstr>
      <vt:lpstr>Stride Observations</vt:lpstr>
      <vt:lpstr>Calculating Output Size Using Stride and Padding</vt:lpstr>
      <vt:lpstr>Calculating Output Size Using Stride and Padding</vt:lpstr>
      <vt:lpstr>Calculating Output Size When using Stride &amp; Padding</vt:lpstr>
      <vt:lpstr>Purpose of Activation Functions</vt:lpstr>
      <vt:lpstr>Types of Activation Functions</vt:lpstr>
      <vt:lpstr>The ReLU Operation</vt:lpstr>
      <vt:lpstr>Applying the ReLU Activation</vt:lpstr>
      <vt:lpstr>Applying the ReLU Activation</vt:lpstr>
      <vt:lpstr>FC Layer - The Max Pool Layer is Flattened</vt:lpstr>
      <vt:lpstr>Another Representation</vt:lpstr>
      <vt:lpstr>Calculating the Output Size of Conv_1</vt:lpstr>
      <vt:lpstr>Calculating the Output Size of Conv_2</vt:lpstr>
      <vt:lpstr>Calculating the Output Size of the Max Pool Layer</vt:lpstr>
      <vt:lpstr>Calculating the Output Size of Flattened Layer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created xsi:type="dcterms:W3CDTF">2023-12-20T05:59:20Z</dcterms:created>
  <dcterms:modified xsi:type="dcterms:W3CDTF">2023-12-20T09:15:16Z</dcterms:modified>
</cp:coreProperties>
</file>