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IN" sz="2400" lang="en-US"/>
              <a:t>A</a:t>
            </a:r>
            <a:r>
              <a:rPr altLang="en-IN" sz="2400" lang="en-US"/>
              <a:t>.</a:t>
            </a:r>
            <a:r>
              <a:rPr altLang="en-IN" sz="2400" lang="en-US"/>
              <a:t> </a:t>
            </a:r>
            <a:r>
              <a:rPr altLang="en-IN" sz="2400" lang="en-US"/>
              <a:t>S</a:t>
            </a:r>
            <a:r>
              <a:rPr altLang="en-IN" sz="2400" lang="en-US"/>
              <a:t>h</a:t>
            </a:r>
            <a:r>
              <a:rPr altLang="en-IN" sz="2400" lang="en-US"/>
              <a:t>e</a:t>
            </a:r>
            <a:r>
              <a:rPr altLang="en-IN" sz="2400" lang="en-US"/>
              <a:t>i</a:t>
            </a:r>
            <a:r>
              <a:rPr altLang="en-IN" sz="2400" lang="en-US"/>
              <a:t>k</a:t>
            </a:r>
            <a:r>
              <a:rPr altLang="en-IN" sz="2400" lang="en-US"/>
              <a:t> </a:t>
            </a:r>
            <a:r>
              <a:rPr altLang="en-IN" sz="2400" lang="en-US"/>
              <a:t>A</a:t>
            </a:r>
            <a:r>
              <a:rPr altLang="en-IN" sz="2400" lang="en-US"/>
              <a:t>b</a:t>
            </a:r>
            <a:r>
              <a:rPr altLang="en-IN" sz="2400" lang="en-US"/>
              <a:t>d</a:t>
            </a:r>
            <a:r>
              <a:rPr altLang="en-IN" sz="2400" lang="en-US"/>
              <a:t>u</a:t>
            </a:r>
            <a:r>
              <a:rPr altLang="en-IN" sz="2400" lang="en-US"/>
              <a:t>l</a:t>
            </a:r>
            <a:r>
              <a:rPr altLang="en-IN" sz="2400" lang="en-US"/>
              <a:t>l</a:t>
            </a:r>
            <a:r>
              <a:rPr altLang="en-IN" sz="2400" lang="en-US"/>
              <a:t>a</a:t>
            </a:r>
            <a:endParaRPr dirty="0" sz="24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8</a:t>
            </a:r>
            <a:r>
              <a:rPr altLang="en-IN" dirty="0" sz="2400" lang="en-US"/>
              <a:t>7</a:t>
            </a:r>
            <a:r>
              <a:rPr altLang="en-IN" dirty="0" sz="2400" lang="en-US"/>
              <a:t>2</a:t>
            </a:r>
            <a:endParaRPr altLang="en-US" lang="zh-CN"/>
          </a:p>
          <a:p>
            <a:r>
              <a:rPr dirty="0" sz="2400" lang="en-US"/>
              <a:t>DEPARTMENT:</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S</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A</a:t>
            </a:r>
            <a:r>
              <a:rPr altLang="en-IN" dirty="0" sz="2400" lang="en-US"/>
              <a:t>n</a:t>
            </a:r>
            <a:r>
              <a:rPr altLang="en-IN" dirty="0" sz="2400" lang="en-US"/>
              <a:t>n</a:t>
            </a:r>
            <a:r>
              <a:rPr altLang="en-IN" dirty="0" sz="2400" lang="en-US"/>
              <a:t>a</a:t>
            </a:r>
            <a:r>
              <a:rPr altLang="en-IN" dirty="0" sz="2400" lang="en-US"/>
              <a:t>i</a:t>
            </a:r>
            <a:r>
              <a:rPr altLang="en-IN" dirty="0" sz="2400" lang="en-US"/>
              <a:t> </a:t>
            </a:r>
            <a:r>
              <a:rPr altLang="en-IN" dirty="0" sz="2400" lang="en-US"/>
              <a:t>V</a:t>
            </a:r>
            <a:r>
              <a:rPr altLang="en-IN" dirty="0" sz="2400" lang="en-US"/>
              <a:t>i</a:t>
            </a:r>
            <a:r>
              <a:rPr altLang="en-IN" dirty="0" sz="2400" lang="en-US"/>
              <a:t>o</a:t>
            </a:r>
            <a:r>
              <a:rPr altLang="en-IN" dirty="0" sz="2400" lang="en-US"/>
              <a:t>l</a:t>
            </a:r>
            <a:r>
              <a:rPr altLang="en-IN" dirty="0" sz="2400" lang="en-US"/>
              <a:t>e</a:t>
            </a:r>
            <a:r>
              <a:rPr altLang="en-IN" dirty="0" sz="2400" lang="en-US"/>
              <a:t>t</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5" y="1284921"/>
            <a:ext cx="6143336" cy="3863340"/>
          </a:xfrm>
          <a:prstGeom prst="rect"/>
        </p:spPr>
        <p:txBody>
          <a:bodyPr rtlCol="0" wrap="square">
            <a:spAutoFit/>
          </a:bodyPr>
          <a:p>
            <a:r>
              <a:rPr sz="2800" lang="en-IN">
                <a:solidFill>
                  <a:srgbClr val="000000"/>
                </a:solidFill>
              </a:rPr>
              <a:t>Sure! If you provide the headings, I'll help you structure the pivot table and suggest how to model the data for employee trends, along with ideas for Excel charts to represent the information effectively.
Let me know the headings you're using!</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7790061" y="10165618"/>
            <a:ext cx="5696021" cy="510540"/>
          </a:xfrm>
          <a:prstGeom prst="rect"/>
        </p:spPr>
        <p:txBody>
          <a:bodyPr rtlCol="0" wrap="square">
            <a:spAutoFit/>
          </a:bodyPr>
          <a:p>
            <a:endParaRPr sz="2800" lang="en-IN">
              <a:solidFill>
                <a:srgbClr val="000000"/>
              </a:solidFill>
            </a:endParaRPr>
          </a:p>
        </p:txBody>
      </p:sp>
      <p:sp>
        <p:nvSpPr>
          <p:cNvPr id="1048710" name=""/>
          <p:cNvSpPr txBox="1"/>
          <p:nvPr/>
        </p:nvSpPr>
        <p:spPr>
          <a:xfrm>
            <a:off x="86462" y="1143634"/>
            <a:ext cx="11419355" cy="17274541"/>
          </a:xfrm>
          <a:prstGeom prst="rect"/>
        </p:spPr>
        <p:txBody>
          <a:bodyPr rtlCol="0" wrap="square">
            <a:spAutoFit/>
          </a:bodyPr>
          <a:p>
            <a:r>
              <a:rPr sz="2800" lang="en-IN">
                <a:solidFill>
                  <a:srgbClr val="000000"/>
                </a:solidFill>
              </a:rPr>
              <a:t>Sample Results
1. **Employee Count by Department**
   - **Results:**
     - Sales: 50
     - Marketing: 30
     - IT: 40
     - HR: 20
     - Operations: 25
2. **Turnover Rate by Year**
   - **Results:**
     - 2021: 15%
     - 2022: 12%
     - 2023: 10%
3. **Average Tenure by Department**
   - **Results:**
     - Sales: 3.5 years
     - Marketing: 4 years
     - IT: 2.8 years
     - HR: 5 years
     - Operations: 4.2 years
4. **Employee Satisfaction Score**
   - **Results:**
     - Sales: 7.8
     - Marketing: 8.5
     - IT: 6.9
     - HR: 9.0
     - Operations: 7.0
5. **Training Hours per Employee**
   - **Results:**
     - Sales: 20 hours
     - Marketing: 25 hours
     - IT: 30 hours
     - HR: 15 hours
     - Operations: 22 hours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83095" y="1109344"/>
            <a:ext cx="11625809" cy="23980138"/>
          </a:xfrm>
          <a:prstGeom prst="rect"/>
        </p:spPr>
        <p:txBody>
          <a:bodyPr rtlCol="0" wrap="square">
            <a:spAutoFit/>
          </a:bodyPr>
          <a:p>
            <a:r>
              <a:rPr sz="2800" lang="en-IN">
                <a:solidFill>
                  <a:srgbClr val="000000"/>
                </a:solidFill>
              </a:rPr>
              <a:t>## Conclusion
- **Employee Distribution:** The Sales department has the highest employee count, indicating a strong workforce presence, while HR has the least, suggesting a lean team that may need bolstering for effective management.
- **Turnover Trends:** A declining turnover rate over the past three years suggests improved employee retention strategies, positively impacting organizational stability and reducing hiring costs.
- **Average Tenure Insights:** The HR department has the highest average tenure, which may contribute to its strong performance, while the IT department’s lower tenure indicates potential challenges in retaining tech talent.
- **Satisfaction Levels:** Marketing and HR have the highest employee satisfaction scores, indicating effective management and support in those areas. The IT department may require additional focus to address dissatisfaction.
- **Training and Development:** Training hours per employee are highest in IT, reflecting a commitment to employee development, which may correlate with their lower tenure. This could signal the need for improved retention strategies through career growth opportunities.
### Visualizing Trends with Excel Charts
1. **Bar Charts** for Employee Count by Department.
2. **Line Charts** for Turnover Rate over the years.
3. **Column Charts** for Average Tenure by Department.
4. **Radar Charts** to compare Employee Satisfaction Scores across departments.
5. **Pie Charts** for the proportion of Training Hours per Department.
### Creating the Pivot Table in Excel
1. **Prepare Your Data:**
   - Organize your raw data with appropriate headers in a table format.
2. **Insert Pivot Table:**
   - Select your data range and go to `Insert` &gt; `Pivot Table`.
   - Choose where you want the Pivot Table to be placed (new worksheet or existing worksheet).
3. **Set Up Fields:**
   - Drag and drop fields into the Rows and Values areas to summarize data (e.g., Department in Rows, Count of Employees in Values).
4. **Create Charts:**
   - Select your Pivot Table, go to `Insert`, and choose the appropriate chart type based on the trends you want to visualize.
Feel free to customize the headings or results, and I can help you refine the model further</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929640"/>
          </a:xfrm>
          <a:prstGeom prst="rect"/>
          <a:noFill/>
        </p:spPr>
        <p:txBody>
          <a:bodyPr rtlCol="0" wrap="square">
            <a:spAutoFit/>
          </a:bodyPr>
          <a:p>
            <a:r>
              <a:rPr dirty="0" sz="2800" lang="en-IN">
                <a:solidFill>
                  <a:srgbClr val="7030A0"/>
                </a:solidFill>
                <a:latin typeface="Times New Roman" panose="02020603050405020304" pitchFamily="18" charset="0"/>
                <a:cs typeface="Times New Roman" panose="02020603050405020304" pitchFamily="18" charset="0"/>
              </a:rPr>
              <a:t>Using pivot tables for employee trends with excel chart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a:off x="149740" y="1183005"/>
            <a:ext cx="11599922" cy="10568940"/>
          </a:xfrm>
          <a:prstGeom prst="rect"/>
        </p:spPr>
        <p:txBody>
          <a:bodyPr rtlCol="0" wrap="square">
            <a:spAutoFit/>
          </a:bodyPr>
          <a:p>
            <a:r>
              <a:rPr sz="2800" lang="en-IN">
                <a:solidFill>
                  <a:srgbClr val="000000"/>
                </a:solidFill>
              </a:rPr>
              <a:t>1. Project Statements
This section will outline the objectives, scope, and goals of the analysis.
**Objective**:
To analyze employee trends within the organization over time, providing insights into hiring patterns, turnover rates, department growth, and salary distribution, using Excel Pivot Tables and Charts.
**Scope**:
- The analysis includes historical employee data over a specific period (e.g., 5 years).
- Key variables will include employee demographics, hire dates, termination dates, department, and salary information.
- The outcome will be used for workforce planning, employee retention strategies, and compensation analysis.
**Goals**:
- Visualize hiring trends over the years, segmented by department and job roles.
- Track turnover rates and identify departments with higher employee churn.
- Understand salary growth trends across departments and roles.
- Provide actionable insights to HR and leadership for better workforce management.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6" name=""/>
          <p:cNvSpPr txBox="1"/>
          <p:nvPr/>
        </p:nvSpPr>
        <p:spPr>
          <a:xfrm rot="21596962">
            <a:off x="254378" y="1321919"/>
            <a:ext cx="11683244" cy="14759943"/>
          </a:xfrm>
          <a:prstGeom prst="rect"/>
        </p:spPr>
        <p:txBody>
          <a:bodyPr rtlCol="0" wrap="square">
            <a:spAutoFit/>
          </a:bodyPr>
          <a:p>
            <a:r>
              <a:rPr sz="2800" lang="en-IN">
                <a:solidFill>
                  <a:srgbClr val="000000"/>
                </a:solidFill>
              </a:rPr>
              <a:t>2. Project Overview
This section details the steps to conduct the analysis, covering data structure, pivot table setup, and chart creation.
#### **Step 1: Data Structure**
Make sure your employee data has columns that can be analyzed effectively. Your dataset might include:
- **Employee ID**: Unique identifier for each employee
- **Employee Name**: The full name of each employee
- **Hire Date**: The date the employee was hired
- **Termination Date**: If applicable, the date the employee left the company
- **Department**: The department in which the employee works
- **Job Role**: The role or position the employee holds
- **Salary**: The employee’s current or last salary
- **Gender**: Optional field for diversity analysis
- **Tenure**: The length of time an employee has been with the organization
#### **Step 2: Setting Up Pivot Tables**
1. **Insert Pivot Table**:
   - Select your entire data range (including headers).
   - Go to **Insert** → **Pivot Table**.
   - Choose where to place the pivot table (New Worksheet is recommended).
   - Click **OK**.
2. **Create Key Pivot Tables**:
   - **Hiring Trends by Department**:
     - Drag **Hire Date** into the **Rows** area.
     - Drag **Department** into the **Columns** area.
     - Drag **Employee ID** into the **Values** area and set it to **Count**.
     - Group the **Hire Date** by year or month to track hiring patterns over time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222292" y="1409952"/>
            <a:ext cx="11820791" cy="21884640"/>
          </a:xfrm>
          <a:prstGeom prst="rect"/>
        </p:spPr>
        <p:txBody>
          <a:bodyPr rtlCol="0" wrap="square">
            <a:spAutoFit/>
          </a:bodyPr>
          <a:p>
            <a:r>
              <a:rPr sz="2800" lang="en-IN">
                <a:solidFill>
                  <a:srgbClr val="000000"/>
                </a:solidFill>
              </a:rPr>
              <a:t>### Who Are the End Users?
The **end users** of this analysis are individuals or teams within an organization who rely on workforce data to make informed decisions. These users will typically be involved in employee management, talent acquisition, retention strategies, and overall organizational growth. Below is a breakdown of potential end users:
#### 1. **Human Resources (HR) Department**
   - **HR Managers and Directors**: Use the pivot table analysis to monitor key trends such as employee turnover, hiring patterns, and workforce growth. They can track how different departments are expanding or contracting over time, making it easier to plan recruitment strategies or focus on retention efforts.
   - **Recruitment Teams**: Use hiring trends data to assess which departments have a greater demand for talent and which job roles are harder to fill. By analyzing hiring peaks and troughs, recruiters can better forecast future hiring needs and adjust recruitment strategies accordingly.
   - **Compensation &amp; Benefits Specialists**: Use salary trends to ensure pay equity and to monitor salary growth by department or role. They can track how average salaries are changing over time and evaluate how competitive the organization is compared to the market.
#### 2. **Department Heads and Team Managers**
   - **Department Heads**: Analyze workforce data specific to their department to monitor turnover rates, identify potential issues with employee retention, and assess departmental growth. They can use this information to manage team expansion or contraction, ensuring proper allocation of resources.
   - **Team Managers**: Use the data to identify trends in employee performance, attrition, and hiring, which could inform training and development programs. Managers can ensure that hiring aligns with workload demands and address issues if turnover in their teams is particularly high.
#### 3. **Finance Department**
   - **Finance Managers**: Use employee trends related to salary and headcount to project labor costs and adjust budgets accordingly. Understanding how salary trends change over time enables the finance team to allocate resources more efficiently and avoid budget overages.
   - **Budget Analysts**: Use turnover data to evaluate the financial impact of employee churn on hiring costs, training, and onboarding processes. Analysts can help optimize the workforce budget and provide data for improving cost efficiency.
#### 4. **Executive Leadership**
   - **C-Suite Executives (CEO, COO, CFO)**: Use high-level insights from the pivot tables and charts to make strategic decisions related to company expansion, organizational structure, and long-term planning. Executives can use trends such as overall headcount growth, department expansion, and salary trends to align workforce strategy with</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2024-09-26T08:40:00Z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0e9591b5194a4b47becf0ac80a0f52b5</vt:lpwstr>
  </property>
</Properties>
</file>