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4" r:id="rId9"/>
    <p:sldId id="275" r:id="rId10"/>
    <p:sldId id="260" r:id="rId11"/>
    <p:sldId id="273" r:id="rId12"/>
    <p:sldId id="262" r:id="rId13"/>
    <p:sldId id="272" r:id="rId14"/>
    <p:sldId id="266" r:id="rId15"/>
    <p:sldId id="271" r:id="rId16"/>
    <p:sldId id="264" r:id="rId17"/>
    <p:sldId id="270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F309-4E60-43DB-88A3-EBB122154DAC}" type="datetimeFigureOut">
              <a:rPr lang="en-IN" smtClean="0"/>
              <a:t>17-02-2018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843E-BBFF-4121-8050-75C6944E8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6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843E-BBFF-4121-8050-75C6944E8A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1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843E-BBFF-4121-8050-75C6944E8A0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7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32DD-3449-44F4-B1D0-6D7AF5549807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CFA7-D49E-467C-B9FE-3D36880FDF54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2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168-87BB-40BF-A6BD-9241E327D936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34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F80-0DBB-4237-8149-D56D3A127D0F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EDF-2344-4B21-B255-38050CB6A12A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03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EF39-82D4-4F45-8A05-B38626606F63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8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33F7-E3D9-42A7-8CEF-9750A2E9A6BF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1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882E-8357-465A-9F17-F7BE8E548B83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7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55-26B8-4603-92AC-D1DD76509883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0DC2-B1B2-4EF7-88E4-0032FC2D77EB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7A24-BBB2-4647-B470-9A058E279F79}" type="datetime1">
              <a:rPr lang="en-IN" smtClean="0"/>
              <a:t>17-02-2018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1216-8DC2-480B-985F-39438B73D0D9}" type="datetime1">
              <a:rPr lang="en-IN" smtClean="0"/>
              <a:t>17-02-2018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2F8-5E5C-49A4-B643-B7F7CF37123A}" type="datetime1">
              <a:rPr lang="en-IN" smtClean="0"/>
              <a:t>17-02-2018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DB04-64D4-44BE-92EC-1BCC9FD9BDF3}" type="datetime1">
              <a:rPr lang="en-IN" smtClean="0"/>
              <a:t>17-02-2018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505F-B8E9-42E1-BD83-7CF16CA444E0}" type="datetime1">
              <a:rPr lang="en-IN" smtClean="0"/>
              <a:t>17-02-2018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FF51-78AA-4CEC-A1AF-AD3E58621EF1}" type="datetime1">
              <a:rPr lang="en-IN" smtClean="0"/>
              <a:t>17-02-2018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F25E-9BAF-4648-B031-766F662ECE1D}" type="datetime1">
              <a:rPr lang="en-IN" smtClean="0"/>
              <a:t>17-02-2018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Made for Insofe by Sheik Basha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95FF60-F6F3-4694-87B1-7DCB41E6C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4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Hopmonk</a:t>
            </a:r>
            <a:r>
              <a:rPr lang="en-US" b="1" dirty="0" smtClean="0"/>
              <a:t> - </a:t>
            </a:r>
            <a:br>
              <a:rPr lang="en-US" b="1" dirty="0" smtClean="0"/>
            </a:br>
            <a:r>
              <a:rPr lang="en-US" b="1" dirty="0" smtClean="0"/>
              <a:t> Customer Life Time Value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941" y="4878674"/>
            <a:ext cx="1674252" cy="65682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CUTE03</a:t>
            </a:r>
          </a:p>
          <a:p>
            <a:r>
              <a:rPr lang="en-IN" dirty="0" smtClean="0"/>
              <a:t>By Sheik Basha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94388" y="6363334"/>
            <a:ext cx="6297612" cy="365125"/>
          </a:xfrm>
        </p:spPr>
        <p:txBody>
          <a:bodyPr/>
          <a:lstStyle/>
          <a:p>
            <a:r>
              <a:rPr lang="en-IN" dirty="0" smtClean="0"/>
              <a:t>Made for </a:t>
            </a:r>
            <a:r>
              <a:rPr lang="en-IN" dirty="0" err="1" smtClean="0"/>
              <a:t>Insofe</a:t>
            </a:r>
            <a:r>
              <a:rPr lang="en-IN" dirty="0" smtClean="0"/>
              <a:t> by Sheik Basha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4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Ran Random Forest on 27 Variables extracted from Step AIC.</a:t>
            </a:r>
          </a:p>
          <a:p>
            <a:r>
              <a:rPr lang="en-IN" dirty="0" smtClean="0"/>
              <a:t>Log Transformation on Target Variable</a:t>
            </a:r>
          </a:p>
          <a:p>
            <a:r>
              <a:rPr lang="en-IN" dirty="0" smtClean="0"/>
              <a:t>Tuned the model using </a:t>
            </a:r>
            <a:r>
              <a:rPr lang="en-IN" dirty="0" err="1" smtClean="0"/>
              <a:t>nTree</a:t>
            </a:r>
            <a:r>
              <a:rPr lang="en-IN" dirty="0" smtClean="0"/>
              <a:t> and </a:t>
            </a:r>
            <a:r>
              <a:rPr lang="en-IN" dirty="0" err="1" smtClean="0"/>
              <a:t>mtry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b="1" dirty="0"/>
              <a:t>Median RMSE</a:t>
            </a:r>
            <a:r>
              <a:rPr lang="en-IN" dirty="0"/>
              <a:t> </a:t>
            </a:r>
            <a:r>
              <a:rPr lang="en-IN" dirty="0" smtClean="0"/>
              <a:t>0.48515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97792"/>
              </p:ext>
            </p:extLst>
          </p:nvPr>
        </p:nvGraphicFramePr>
        <p:xfrm>
          <a:off x="1081824" y="4172754"/>
          <a:ext cx="3953815" cy="901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381"/>
                <a:gridCol w="1560717"/>
                <a:gridCol w="1560717"/>
              </a:tblGrid>
              <a:tr h="45076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RF_Train30_9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RF_Test30_9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76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mape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0.045284533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0.078922934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Random </a:t>
            </a:r>
            <a:r>
              <a:rPr lang="en-IN" dirty="0" smtClean="0"/>
              <a:t>Forest Error Metrics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225883"/>
              </p:ext>
            </p:extLst>
          </p:nvPr>
        </p:nvGraphicFramePr>
        <p:xfrm>
          <a:off x="772734" y="2343956"/>
          <a:ext cx="8501271" cy="1764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981"/>
                <a:gridCol w="1301215"/>
                <a:gridCol w="1301215"/>
                <a:gridCol w="1301215"/>
                <a:gridCol w="1301215"/>
                <a:gridCol w="1301215"/>
                <a:gridCol w="1301215"/>
              </a:tblGrid>
              <a:tr h="352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RF_Train50_5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RF_Test50_5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RF_Train30_9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RF_Test30_9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RF_Train50_3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RF_Test50_3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0.174194747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0.250184177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0.139657983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0.249295395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0.225101652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0.269462803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0.127508339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0.227193217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0.085352658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0.232872752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0.185686578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0.246158583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0.357083098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0.476647897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0.292151773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0.482568909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0.430913655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0.496143712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2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0.056502747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0.078153373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0.045284533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0.078922934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0.072341871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0.084047101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12575"/>
              </p:ext>
            </p:extLst>
          </p:nvPr>
        </p:nvGraphicFramePr>
        <p:xfrm>
          <a:off x="772735" y="4404573"/>
          <a:ext cx="7914066" cy="1674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066"/>
                <a:gridCol w="1745750"/>
                <a:gridCol w="1745750"/>
                <a:gridCol w="1745750"/>
                <a:gridCol w="1745750"/>
              </a:tblGrid>
              <a:tr h="3348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RF_Train10_6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RF_Test10_6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RF_Train20_3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RF_Test20_3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8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0.16964318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0.261219717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0.237475091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0.280226171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8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0.116165456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0.235371322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0.20440121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0.264713494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8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0.340830538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0.485150824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0.452107521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0.514503153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48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0.055051862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0.082274161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0.076280372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0.087583863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CART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Built the Regression model using </a:t>
            </a:r>
            <a:r>
              <a:rPr lang="en-IN" dirty="0" err="1" smtClean="0"/>
              <a:t>rpart</a:t>
            </a:r>
            <a:r>
              <a:rPr lang="en-IN" dirty="0" smtClean="0"/>
              <a:t>.</a:t>
            </a:r>
          </a:p>
          <a:p>
            <a:r>
              <a:rPr lang="en-IN" dirty="0" smtClean="0"/>
              <a:t>Log Transformed the target Variable.</a:t>
            </a:r>
          </a:p>
          <a:p>
            <a:r>
              <a:rPr lang="en-IN" dirty="0" smtClean="0"/>
              <a:t>Tuned the model using complexity parameter </a:t>
            </a:r>
            <a:r>
              <a:rPr lang="en-IN" dirty="0" err="1" smtClean="0"/>
              <a:t>cp</a:t>
            </a:r>
            <a:r>
              <a:rPr lang="en-IN" dirty="0" smtClean="0"/>
              <a:t> and </a:t>
            </a:r>
            <a:r>
              <a:rPr lang="en-IN" dirty="0" err="1" smtClean="0"/>
              <a:t>minSplit</a:t>
            </a:r>
            <a:r>
              <a:rPr lang="en-IN" dirty="0" smtClean="0"/>
              <a:t>.</a:t>
            </a:r>
          </a:p>
          <a:p>
            <a:r>
              <a:rPr lang="en-IN" dirty="0"/>
              <a:t>MEDIAN RMSE </a:t>
            </a:r>
            <a:r>
              <a:rPr lang="en-IN" dirty="0" smtClean="0"/>
              <a:t>0.506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17663"/>
              </p:ext>
            </p:extLst>
          </p:nvPr>
        </p:nvGraphicFramePr>
        <p:xfrm>
          <a:off x="1133340" y="3760631"/>
          <a:ext cx="3966695" cy="850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242"/>
                <a:gridCol w="1546855"/>
                <a:gridCol w="1742598"/>
              </a:tblGrid>
              <a:tr h="386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TrainCP0.0001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TestCP0.0001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6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mape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0.079702954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0.08216484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CART Error </a:t>
            </a:r>
            <a:r>
              <a:rPr lang="en-IN" dirty="0"/>
              <a:t>Metrics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686263"/>
              </p:ext>
            </p:extLst>
          </p:nvPr>
        </p:nvGraphicFramePr>
        <p:xfrm>
          <a:off x="677863" y="2150771"/>
          <a:ext cx="8596311" cy="160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988"/>
                <a:gridCol w="1407969"/>
                <a:gridCol w="1407969"/>
                <a:gridCol w="1363970"/>
                <a:gridCol w="1297971"/>
                <a:gridCol w="1344721"/>
                <a:gridCol w="1245723"/>
              </a:tblGrid>
              <a:tr h="321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TrainCP0.01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TestCP0.01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TrainCP0.001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TestCP0.001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TrainCP0.0001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TestCP0.0001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</a:tr>
              <a:tr h="321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0.34917524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0.347800358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0.288123444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0.290218122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0.252516151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0.261226134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</a:tr>
              <a:tr h="321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0.289604785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0.294674245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0.23878128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0.25132787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0.196199368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0.242374519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</a:tr>
              <a:tr h="321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0.538149408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0.54283906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0.488652515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0.501326112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0.442943979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0.492315467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</a:tr>
              <a:tr h="3219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0.105872353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0.104921509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0.08967858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0.089980155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0.079702954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 smtClean="0">
                          <a:effectLst/>
                        </a:rPr>
                        <a:t>0.082164844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5" marR="8255" marT="825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2386"/>
              </p:ext>
            </p:extLst>
          </p:nvPr>
        </p:nvGraphicFramePr>
        <p:xfrm>
          <a:off x="677335" y="3981000"/>
          <a:ext cx="8596667" cy="1956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20"/>
                <a:gridCol w="1354723"/>
                <a:gridCol w="1354723"/>
                <a:gridCol w="1312387"/>
                <a:gridCol w="1248885"/>
                <a:gridCol w="1293866"/>
                <a:gridCol w="1524063"/>
              </a:tblGrid>
              <a:tr h="626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TrainCP0.0001_MinSp10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smtClean="0">
                          <a:effectLst/>
                        </a:rPr>
                        <a:t>TestCP0.0001_MinSp10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Train0.00001_MinSp10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Test0.00001_MinSp10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Train0.00002_MinSp10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Test0.00002_MinSp10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</a:tr>
              <a:tr h="33253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0.251188611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0.264883216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0.189893402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0.289940716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0.261253007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0.27021908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</a:tr>
              <a:tr h="33253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0.181634815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0.257819637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0.136228109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0.292442214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0.19449948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0.25443805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</a:tr>
              <a:tr h="33253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0.426186362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0.507759428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0.369090922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0.540779265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0.441020952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0.504418527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</a:tr>
              <a:tr h="33253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0.080021955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0.083961815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0.061065687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0.092627814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0.082319127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0.084790766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0" marR="7940" marT="7940" marB="0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XG 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Built the Regression model .</a:t>
            </a:r>
          </a:p>
          <a:p>
            <a:r>
              <a:rPr lang="en-IN" dirty="0" smtClean="0"/>
              <a:t>Log Transformed the target Variable.</a:t>
            </a:r>
          </a:p>
          <a:p>
            <a:r>
              <a:rPr lang="en-IN" dirty="0" smtClean="0"/>
              <a:t>Tuned the model using </a:t>
            </a:r>
            <a:r>
              <a:rPr lang="en-IN" dirty="0" err="1" smtClean="0"/>
              <a:t>max.depth</a:t>
            </a:r>
            <a:r>
              <a:rPr lang="en-IN" dirty="0" smtClean="0"/>
              <a:t> ,</a:t>
            </a:r>
            <a:r>
              <a:rPr lang="en-IN" dirty="0"/>
              <a:t> </a:t>
            </a:r>
            <a:r>
              <a:rPr lang="en-IN" dirty="0" err="1" smtClean="0"/>
              <a:t>nround</a:t>
            </a:r>
            <a:r>
              <a:rPr lang="en-IN" dirty="0" smtClean="0"/>
              <a:t> and </a:t>
            </a:r>
            <a:r>
              <a:rPr lang="en-IN" dirty="0"/>
              <a:t>eta</a:t>
            </a:r>
            <a:r>
              <a:rPr lang="en-IN" dirty="0" smtClean="0"/>
              <a:t>.</a:t>
            </a:r>
          </a:p>
          <a:p>
            <a:r>
              <a:rPr lang="en-IN" dirty="0"/>
              <a:t>Median RMSE </a:t>
            </a:r>
            <a:r>
              <a:rPr lang="en-IN" dirty="0" smtClean="0"/>
              <a:t>0.431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51845"/>
              </p:ext>
            </p:extLst>
          </p:nvPr>
        </p:nvGraphicFramePr>
        <p:xfrm>
          <a:off x="1468191" y="3927038"/>
          <a:ext cx="3721995" cy="915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593"/>
                <a:gridCol w="1520701"/>
                <a:gridCol w="1520701"/>
              </a:tblGrid>
              <a:tr h="4577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Train3_700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Test3_700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70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mape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0.06800984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0.077657576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XG Boost</a:t>
            </a:r>
            <a:r>
              <a:rPr lang="en-IN" dirty="0" smtClean="0"/>
              <a:t> </a:t>
            </a:r>
            <a:r>
              <a:rPr lang="en-IN" dirty="0"/>
              <a:t>Error Metrics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136826"/>
              </p:ext>
            </p:extLst>
          </p:nvPr>
        </p:nvGraphicFramePr>
        <p:xfrm>
          <a:off x="677333" y="2459864"/>
          <a:ext cx="8505305" cy="2379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685"/>
                <a:gridCol w="1889579"/>
                <a:gridCol w="1889579"/>
                <a:gridCol w="1889579"/>
                <a:gridCol w="1990883"/>
              </a:tblGrid>
              <a:tr h="4759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Train3_700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Test3_700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Train2_1000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Test2_1000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59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0.214210367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0.243071239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0.228549789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0.239007485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59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mse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0.169455996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0.188584722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0.199320818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0.183929308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59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rmse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0.411650332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0.434263425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0.446453601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0.428869803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59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mape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0.06800984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0.077657576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0.071885154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0.075843767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Support Vector Machines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Built the model using SVM for 27 Variables.</a:t>
            </a:r>
          </a:p>
          <a:p>
            <a:r>
              <a:rPr lang="en-IN" dirty="0" smtClean="0"/>
              <a:t>Log Transformed the Target Variable.</a:t>
            </a:r>
          </a:p>
          <a:p>
            <a:r>
              <a:rPr lang="en-IN" b="1" dirty="0"/>
              <a:t>Median RMSE</a:t>
            </a:r>
            <a:r>
              <a:rPr lang="en-IN" dirty="0"/>
              <a:t> 17.2206639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71867"/>
              </p:ext>
            </p:extLst>
          </p:nvPr>
        </p:nvGraphicFramePr>
        <p:xfrm>
          <a:off x="1262130" y="3459092"/>
          <a:ext cx="6207616" cy="918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04"/>
                <a:gridCol w="2732799"/>
                <a:gridCol w="2606113"/>
              </a:tblGrid>
              <a:tr h="22581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SVM_Reg1_Train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SVM_Reg1_Test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0375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mape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2.640019958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2.516680561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SVM Error Metrics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62156"/>
              </p:ext>
            </p:extLst>
          </p:nvPr>
        </p:nvGraphicFramePr>
        <p:xfrm>
          <a:off x="798491" y="2485624"/>
          <a:ext cx="6355578" cy="200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410"/>
                <a:gridCol w="2797937"/>
                <a:gridCol w="2668231"/>
              </a:tblGrid>
              <a:tr h="4018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SVM_Reg1_Train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SVM_Reg1_Test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18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mae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9.226218566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9.147997492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18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280.847336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296.5512637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18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rmse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16.75850041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17.22066386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182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mape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2.640019958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2.516680561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Comparisons of Best Model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909892"/>
              </p:ext>
            </p:extLst>
          </p:nvPr>
        </p:nvGraphicFramePr>
        <p:xfrm>
          <a:off x="677334" y="2446984"/>
          <a:ext cx="8878791" cy="300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3789"/>
                <a:gridCol w="1424094"/>
                <a:gridCol w="1496752"/>
                <a:gridCol w="2804593"/>
                <a:gridCol w="1409563"/>
              </a:tblGrid>
              <a:tr h="3473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MODEL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MAPE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Parameters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Median RMSE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473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TRAIN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TEST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15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Linear Regression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0.405172999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>
                          <a:effectLst/>
                        </a:rPr>
                        <a:t>0.124943724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AIC &amp; Log Transformation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15.17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7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smtClean="0">
                          <a:effectLst/>
                        </a:rPr>
                        <a:t>Random Forest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0.045284533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>
                          <a:effectLst/>
                        </a:rPr>
                        <a:t>0.078922934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nTree=30, mtry = 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0.485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364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CART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0.079702954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>
                          <a:effectLst/>
                        </a:rPr>
                        <a:t>0.08216484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cp=0.0001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0.506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92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XG Boost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 dirty="0">
                          <a:effectLst/>
                        </a:rPr>
                        <a:t>0.06800984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>
                          <a:effectLst/>
                        </a:rPr>
                        <a:t>0.077657576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max.depth = 3,nround = 700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0.431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7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>
                          <a:effectLst/>
                        </a:rPr>
                        <a:t>0.405172999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u="none" strike="noStrike">
                          <a:effectLst/>
                        </a:rPr>
                        <a:t>0.124943724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cost = 10, gamma = 0.1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17.22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600" dirty="0" smtClean="0">
              <a:latin typeface="Lucida Handwriting" panose="03010101010101010101" pitchFamily="66" charset="0"/>
            </a:endParaRPr>
          </a:p>
          <a:p>
            <a:pPr marL="0" indent="0">
              <a:buNone/>
            </a:pPr>
            <a:r>
              <a:rPr lang="en-IN" sz="6600" dirty="0" smtClean="0">
                <a:latin typeface="Lucida Handwriting" panose="03010101010101010101" pitchFamily="66" charset="0"/>
              </a:rPr>
              <a:t>		</a:t>
            </a:r>
          </a:p>
          <a:p>
            <a:pPr marL="0" indent="0">
              <a:buNone/>
            </a:pPr>
            <a:r>
              <a:rPr lang="en-IN" sz="6600" b="1" dirty="0">
                <a:latin typeface="Lucida Handwriting" panose="03010101010101010101" pitchFamily="66" charset="0"/>
              </a:rPr>
              <a:t>	</a:t>
            </a:r>
            <a:r>
              <a:rPr lang="en-IN" sz="6600" b="1" dirty="0" smtClean="0">
                <a:latin typeface="Lucida Handwriting" panose="03010101010101010101" pitchFamily="66" charset="0"/>
              </a:rPr>
              <a:t>		THANK YOU</a:t>
            </a:r>
            <a:endParaRPr lang="en-IN" sz="6600" b="1" dirty="0">
              <a:latin typeface="Lucida Handwriting" panose="03010101010101010101" pitchFamily="66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Plots</a:t>
            </a:r>
          </a:p>
          <a:p>
            <a:r>
              <a:rPr lang="en-US" dirty="0"/>
              <a:t>Linear Regression </a:t>
            </a:r>
            <a:r>
              <a:rPr lang="en-US" dirty="0" smtClean="0"/>
              <a:t>Model &amp; Error Metrics</a:t>
            </a:r>
          </a:p>
          <a:p>
            <a:r>
              <a:rPr lang="en-IN" dirty="0" smtClean="0"/>
              <a:t>Random Forest Model &amp; Error Metrics</a:t>
            </a:r>
          </a:p>
          <a:p>
            <a:r>
              <a:rPr lang="en-IN" dirty="0" smtClean="0"/>
              <a:t>CART model &amp; Error Metrics</a:t>
            </a:r>
          </a:p>
          <a:p>
            <a:r>
              <a:rPr lang="en-IN" dirty="0" smtClean="0"/>
              <a:t>XG Boost Model &amp; </a:t>
            </a:r>
            <a:r>
              <a:rPr lang="en-IN" dirty="0"/>
              <a:t>E</a:t>
            </a:r>
            <a:r>
              <a:rPr lang="en-IN" dirty="0" smtClean="0"/>
              <a:t>rror metrics</a:t>
            </a:r>
          </a:p>
          <a:p>
            <a:r>
              <a:rPr lang="en-IN" dirty="0" smtClean="0"/>
              <a:t>SVM Model &amp; Error Metrics</a:t>
            </a:r>
          </a:p>
          <a:p>
            <a:r>
              <a:rPr lang="en-IN" dirty="0" smtClean="0"/>
              <a:t>Comparison of Best Models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Identify </a:t>
            </a:r>
            <a:r>
              <a:rPr lang="en-IN" dirty="0"/>
              <a:t>and target only specific customer groups that will turn out to be most </a:t>
            </a:r>
            <a:r>
              <a:rPr lang="en-IN" dirty="0" smtClean="0"/>
              <a:t>profitable.</a:t>
            </a:r>
          </a:p>
          <a:p>
            <a:r>
              <a:rPr lang="en-US" dirty="0" smtClean="0"/>
              <a:t>“Retain and Acquire more customers and increase profits”</a:t>
            </a:r>
          </a:p>
          <a:p>
            <a:r>
              <a:rPr lang="en-US" dirty="0" smtClean="0"/>
              <a:t>Minimize operation costs</a:t>
            </a:r>
          </a:p>
          <a:p>
            <a:r>
              <a:rPr lang="en-US" dirty="0" smtClean="0"/>
              <a:t>Generate Insights from customer data to </a:t>
            </a:r>
            <a:r>
              <a:rPr lang="en-IN" dirty="0" smtClean="0"/>
              <a:t>segment </a:t>
            </a:r>
            <a:r>
              <a:rPr lang="en-IN" dirty="0"/>
              <a:t>the </a:t>
            </a:r>
            <a:r>
              <a:rPr lang="en-IN" dirty="0" smtClean="0"/>
              <a:t>customers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121 variables from the data</a:t>
            </a:r>
          </a:p>
          <a:p>
            <a:pPr lvl="1"/>
            <a:r>
              <a:rPr lang="en-US" dirty="0" smtClean="0"/>
              <a:t>Easy: 4</a:t>
            </a:r>
          </a:p>
          <a:p>
            <a:pPr lvl="1"/>
            <a:r>
              <a:rPr lang="en-US" dirty="0" smtClean="0"/>
              <a:t>Medium: 79 (Used functions)</a:t>
            </a:r>
          </a:p>
          <a:p>
            <a:pPr lvl="1"/>
            <a:r>
              <a:rPr lang="en-US" dirty="0" smtClean="0"/>
              <a:t>Difficult: 38 (Derived from data given in files)</a:t>
            </a:r>
          </a:p>
          <a:p>
            <a:r>
              <a:rPr lang="en-US" dirty="0" smtClean="0"/>
              <a:t>Extracted 27 features using Step Aic</a:t>
            </a:r>
            <a:endParaRPr lang="en-US" dirty="0"/>
          </a:p>
          <a:p>
            <a:pPr lvl="1"/>
            <a:r>
              <a:rPr lang="en-US" dirty="0" smtClean="0"/>
              <a:t>Reduce in dimensionality</a:t>
            </a:r>
          </a:p>
          <a:p>
            <a:pPr lvl="1"/>
            <a:r>
              <a:rPr lang="en-US" dirty="0" smtClean="0"/>
              <a:t>Correlated variables have been removed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 File to see all variables: Group13-Cute2-ExtractedVariables.txt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Plots</a:t>
            </a:r>
            <a:endParaRPr lang="en-US" b="1" dirty="0"/>
          </a:p>
        </p:txBody>
      </p:sp>
      <p:pic>
        <p:nvPicPr>
          <p:cNvPr id="5" name="Content Placeholder 4" descr="Group13-Cute2-Country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76" r="-2987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Plots</a:t>
            </a:r>
            <a:endParaRPr lang="en-US" b="1" dirty="0"/>
          </a:p>
        </p:txBody>
      </p:sp>
      <p:pic>
        <p:nvPicPr>
          <p:cNvPr id="4" name="Content Placeholder 3" descr="Group13-Cute2-UserTypeDistrib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" b="86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Plots</a:t>
            </a:r>
            <a:endParaRPr lang="en-US" b="1" dirty="0"/>
          </a:p>
        </p:txBody>
      </p:sp>
      <p:pic>
        <p:nvPicPr>
          <p:cNvPr id="7" name="Content Placeholder 6" descr="Group13-Cute2-UserType-Revenu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b="977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</a:t>
            </a:r>
            <a:r>
              <a:rPr lang="en-US" b="1" dirty="0"/>
              <a:t>Regression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Total Revenue per customer based on extracted variables</a:t>
            </a:r>
          </a:p>
          <a:p>
            <a:r>
              <a:rPr lang="en-US" dirty="0"/>
              <a:t>Ran on all extracted variables</a:t>
            </a:r>
          </a:p>
          <a:p>
            <a:r>
              <a:rPr lang="en-US" dirty="0"/>
              <a:t>Reduced variables based on significant attributes and data knowledge</a:t>
            </a:r>
          </a:p>
          <a:p>
            <a:r>
              <a:rPr lang="en-US" dirty="0"/>
              <a:t>Final model is on </a:t>
            </a:r>
            <a:r>
              <a:rPr lang="en-US" dirty="0" smtClean="0"/>
              <a:t>27 attributes</a:t>
            </a:r>
          </a:p>
          <a:p>
            <a:r>
              <a:rPr lang="en-IN" dirty="0"/>
              <a:t>Median RMSE 15.17350936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7323"/>
              </p:ext>
            </p:extLst>
          </p:nvPr>
        </p:nvGraphicFramePr>
        <p:xfrm>
          <a:off x="772730" y="4610638"/>
          <a:ext cx="5628070" cy="828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710"/>
                <a:gridCol w="2523417"/>
                <a:gridCol w="2083943"/>
              </a:tblGrid>
              <a:tr h="45075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LinReg_TrainTransform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LinReg_TestTransform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769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mape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0.405172999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0.124943724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Regression Error Metrics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074226"/>
              </p:ext>
            </p:extLst>
          </p:nvPr>
        </p:nvGraphicFramePr>
        <p:xfrm>
          <a:off x="677863" y="2524261"/>
          <a:ext cx="9277506" cy="207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245"/>
                <a:gridCol w="1169878"/>
                <a:gridCol w="1197735"/>
                <a:gridCol w="1403797"/>
                <a:gridCol w="1223493"/>
                <a:gridCol w="1854558"/>
                <a:gridCol w="1828800"/>
              </a:tblGrid>
              <a:tr h="415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LinReg_Train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LinReg_Test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AICLinReg_Train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AICLinReg_Test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LinReg_TrainTransform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LinReg_TestTransform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</a:tr>
              <a:tr h="415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9.083272156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8.938421365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9.093590099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8.940703145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1.347059523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0.393628235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</a:tr>
              <a:tr h="415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216.0489939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229.8263704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216.4519598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230.2353864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2.405607436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0.463730108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</a:tr>
              <a:tr h="415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rmse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14.69860517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15.16002541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14.71230641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15.17350936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1.551002075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0.680977319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</a:tr>
              <a:tr h="4153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2.630651335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2.491325444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2.659793831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2.494933761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0.405172999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0.124943724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0" marR="7140" marT="7140" marB="0" anchor="b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Made for Insofe by Sheik Basha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</TotalTime>
  <Words>609</Words>
  <Application>Microsoft Office PowerPoint</Application>
  <PresentationFormat>Widescreen</PresentationFormat>
  <Paragraphs>358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Lucida Handwriting</vt:lpstr>
      <vt:lpstr>Times New Roman</vt:lpstr>
      <vt:lpstr>Trebuchet MS</vt:lpstr>
      <vt:lpstr>Wingdings 3</vt:lpstr>
      <vt:lpstr>Facet</vt:lpstr>
      <vt:lpstr>Hopmonk -   Customer Life Time Value</vt:lpstr>
      <vt:lpstr> Agenda</vt:lpstr>
      <vt:lpstr> Problem Statement</vt:lpstr>
      <vt:lpstr> Data Set</vt:lpstr>
      <vt:lpstr> Plots</vt:lpstr>
      <vt:lpstr> Plots</vt:lpstr>
      <vt:lpstr> Plots</vt:lpstr>
      <vt:lpstr> Linear Regression Model</vt:lpstr>
      <vt:lpstr> Regression Error Metrics</vt:lpstr>
      <vt:lpstr> Random Forest</vt:lpstr>
      <vt:lpstr> Random Forest Error Metrics</vt:lpstr>
      <vt:lpstr>  CART    </vt:lpstr>
      <vt:lpstr> CART Error Metrics</vt:lpstr>
      <vt:lpstr> XG Boost</vt:lpstr>
      <vt:lpstr> XG Boost Error Metrics</vt:lpstr>
      <vt:lpstr>  Support Vector Machines     </vt:lpstr>
      <vt:lpstr> SVM Error Metrics   </vt:lpstr>
      <vt:lpstr> Comparisons of Best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Hopmonk -   Customer Life Time Value</dc:title>
  <dc:creator>Sheik Basha</dc:creator>
  <cp:lastModifiedBy>Sheik Basha</cp:lastModifiedBy>
  <cp:revision>58</cp:revision>
  <dcterms:created xsi:type="dcterms:W3CDTF">2018-02-16T13:13:42Z</dcterms:created>
  <dcterms:modified xsi:type="dcterms:W3CDTF">2018-02-17T03:37:12Z</dcterms:modified>
</cp:coreProperties>
</file>