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70" r:id="rId14"/>
    <p:sldId id="271" r:id="rId15"/>
    <p:sldId id="273" r:id="rId16"/>
    <p:sldId id="275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4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7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4B81-9235-6741-8013-5EC844FAAA67}" type="datetimeFigureOut">
              <a:rPr lang="en-US" smtClean="0"/>
              <a:t>04/02/18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18BF-9513-2746-B4DC-CE3476CF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293" y="2130425"/>
            <a:ext cx="8337177" cy="1470025"/>
          </a:xfrm>
        </p:spPr>
        <p:txBody>
          <a:bodyPr/>
          <a:lstStyle/>
          <a:p>
            <a:r>
              <a:rPr lang="en-US" b="1" dirty="0" err="1" smtClean="0"/>
              <a:t>Hopmonk</a:t>
            </a:r>
            <a:r>
              <a:rPr lang="en-US" b="1" dirty="0" smtClean="0"/>
              <a:t> -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Customer Life Time </a:t>
            </a:r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776" y="5005295"/>
            <a:ext cx="5336988" cy="12401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/>
              <a:t>CUTe</a:t>
            </a:r>
            <a:r>
              <a:rPr lang="en-US" sz="2400" b="1" dirty="0" smtClean="0"/>
              <a:t> 2</a:t>
            </a:r>
          </a:p>
          <a:p>
            <a:pPr algn="l"/>
            <a:r>
              <a:rPr lang="en-US" sz="2400" b="1" dirty="0" smtClean="0"/>
              <a:t>Group # </a:t>
            </a:r>
            <a:r>
              <a:rPr lang="en-US" sz="2400" b="1" dirty="0" smtClean="0"/>
              <a:t>13: </a:t>
            </a:r>
            <a:r>
              <a:rPr lang="en-US" sz="2400" b="1" dirty="0" err="1" smtClean="0"/>
              <a:t>Ramandeep</a:t>
            </a:r>
            <a:r>
              <a:rPr lang="en-US" sz="2400" b="1" dirty="0" smtClean="0"/>
              <a:t>, Nirdosh, </a:t>
            </a:r>
            <a:r>
              <a:rPr lang="en-US" sz="2400" b="1" dirty="0" err="1" smtClean="0"/>
              <a:t>Basha</a:t>
            </a:r>
            <a:endParaRPr lang="en-US" sz="2400" b="1" dirty="0" smtClean="0"/>
          </a:p>
          <a:p>
            <a:pPr algn="l"/>
            <a:r>
              <a:rPr lang="en-US" sz="1600" b="1" dirty="0" smtClean="0"/>
              <a:t>Exponentially turning Unlucky to </a:t>
            </a:r>
            <a:r>
              <a:rPr lang="en-US" sz="1600" b="1" dirty="0" smtClean="0"/>
              <a:t>the Luckiest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650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Regression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Predicting Total Revenue per customer based on extracted variables</a:t>
            </a:r>
          </a:p>
          <a:p>
            <a:r>
              <a:rPr lang="en-US" dirty="0" smtClean="0"/>
              <a:t>Ran on all extracted variables</a:t>
            </a:r>
          </a:p>
          <a:p>
            <a:r>
              <a:rPr lang="en-US" dirty="0" smtClean="0"/>
              <a:t>Reduced variables based on significant attributes and data knowledge</a:t>
            </a:r>
          </a:p>
          <a:p>
            <a:r>
              <a:rPr lang="en-US" dirty="0" smtClean="0"/>
              <a:t>Final model is on 34 attributes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* File to see Model summary: Group13-Cute2-Lin_Reg_Summary.txt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7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AIC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 Step AIC</a:t>
            </a:r>
          </a:p>
          <a:p>
            <a:r>
              <a:rPr lang="en-US" dirty="0" smtClean="0"/>
              <a:t>Step AIC also gave us same 34 attributes</a:t>
            </a:r>
          </a:p>
          <a:p>
            <a:r>
              <a:rPr lang="en-US" dirty="0" smtClean="0"/>
              <a:t>Ran Step AIC on 34 attributes came from Linear Regression as well</a:t>
            </a:r>
          </a:p>
          <a:p>
            <a:pPr lvl="1"/>
            <a:r>
              <a:rPr lang="en-US" dirty="0" smtClean="0"/>
              <a:t>No further reduction in variables suggested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* File to see Step AIC Model summary: Group13-Cute2-StepAIC_Summary.txt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0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Lasso / Ridge / Elastic 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 all 3 models on 34 attributes</a:t>
            </a:r>
          </a:p>
          <a:p>
            <a:r>
              <a:rPr lang="en-US" dirty="0" smtClean="0"/>
              <a:t>Ran Lasso with alpha = 1</a:t>
            </a:r>
          </a:p>
          <a:p>
            <a:pPr lvl="1"/>
            <a:r>
              <a:rPr lang="en-US" dirty="0" smtClean="0"/>
              <a:t>Minimum Lambda: </a:t>
            </a:r>
            <a:r>
              <a:rPr lang="is-IS" dirty="0" smtClean="0"/>
              <a:t>0.01425907</a:t>
            </a:r>
            <a:endParaRPr lang="en-US" dirty="0" smtClean="0"/>
          </a:p>
          <a:p>
            <a:r>
              <a:rPr lang="en-US" dirty="0" smtClean="0"/>
              <a:t>Ran Ridge with alpha = 1</a:t>
            </a:r>
          </a:p>
          <a:p>
            <a:pPr lvl="1"/>
            <a:r>
              <a:rPr lang="en-US" dirty="0" smtClean="0"/>
              <a:t>Minimum Lambda: </a:t>
            </a:r>
            <a:r>
              <a:rPr lang="hr-HR" dirty="0" smtClean="0"/>
              <a:t>4.669203</a:t>
            </a:r>
            <a:endParaRPr lang="en-US" dirty="0" smtClean="0"/>
          </a:p>
          <a:p>
            <a:r>
              <a:rPr lang="en-US" dirty="0" smtClean="0"/>
              <a:t>Ran Elastic Net with alpha = 1</a:t>
            </a:r>
          </a:p>
          <a:p>
            <a:pPr lvl="1"/>
            <a:r>
              <a:rPr lang="en-US" dirty="0" smtClean="0"/>
              <a:t>Minimum Lambda: </a:t>
            </a:r>
            <a:r>
              <a:rPr lang="is-IS" dirty="0" smtClean="0"/>
              <a:t>0.02367626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6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Regression - Error Metric</a:t>
            </a:r>
            <a:endParaRPr lang="en-US" b="1" dirty="0"/>
          </a:p>
        </p:txBody>
      </p:sp>
      <p:pic>
        <p:nvPicPr>
          <p:cNvPr id="4" name="Content Placeholder 3" descr="Group13-Cute2-ErrorMetric-Regression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177" b="-1841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84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high / low value customers accurately</a:t>
            </a:r>
          </a:p>
          <a:p>
            <a:r>
              <a:rPr lang="en-US" dirty="0" smtClean="0"/>
              <a:t>Help in running marketing campaigns for new games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Logistic</a:t>
            </a:r>
          </a:p>
          <a:p>
            <a:pPr lvl="1"/>
            <a:r>
              <a:rPr lang="en-US" dirty="0" smtClean="0"/>
              <a:t>Naïve Bayes</a:t>
            </a:r>
          </a:p>
          <a:p>
            <a:r>
              <a:rPr lang="en-US" dirty="0" smtClean="0"/>
              <a:t>Classified customers based on median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2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- AUC</a:t>
            </a:r>
            <a:endParaRPr lang="en-US" b="1" dirty="0"/>
          </a:p>
        </p:txBody>
      </p:sp>
      <p:pic>
        <p:nvPicPr>
          <p:cNvPr id="5" name="Content Placeholder 4" descr="Group13-Cute2-AUC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4" r="-38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626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many missing values</a:t>
            </a:r>
          </a:p>
          <a:p>
            <a:r>
              <a:rPr lang="en-US" dirty="0" smtClean="0"/>
              <a:t>Revenue is 0 for many customers</a:t>
            </a:r>
          </a:p>
          <a:p>
            <a:r>
              <a:rPr lang="en-US" dirty="0" smtClean="0"/>
              <a:t>Paid one time in previous years and using for couple of years</a:t>
            </a:r>
          </a:p>
          <a:p>
            <a:r>
              <a:rPr lang="en-US" dirty="0" smtClean="0"/>
              <a:t>Paid for the games but </a:t>
            </a:r>
            <a:r>
              <a:rPr lang="en-US" dirty="0" err="1" smtClean="0"/>
              <a:t>didn</a:t>
            </a:r>
            <a:r>
              <a:rPr lang="mr-IN" dirty="0" smtClean="0"/>
              <a:t>’</a:t>
            </a:r>
            <a:r>
              <a:rPr lang="en-US" dirty="0" smtClean="0"/>
              <a:t>t play</a:t>
            </a:r>
          </a:p>
          <a:p>
            <a:r>
              <a:rPr lang="en-US" dirty="0" smtClean="0"/>
              <a:t>User variations on total time of playing game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5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Enhancements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 Engineering</a:t>
            </a:r>
          </a:p>
          <a:p>
            <a:r>
              <a:rPr lang="en-US" dirty="0" smtClean="0"/>
              <a:t>RFM analysis</a:t>
            </a:r>
          </a:p>
          <a:p>
            <a:r>
              <a:rPr lang="en-US" dirty="0" smtClean="0"/>
              <a:t>Better threshold for Logistic classification</a:t>
            </a:r>
          </a:p>
          <a:p>
            <a:r>
              <a:rPr lang="en-US" dirty="0" smtClean="0"/>
              <a:t>More categories for Naïve Bayes classification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1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293" y="2130425"/>
            <a:ext cx="8337177" cy="1470025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961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 # 13</a:t>
            </a:r>
            <a:endParaRPr lang="en-US" b="1" dirty="0"/>
          </a:p>
        </p:txBody>
      </p:sp>
      <p:pic>
        <p:nvPicPr>
          <p:cNvPr id="4" name="Content Placeholder 3" descr="Group13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81" r="-25681"/>
          <a:stretch>
            <a:fillRect/>
          </a:stretch>
        </p:blipFill>
        <p:spPr>
          <a:xfrm>
            <a:off x="289599" y="1417638"/>
            <a:ext cx="8561554" cy="5066833"/>
          </a:xfrm>
        </p:spPr>
      </p:pic>
    </p:spTree>
    <p:extLst>
      <p:ext uri="{BB962C8B-B14F-4D97-AF65-F5344CB8AC3E}">
        <p14:creationId xmlns:p14="http://schemas.microsoft.com/office/powerpoint/2010/main" val="426692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Data Files</a:t>
            </a:r>
          </a:p>
          <a:p>
            <a:r>
              <a:rPr lang="en-US" dirty="0" smtClean="0"/>
              <a:t>Data Extraction</a:t>
            </a:r>
          </a:p>
          <a:p>
            <a:r>
              <a:rPr lang="en-US" dirty="0" smtClean="0"/>
              <a:t>Plots</a:t>
            </a:r>
          </a:p>
          <a:p>
            <a:r>
              <a:rPr lang="en-US" dirty="0" smtClean="0"/>
              <a:t>Linear Regression Model</a:t>
            </a:r>
          </a:p>
          <a:p>
            <a:r>
              <a:rPr lang="en-US" dirty="0" smtClean="0"/>
              <a:t>Step AIC</a:t>
            </a:r>
          </a:p>
          <a:p>
            <a:r>
              <a:rPr lang="en-US" dirty="0" smtClean="0"/>
              <a:t>Lasso / Ridge / Elastic Net</a:t>
            </a:r>
          </a:p>
          <a:p>
            <a:r>
              <a:rPr lang="en-US" dirty="0" smtClean="0"/>
              <a:t>Logistic / Naïve Bayes Algorithm</a:t>
            </a:r>
          </a:p>
          <a:p>
            <a:r>
              <a:rPr lang="en-US" dirty="0" smtClean="0"/>
              <a:t>Regression </a:t>
            </a:r>
            <a:r>
              <a:rPr lang="mr-IN" dirty="0" smtClean="0"/>
              <a:t>–</a:t>
            </a:r>
            <a:r>
              <a:rPr lang="en-US" dirty="0" smtClean="0"/>
              <a:t> Error Metric</a:t>
            </a:r>
          </a:p>
          <a:p>
            <a:r>
              <a:rPr lang="en-US" dirty="0" smtClean="0"/>
              <a:t>Classifications</a:t>
            </a:r>
          </a:p>
          <a:p>
            <a:r>
              <a:rPr lang="en-US" dirty="0" smtClean="0"/>
              <a:t>Classification </a:t>
            </a:r>
            <a:r>
              <a:rPr lang="mr-IN" dirty="0" smtClean="0"/>
              <a:t>–</a:t>
            </a:r>
            <a:r>
              <a:rPr lang="en-US" dirty="0" smtClean="0"/>
              <a:t> AUC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Future Enhancements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1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“Retain and Acquire more customers and increase profits”</a:t>
            </a:r>
          </a:p>
          <a:p>
            <a:r>
              <a:rPr lang="en-US" dirty="0" smtClean="0"/>
              <a:t>Generate Insights from customer data</a:t>
            </a:r>
          </a:p>
          <a:p>
            <a:r>
              <a:rPr lang="en-US" dirty="0" smtClean="0"/>
              <a:t>Minimize operation costs</a:t>
            </a:r>
          </a:p>
          <a:p>
            <a:r>
              <a:rPr lang="en-US" dirty="0" smtClean="0"/>
              <a:t>Target right set of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1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Files</a:t>
            </a:r>
            <a:endParaRPr lang="en-US" b="1" dirty="0"/>
          </a:p>
        </p:txBody>
      </p:sp>
      <p:pic>
        <p:nvPicPr>
          <p:cNvPr id="4" name="Content Placeholder 3" descr="Group13-Cute2-DataFil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536" b="-40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112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Extraction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Extracted 121 variables from the data</a:t>
            </a:r>
          </a:p>
          <a:p>
            <a:pPr lvl="1"/>
            <a:r>
              <a:rPr lang="en-US" dirty="0" smtClean="0"/>
              <a:t>Easy: 4</a:t>
            </a:r>
          </a:p>
          <a:p>
            <a:pPr lvl="1"/>
            <a:r>
              <a:rPr lang="en-US" dirty="0" smtClean="0"/>
              <a:t>Medium: 79 (Used functions)</a:t>
            </a:r>
          </a:p>
          <a:p>
            <a:pPr lvl="1"/>
            <a:r>
              <a:rPr lang="en-US" dirty="0" smtClean="0"/>
              <a:t>Difficult: 38 (Derived from data given in files)</a:t>
            </a:r>
          </a:p>
          <a:p>
            <a:r>
              <a:rPr lang="en-US" dirty="0" smtClean="0"/>
              <a:t>RFM variables</a:t>
            </a:r>
          </a:p>
          <a:p>
            <a:r>
              <a:rPr lang="en-US" dirty="0" smtClean="0"/>
              <a:t>Favorite variables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* File to see all variables: Group13-Cute2-ExtractedVariables.txt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3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Plots</a:t>
            </a:r>
            <a:endParaRPr lang="en-US" b="1" dirty="0"/>
          </a:p>
        </p:txBody>
      </p:sp>
      <p:pic>
        <p:nvPicPr>
          <p:cNvPr id="5" name="Content Placeholder 4" descr="Group13-Cute2-CountryDistrib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76" r="-298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713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Plots</a:t>
            </a:r>
            <a:endParaRPr lang="en-US" b="1" dirty="0"/>
          </a:p>
        </p:txBody>
      </p:sp>
      <p:pic>
        <p:nvPicPr>
          <p:cNvPr id="4" name="Content Placeholder 3" descr="Group13-Cute2-UserTypeDistrib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" b="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722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Plots</a:t>
            </a:r>
            <a:endParaRPr lang="en-US" b="1" dirty="0"/>
          </a:p>
        </p:txBody>
      </p:sp>
      <p:pic>
        <p:nvPicPr>
          <p:cNvPr id="7" name="Content Placeholder 6" descr="Group13-Cute2-UserType-Revenu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b="9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722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356</Words>
  <Application>Microsoft Macintosh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Hopmonk -   Customer Life Time Value</vt:lpstr>
      <vt:lpstr>Group # 13</vt:lpstr>
      <vt:lpstr>Agenda</vt:lpstr>
      <vt:lpstr>Problem Statement</vt:lpstr>
      <vt:lpstr>Data Files</vt:lpstr>
      <vt:lpstr>Data Extraction</vt:lpstr>
      <vt:lpstr>Plots</vt:lpstr>
      <vt:lpstr>Plots</vt:lpstr>
      <vt:lpstr>Plots</vt:lpstr>
      <vt:lpstr>Linear Regression Model</vt:lpstr>
      <vt:lpstr>Step AIC</vt:lpstr>
      <vt:lpstr>Lasso / Ridge / Elastic Net</vt:lpstr>
      <vt:lpstr>Regression - Error Metric</vt:lpstr>
      <vt:lpstr>Classifications</vt:lpstr>
      <vt:lpstr>Classification - AUC</vt:lpstr>
      <vt:lpstr>Challenges</vt:lpstr>
      <vt:lpstr>Future Enhancements</vt:lpstr>
      <vt:lpstr>Thank You</vt:lpstr>
    </vt:vector>
  </TitlesOfParts>
  <Company>Insideview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Hopmonk -   Customer Life Time Value</dc:title>
  <dc:creator>Nirdosh Agarwal</dc:creator>
  <cp:lastModifiedBy>Nirdosh Agarwal</cp:lastModifiedBy>
  <cp:revision>30</cp:revision>
  <dcterms:created xsi:type="dcterms:W3CDTF">2018-02-04T05:02:35Z</dcterms:created>
  <dcterms:modified xsi:type="dcterms:W3CDTF">2018-02-04T07:16:10Z</dcterms:modified>
</cp:coreProperties>
</file>