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1"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2F5EB9-BF23-4BB0-BC1A-58FC6FF55A2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CE44-86A2-4BA3-80A7-1DC716C807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F5EB9-BF23-4BB0-BC1A-58FC6FF55A2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CE44-86A2-4BA3-80A7-1DC716C807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F5EB9-BF23-4BB0-BC1A-58FC6FF55A2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CE44-86A2-4BA3-80A7-1DC716C807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2F5EB9-BF23-4BB0-BC1A-58FC6FF55A2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CE44-86A2-4BA3-80A7-1DC716C807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C2F5EB9-BF23-4BB0-BC1A-58FC6FF55A2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CE44-86A2-4BA3-80A7-1DC716C807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2F5EB9-BF23-4BB0-BC1A-58FC6FF55A28}"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7CE44-86A2-4BA3-80A7-1DC716C807A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2F5EB9-BF23-4BB0-BC1A-58FC6FF55A28}"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7CE44-86A2-4BA3-80A7-1DC716C807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F5EB9-BF23-4BB0-BC1A-58FC6FF55A28}"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7CE44-86A2-4BA3-80A7-1DC716C807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F5EB9-BF23-4BB0-BC1A-58FC6FF55A28}"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7CE44-86A2-4BA3-80A7-1DC716C807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C2F5EB9-BF23-4BB0-BC1A-58FC6FF55A28}" type="datetimeFigureOut">
              <a:rPr lang="en-US" smtClean="0"/>
              <a:t>4/21/2018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747CE44-86A2-4BA3-80A7-1DC716C807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F5EB9-BF23-4BB0-BC1A-58FC6FF55A28}"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7CE44-86A2-4BA3-80A7-1DC716C807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C2F5EB9-BF23-4BB0-BC1A-58FC6FF55A28}" type="datetimeFigureOut">
              <a:rPr lang="en-US" smtClean="0"/>
              <a:t>4/21/2018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747CE44-86A2-4BA3-80A7-1DC716C80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California Housing Price Prediction</a:t>
            </a:r>
            <a:endParaRPr lang="en-US" dirty="0"/>
          </a:p>
        </p:txBody>
      </p:sp>
      <p:sp>
        <p:nvSpPr>
          <p:cNvPr id="3" name="Subtitle 2"/>
          <p:cNvSpPr>
            <a:spLocks noGrp="1"/>
          </p:cNvSpPr>
          <p:nvPr>
            <p:ph type="subTitle" idx="1"/>
          </p:nvPr>
        </p:nvSpPr>
        <p:spPr/>
        <p:txBody>
          <a:bodyPr/>
          <a:lstStyle/>
          <a:p>
            <a:r>
              <a:rPr lang="en-US" dirty="0" smtClean="0"/>
              <a:t>2018 by SHEIK</a:t>
            </a:r>
            <a:endParaRPr lang="en-US" dirty="0"/>
          </a:p>
        </p:txBody>
      </p:sp>
    </p:spTree>
    <p:extLst>
      <p:ext uri="{BB962C8B-B14F-4D97-AF65-F5344CB8AC3E}">
        <p14:creationId xmlns:p14="http://schemas.microsoft.com/office/powerpoint/2010/main" val="3054310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latin typeface="Antique Olive" pitchFamily="34" charset="0"/>
              </a:rPr>
              <a:t>Objective</a:t>
            </a:r>
          </a:p>
          <a:p>
            <a:pPr>
              <a:buFont typeface="Arial" pitchFamily="34" charset="0"/>
              <a:buChar char="•"/>
            </a:pPr>
            <a:r>
              <a:rPr lang="en-US" dirty="0" smtClean="0">
                <a:latin typeface="Antique Olive" pitchFamily="34" charset="0"/>
              </a:rPr>
              <a:t>Data Visualization</a:t>
            </a:r>
          </a:p>
          <a:p>
            <a:pPr>
              <a:buFont typeface="Arial" pitchFamily="34" charset="0"/>
              <a:buChar char="•"/>
            </a:pPr>
            <a:r>
              <a:rPr lang="en-US" dirty="0" smtClean="0">
                <a:latin typeface="Antique Olive" pitchFamily="34" charset="0"/>
              </a:rPr>
              <a:t>Data Preprocessing and cleaning data</a:t>
            </a:r>
          </a:p>
          <a:p>
            <a:pPr>
              <a:buFont typeface="Arial" pitchFamily="34" charset="0"/>
              <a:buChar char="•"/>
            </a:pPr>
            <a:r>
              <a:rPr lang="en-US" dirty="0" smtClean="0"/>
              <a:t>ML Model built and validation</a:t>
            </a:r>
          </a:p>
          <a:p>
            <a:pPr>
              <a:buFont typeface="Arial" pitchFamily="34" charset="0"/>
              <a:buChar char="•"/>
            </a:pPr>
            <a:r>
              <a:rPr lang="en-US" dirty="0" smtClean="0"/>
              <a:t>Test set Prediction  and measuring accuracy with metric RMSE [Root Mean Squared Error]</a:t>
            </a:r>
            <a:endParaRPr lang="en-US" dirty="0"/>
          </a:p>
        </p:txBody>
      </p:sp>
    </p:spTree>
    <p:extLst>
      <p:ext uri="{BB962C8B-B14F-4D97-AF65-F5344CB8AC3E}">
        <p14:creationId xmlns:p14="http://schemas.microsoft.com/office/powerpoint/2010/main" val="2411461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p:txBody>
          <a:bodyPr/>
          <a:lstStyle/>
          <a:p>
            <a:pPr>
              <a:buFont typeface="Arial" pitchFamily="34" charset="0"/>
              <a:buChar char="•"/>
            </a:pPr>
            <a:r>
              <a:rPr lang="en-IN" dirty="0">
                <a:latin typeface="Arial" pitchFamily="34" charset="0"/>
                <a:cs typeface="Arial" pitchFamily="34" charset="0"/>
              </a:rPr>
              <a:t>The purpose of the project is to predict median house values in Californian districts, given many features from these districts. </a:t>
            </a:r>
            <a:endParaRPr lang="en-US" dirty="0">
              <a:latin typeface="Arial" pitchFamily="34" charset="0"/>
              <a:cs typeface="Arial" pitchFamily="34" charset="0"/>
            </a:endParaRPr>
          </a:p>
          <a:p>
            <a:pPr>
              <a:buFont typeface="Arial" pitchFamily="34" charset="0"/>
              <a:buChar char="•"/>
            </a:pPr>
            <a:r>
              <a:rPr lang="en-IN" dirty="0" smtClean="0">
                <a:latin typeface="Arial" pitchFamily="34" charset="0"/>
                <a:cs typeface="Arial" pitchFamily="34" charset="0"/>
              </a:rPr>
              <a:t>The project also aims at building a model of housing prices in California using the California census data. The data has metrics such as the population, median income, median housing price, and so on for each block group in California. This model should learn from the data and be able to predict the median housing price in any district, given all the other metrics.</a:t>
            </a:r>
            <a:endParaRPr lang="en-US" dirty="0" smtClean="0">
              <a:latin typeface="Arial" pitchFamily="34" charset="0"/>
              <a:cs typeface="Arial" pitchFamily="34" charset="0"/>
            </a:endParaRPr>
          </a:p>
          <a:p>
            <a:pPr>
              <a:buFont typeface="Arial" pitchFamily="34" charset="0"/>
              <a:buChar char="•"/>
            </a:pPr>
            <a:endParaRPr lang="en-US" dirty="0" smtClean="0">
              <a:latin typeface="Antique Olive" pitchFamily="34" charset="0"/>
            </a:endParaRPr>
          </a:p>
        </p:txBody>
      </p:sp>
    </p:spTree>
    <p:extLst>
      <p:ext uri="{BB962C8B-B14F-4D97-AF65-F5344CB8AC3E}">
        <p14:creationId xmlns:p14="http://schemas.microsoft.com/office/powerpoint/2010/main" val="319158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1400" dirty="0" smtClean="0">
                <a:latin typeface="Antique Olive" pitchFamily="34" charset="0"/>
              </a:rPr>
              <a:t>Dataset has 20640 records and 10 features.</a:t>
            </a:r>
          </a:p>
          <a:p>
            <a:pPr>
              <a:buFont typeface="Arial" pitchFamily="34" charset="0"/>
              <a:buChar char="•"/>
            </a:pPr>
            <a:r>
              <a:rPr lang="en-US" sz="1400" dirty="0" smtClean="0">
                <a:latin typeface="Antique Olive" pitchFamily="34" charset="0"/>
              </a:rPr>
              <a:t>Correlation </a:t>
            </a:r>
            <a:r>
              <a:rPr lang="en-US" sz="1400" dirty="0" err="1" smtClean="0">
                <a:latin typeface="Antique Olive" pitchFamily="34" charset="0"/>
              </a:rPr>
              <a:t>heatmap</a:t>
            </a:r>
            <a:r>
              <a:rPr lang="en-US" sz="1400" dirty="0" smtClean="0">
                <a:latin typeface="Antique Olive" pitchFamily="34" charset="0"/>
              </a:rPr>
              <a:t> shows relationship among all features.</a:t>
            </a:r>
          </a:p>
          <a:p>
            <a:pPr>
              <a:buFont typeface="Arial" pitchFamily="34" charset="0"/>
              <a:buChar char="•"/>
            </a:pPr>
            <a:endParaRPr lang="en-US" sz="1400" dirty="0" smtClean="0">
              <a:latin typeface="Antique Olive"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5043488" cy="382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189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1400" dirty="0" smtClean="0">
                <a:latin typeface="Antique Olive" pitchFamily="34" charset="0"/>
              </a:rPr>
              <a:t>Scatter plot of Median Income </a:t>
            </a:r>
            <a:r>
              <a:rPr lang="en-US" sz="1400" dirty="0" err="1" smtClean="0">
                <a:latin typeface="Antique Olive" pitchFamily="34" charset="0"/>
              </a:rPr>
              <a:t>vs</a:t>
            </a:r>
            <a:r>
              <a:rPr lang="en-US" sz="1400" dirty="0" smtClean="0">
                <a:latin typeface="Antique Olive" pitchFamily="34" charset="0"/>
              </a:rPr>
              <a:t> Median house value.</a:t>
            </a:r>
          </a:p>
          <a:p>
            <a:pPr>
              <a:buFont typeface="Arial" pitchFamily="34" charset="0"/>
              <a:buChar char="•"/>
            </a:pPr>
            <a:endParaRPr lang="en-US" sz="1400" dirty="0" smtClean="0">
              <a:latin typeface="Antique Olive" pitchFamily="34" charset="0"/>
            </a:endParaRPr>
          </a:p>
          <a:p>
            <a:pPr marL="0" indent="0"/>
            <a:endParaRPr lang="en-US" sz="1400" dirty="0" smtClean="0">
              <a:latin typeface="Antique Olive" pitchFamily="34" charset="0"/>
            </a:endParaRPr>
          </a:p>
          <a:p>
            <a:pPr>
              <a:buFont typeface="Arial" pitchFamily="34" charset="0"/>
              <a:buChar char="•"/>
            </a:pPr>
            <a:endParaRPr lang="en-US" sz="1400" dirty="0" smtClean="0">
              <a:latin typeface="Antique Olive"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858" y="1752600"/>
            <a:ext cx="61245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534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ntique Olive" pitchFamily="34" charset="0"/>
              </a:rPr>
              <a:t>Data Preprocessing and cleaning data</a:t>
            </a:r>
            <a:br>
              <a:rPr lang="en-US" dirty="0">
                <a:latin typeface="Antique Olive" pitchFamily="34" charset="0"/>
              </a:rPr>
            </a:br>
            <a:endParaRPr lang="en-US" dirty="0"/>
          </a:p>
        </p:txBody>
      </p:sp>
      <p:sp>
        <p:nvSpPr>
          <p:cNvPr id="3" name="Content Placeholder 2"/>
          <p:cNvSpPr>
            <a:spLocks noGrp="1"/>
          </p:cNvSpPr>
          <p:nvPr>
            <p:ph idx="1"/>
          </p:nvPr>
        </p:nvSpPr>
        <p:spPr/>
        <p:txBody>
          <a:bodyPr/>
          <a:lstStyle/>
          <a:p>
            <a:r>
              <a:rPr lang="en-US" dirty="0" smtClean="0"/>
              <a:t>Missing values count:</a:t>
            </a:r>
          </a:p>
          <a:p>
            <a:r>
              <a:rPr lang="en-US" dirty="0" smtClean="0"/>
              <a:t>Imputed total bedrooms missing data with  mean.</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2424113"/>
            <a:ext cx="23145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77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ntique Olive" pitchFamily="34" charset="0"/>
              </a:rPr>
              <a:t>Data Preprocessing and cleaning data</a:t>
            </a:r>
            <a:br>
              <a:rPr lang="en-US" dirty="0">
                <a:latin typeface="Antique Olive" pitchFamily="34" charset="0"/>
              </a:rPr>
            </a:br>
            <a:endParaRPr lang="en-US" dirty="0"/>
          </a:p>
        </p:txBody>
      </p:sp>
      <p:sp>
        <p:nvSpPr>
          <p:cNvPr id="3" name="Content Placeholder 2"/>
          <p:cNvSpPr>
            <a:spLocks noGrp="1"/>
          </p:cNvSpPr>
          <p:nvPr>
            <p:ph idx="1"/>
          </p:nvPr>
        </p:nvSpPr>
        <p:spPr/>
        <p:txBody>
          <a:bodyPr/>
          <a:lstStyle/>
          <a:p>
            <a:r>
              <a:rPr lang="en-US" dirty="0"/>
              <a:t>PCA: Dump components relations with features: This gives us the picture of how features are related to components</a:t>
            </a:r>
            <a:endParaRPr lang="en-US" dirty="0" smtClean="0"/>
          </a:p>
          <a:p>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2147888"/>
            <a:ext cx="66770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001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and Evaluation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2792658"/>
              </p:ext>
            </p:extLst>
          </p:nvPr>
        </p:nvGraphicFramePr>
        <p:xfrm>
          <a:off x="822323" y="1100138"/>
          <a:ext cx="7407276" cy="2643185"/>
        </p:xfrm>
        <a:graphic>
          <a:graphicData uri="http://schemas.openxmlformats.org/drawingml/2006/table">
            <a:tbl>
              <a:tblPr firstRow="1" bandRow="1">
                <a:tableStyleId>{5C22544A-7EE6-4342-B048-85BDC9FD1C3A}</a:tableStyleId>
              </a:tblPr>
              <a:tblGrid>
                <a:gridCol w="2469092"/>
                <a:gridCol w="2469092"/>
                <a:gridCol w="2469092"/>
              </a:tblGrid>
              <a:tr h="528637">
                <a:tc>
                  <a:txBody>
                    <a:bodyPr/>
                    <a:lstStyle/>
                    <a:p>
                      <a:r>
                        <a:rPr lang="en-US" dirty="0" smtClean="0"/>
                        <a:t>ML Model Used</a:t>
                      </a:r>
                      <a:endParaRPr lang="en-US" dirty="0"/>
                    </a:p>
                  </a:txBody>
                  <a:tcPr/>
                </a:tc>
                <a:tc>
                  <a:txBody>
                    <a:bodyPr/>
                    <a:lstStyle/>
                    <a:p>
                      <a:r>
                        <a:rPr lang="en-US" dirty="0" smtClean="0"/>
                        <a:t>Test Set Accuracy</a:t>
                      </a:r>
                      <a:endParaRPr lang="en-US" dirty="0"/>
                    </a:p>
                  </a:txBody>
                  <a:tcPr/>
                </a:tc>
                <a:tc>
                  <a:txBody>
                    <a:bodyPr/>
                    <a:lstStyle/>
                    <a:p>
                      <a:r>
                        <a:rPr lang="en-US" dirty="0" smtClean="0"/>
                        <a:t>RMSE</a:t>
                      </a:r>
                      <a:endParaRPr lang="en-US" dirty="0"/>
                    </a:p>
                  </a:txBody>
                  <a:tcPr/>
                </a:tc>
              </a:tr>
              <a:tr h="528637">
                <a:tc>
                  <a:txBody>
                    <a:bodyPr/>
                    <a:lstStyle/>
                    <a:p>
                      <a:r>
                        <a:rPr lang="en-US" dirty="0" smtClean="0"/>
                        <a:t>Linear regression</a:t>
                      </a:r>
                      <a:endParaRPr lang="en-US" dirty="0"/>
                    </a:p>
                  </a:txBody>
                  <a:tcPr/>
                </a:tc>
                <a:tc>
                  <a:txBody>
                    <a:bodyPr/>
                    <a:lstStyle/>
                    <a:p>
                      <a:r>
                        <a:rPr lang="en-US" dirty="0" smtClean="0"/>
                        <a:t>53.5%</a:t>
                      </a:r>
                      <a:endParaRPr lang="en-US" dirty="0"/>
                    </a:p>
                  </a:txBody>
                  <a:tcPr/>
                </a:tc>
                <a:tc>
                  <a:txBody>
                    <a:bodyPr/>
                    <a:lstStyle/>
                    <a:p>
                      <a:r>
                        <a:rPr lang="en-US" dirty="0" smtClean="0"/>
                        <a:t>79072</a:t>
                      </a:r>
                      <a:endParaRPr lang="en-US" dirty="0"/>
                    </a:p>
                  </a:txBody>
                  <a:tcPr/>
                </a:tc>
              </a:tr>
              <a:tr h="528637">
                <a:tc>
                  <a:txBody>
                    <a:bodyPr/>
                    <a:lstStyle/>
                    <a:p>
                      <a:r>
                        <a:rPr lang="en-US" dirty="0" smtClean="0"/>
                        <a:t>Decision Trees</a:t>
                      </a:r>
                      <a:endParaRPr lang="en-US" dirty="0"/>
                    </a:p>
                  </a:txBody>
                  <a:tcPr/>
                </a:tc>
                <a:tc>
                  <a:txBody>
                    <a:bodyPr/>
                    <a:lstStyle/>
                    <a:p>
                      <a:r>
                        <a:rPr lang="en-US" dirty="0" smtClean="0"/>
                        <a:t>63.4%</a:t>
                      </a:r>
                      <a:endParaRPr lang="en-US" dirty="0"/>
                    </a:p>
                  </a:txBody>
                  <a:tcPr/>
                </a:tc>
                <a:tc>
                  <a:txBody>
                    <a:bodyPr/>
                    <a:lstStyle/>
                    <a:p>
                      <a:r>
                        <a:rPr lang="en-US" dirty="0" smtClean="0"/>
                        <a:t>70152</a:t>
                      </a:r>
                      <a:endParaRPr lang="en-US" dirty="0"/>
                    </a:p>
                  </a:txBody>
                  <a:tcPr/>
                </a:tc>
              </a:tr>
              <a:tr h="528637">
                <a:tc>
                  <a:txBody>
                    <a:bodyPr/>
                    <a:lstStyle/>
                    <a:p>
                      <a:r>
                        <a:rPr lang="en-US" dirty="0" smtClean="0"/>
                        <a:t>Random</a:t>
                      </a:r>
                      <a:r>
                        <a:rPr lang="en-US" baseline="0" dirty="0" smtClean="0"/>
                        <a:t> Forest</a:t>
                      </a:r>
                      <a:endParaRPr lang="en-US" dirty="0"/>
                    </a:p>
                  </a:txBody>
                  <a:tcPr/>
                </a:tc>
                <a:tc>
                  <a:txBody>
                    <a:bodyPr/>
                    <a:lstStyle/>
                    <a:p>
                      <a:r>
                        <a:rPr lang="en-US" b="1" dirty="0" smtClean="0">
                          <a:solidFill>
                            <a:srgbClr val="00B050"/>
                          </a:solidFill>
                        </a:rPr>
                        <a:t>74%</a:t>
                      </a:r>
                      <a:endParaRPr lang="en-US" b="1" dirty="0">
                        <a:solidFill>
                          <a:srgbClr val="00B050"/>
                        </a:solidFill>
                      </a:endParaRPr>
                    </a:p>
                  </a:txBody>
                  <a:tcPr/>
                </a:tc>
                <a:tc>
                  <a:txBody>
                    <a:bodyPr/>
                    <a:lstStyle/>
                    <a:p>
                      <a:r>
                        <a:rPr lang="en-US" b="1" dirty="0" smtClean="0">
                          <a:solidFill>
                            <a:srgbClr val="00B050"/>
                          </a:solidFill>
                        </a:rPr>
                        <a:t>59055</a:t>
                      </a:r>
                      <a:endParaRPr lang="en-US" b="1" dirty="0">
                        <a:solidFill>
                          <a:srgbClr val="00B050"/>
                        </a:solidFill>
                      </a:endParaRPr>
                    </a:p>
                  </a:txBody>
                  <a:tcPr/>
                </a:tc>
              </a:tr>
              <a:tr h="528637">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476694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endParaRPr lang="en-US" sz="6000" dirty="0" smtClean="0"/>
          </a:p>
          <a:p>
            <a:pPr algn="ctr"/>
            <a:r>
              <a:rPr lang="en-US" sz="6000" dirty="0" smtClean="0"/>
              <a:t>Thank You</a:t>
            </a:r>
            <a:endParaRPr lang="en-US" sz="6000" dirty="0"/>
          </a:p>
        </p:txBody>
      </p:sp>
    </p:spTree>
    <p:extLst>
      <p:ext uri="{BB962C8B-B14F-4D97-AF65-F5344CB8AC3E}">
        <p14:creationId xmlns:p14="http://schemas.microsoft.com/office/powerpoint/2010/main" val="30401306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38</TotalTime>
  <Words>230</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California Housing Price Prediction</vt:lpstr>
      <vt:lpstr>Agenda </vt:lpstr>
      <vt:lpstr>Objective </vt:lpstr>
      <vt:lpstr>Data Visualization </vt:lpstr>
      <vt:lpstr>Data Visualization </vt:lpstr>
      <vt:lpstr>Data Preprocessing and cleaning data </vt:lpstr>
      <vt:lpstr>Data Preprocessing and cleaning data </vt:lpstr>
      <vt:lpstr>Model Building and Evaluation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Housing Price Prediction</dc:title>
  <dc:creator>Syed Thaha, Sheik Mohamed</dc:creator>
  <cp:lastModifiedBy>Syed Thaha, Sheik Mohamed</cp:lastModifiedBy>
  <cp:revision>44</cp:revision>
  <dcterms:created xsi:type="dcterms:W3CDTF">2018-04-21T04:36:59Z</dcterms:created>
  <dcterms:modified xsi:type="dcterms:W3CDTF">2018-04-21T05:15:43Z</dcterms:modified>
</cp:coreProperties>
</file>