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1.0</c:v>
                </c:pt>
                <c:pt idx="1">
                  <c:v>2.0</c:v>
                </c:pt>
                <c:pt idx="2">
                  <c:v>3.0</c:v>
                </c:pt>
                <c:pt idx="3">
                  <c:v>4.0</c:v>
                </c:pt>
                <c:pt idx="4">
                  <c:v>5.0</c:v>
                </c:pt>
                <c:pt idx="5">
                  <c:v>6.0</c:v>
                </c:pt>
                <c:pt idx="6">
                  <c:v>7.0</c:v>
                </c:pt>
                <c:pt idx="7">
                  <c:v>8.0</c:v>
                </c:pt>
                <c:pt idx="8">
                  <c:v>9.0</c:v>
                </c:pt>
                <c:pt idx="9">
                  <c:v>10.0</c:v>
                </c:pt>
              </c:numCache>
            </c:numRef>
          </c:val>
        </c:ser>
        <c:ser>
          <c:idx val="1"/>
          <c:order val="1"/>
          <c:tx>
            <c:strRef>
              <c:f>Sheet1!$B$1</c:f>
              <c:strCache>
                <c:ptCount val="1"/>
                <c:pt idx="0">
                  <c:v>EnvironmentSatisfaction</c:v>
                </c:pt>
              </c:strCache>
            </c:strRef>
          </c:tx>
          <c:invertIfNegative val="0"/>
          <c:val>
            <c:numRef>
              <c:f>Sheet1!$B$2:$B$11</c:f>
              <c:numCache>
                <c:formatCode>General</c:formatCode>
                <c:ptCount val="10"/>
                <c:pt idx="0">
                  <c:v>3.0</c:v>
                </c:pt>
                <c:pt idx="1">
                  <c:v>3.0</c:v>
                </c:pt>
                <c:pt idx="2">
                  <c:v>2.0</c:v>
                </c:pt>
                <c:pt idx="3">
                  <c:v>4.0</c:v>
                </c:pt>
                <c:pt idx="4">
                  <c:v>4.0</c:v>
                </c:pt>
                <c:pt idx="5">
                  <c:v>3.0</c:v>
                </c:pt>
                <c:pt idx="6">
                  <c:v>1.0</c:v>
                </c:pt>
                <c:pt idx="7">
                  <c:v>1.0</c:v>
                </c:pt>
                <c:pt idx="8">
                  <c:v>2.0</c:v>
                </c:pt>
                <c:pt idx="9">
                  <c:v>2.0</c:v>
                </c:pt>
              </c:numCache>
            </c:numRef>
          </c:val>
        </c:ser>
        <c:ser>
          <c:idx val="2"/>
          <c:order val="2"/>
          <c:tx>
            <c:strRef>
              <c:f>Sheet1!$C$1</c:f>
              <c:strCache>
                <c:ptCount val="1"/>
                <c:pt idx="0">
                  <c:v>JobSatisfaction</c:v>
                </c:pt>
              </c:strCache>
            </c:strRef>
          </c:tx>
          <c:invertIfNegative val="0"/>
          <c:val>
            <c:numRef>
              <c:f>Sheet1!$C$2:$C$11</c:f>
              <c:numCache>
                <c:formatCode>General</c:formatCode>
                <c:ptCount val="10"/>
                <c:pt idx="0">
                  <c:v>4.0</c:v>
                </c:pt>
                <c:pt idx="1">
                  <c:v>2.0</c:v>
                </c:pt>
                <c:pt idx="2">
                  <c:v>2.0</c:v>
                </c:pt>
                <c:pt idx="3">
                  <c:v>4.0</c:v>
                </c:pt>
                <c:pt idx="4">
                  <c:v>1.0</c:v>
                </c:pt>
                <c:pt idx="5">
                  <c:v>2.0</c:v>
                </c:pt>
                <c:pt idx="6">
                  <c:v>3.0</c:v>
                </c:pt>
                <c:pt idx="7">
                  <c:v>2.0</c:v>
                </c:pt>
                <c:pt idx="8">
                  <c:v>4.0</c:v>
                </c:pt>
                <c:pt idx="9">
                  <c:v>1.0</c:v>
                </c:pt>
              </c:numCache>
            </c:numRef>
          </c:val>
        </c:ser>
        <c:ser>
          <c:idx val="3"/>
          <c:order val="3"/>
          <c:tx>
            <c:strRef>
              <c:f>Sheet1!$D$1</c:f>
              <c:strCache>
                <c:ptCount val="1"/>
                <c:pt idx="0">
                  <c:v>WorkLifeBalance</c:v>
                </c:pt>
              </c:strCache>
            </c:strRef>
          </c:tx>
          <c:invertIfNegative val="0"/>
          <c:val>
            <c:numRef>
              <c:f>Sheet1!$D$2:$D$11</c:f>
              <c:numCache>
                <c:formatCode>General</c:formatCode>
                <c:ptCount val="10"/>
                <c:pt idx="0">
                  <c:v>2.0</c:v>
                </c:pt>
                <c:pt idx="1">
                  <c:v>4.0</c:v>
                </c:pt>
                <c:pt idx="2">
                  <c:v>1.0</c:v>
                </c:pt>
                <c:pt idx="3">
                  <c:v>3.0</c:v>
                </c:pt>
                <c:pt idx="4">
                  <c:v>3.0</c:v>
                </c:pt>
                <c:pt idx="5">
                  <c:v>2.0</c:v>
                </c:pt>
                <c:pt idx="6">
                  <c:v>1.0</c:v>
                </c:pt>
                <c:pt idx="7">
                  <c:v>3.0</c:v>
                </c:pt>
                <c:pt idx="8">
                  <c:v>3.0</c:v>
                </c:pt>
                <c:pt idx="9">
                  <c:v>3.0</c:v>
                </c:pt>
              </c:numCache>
            </c:numRef>
          </c:val>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dirty="0" sz="2400" lang="en-US"/>
              <a:t>STUDENT NAME: </a:t>
            </a:r>
            <a:r>
              <a:rPr dirty="0" sz="2400" lang="en-US" err="1"/>
              <a:t>S.Sheik</a:t>
            </a:r>
            <a:r>
              <a:rPr dirty="0" sz="2400" lang="en-US"/>
              <a:t> </a:t>
            </a:r>
            <a:r>
              <a:rPr dirty="0" sz="2400" lang="en-US" err="1"/>
              <a:t>Dawood</a:t>
            </a:r>
            <a:endParaRPr dirty="0" sz="2400" lang="en-US"/>
          </a:p>
          <a:p>
            <a:r>
              <a:rPr dirty="0" sz="2400" lang="en-US"/>
              <a:t>REGISTER NO:12249 ( asunm1323132200026)</a:t>
            </a:r>
          </a:p>
          <a:p>
            <a:r>
              <a:rPr dirty="0" sz="2400" lang="en-US"/>
              <a:t>DEPARTMENT:B.COM (cooperation)</a:t>
            </a:r>
          </a:p>
          <a:p>
            <a:r>
              <a:rPr dirty="0" sz="2400" lang="en-US"/>
              <a:t>COLLEGE: The </a:t>
            </a:r>
            <a:r>
              <a:rPr dirty="0" sz="2400" lang="en-US" err="1"/>
              <a:t>Quaide</a:t>
            </a:r>
            <a:r>
              <a:rPr dirty="0" sz="2400" lang="en-US"/>
              <a:t> </a:t>
            </a:r>
            <a:r>
              <a:rPr dirty="0" sz="2400" lang="en-US" err="1"/>
              <a:t>Milleth</a:t>
            </a:r>
            <a:r>
              <a:rPr dirty="0" sz="2400" lang="en-US"/>
              <a:t> College For 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itle 17"/>
          <p:cNvSpPr>
            <a:spLocks noGrp="1"/>
          </p:cNvSpPr>
          <p:nvPr>
            <p:ph type="title"/>
          </p:nvPr>
        </p:nvSpPr>
        <p:spPr>
          <a:xfrm>
            <a:off x="755332" y="385444"/>
            <a:ext cx="10681335" cy="1477328"/>
          </a:xfrm>
        </p:spPr>
        <p:txBody>
          <a:bodyPr/>
          <a:p>
            <a:r>
              <a:rPr dirty="0" lang="en-US" spc="15"/>
              <a:t>M</a:t>
            </a:r>
            <a:r>
              <a:rPr dirty="0" lang="en-US"/>
              <a:t>O</a:t>
            </a:r>
            <a:r>
              <a:rPr dirty="0" lang="en-US" spc="-15"/>
              <a:t>D</a:t>
            </a:r>
            <a:r>
              <a:rPr dirty="0" lang="en-US" spc="-35"/>
              <a:t>E</a:t>
            </a:r>
            <a:r>
              <a:rPr dirty="0" lang="en-US" spc="-30"/>
              <a:t>LL</a:t>
            </a:r>
            <a:r>
              <a:rPr dirty="0" lang="en-US" spc="-5"/>
              <a:t>I</a:t>
            </a:r>
            <a:r>
              <a:rPr dirty="0" lang="en-US" spc="30"/>
              <a:t>N</a:t>
            </a:r>
            <a:r>
              <a:rPr dirty="0" lang="en-US" spc="5"/>
              <a:t>G</a:t>
            </a:r>
            <a:br>
              <a:rPr dirty="0" lang="en-US"/>
            </a:br>
            <a:endParaRPr dirty="0" lang="en-US"/>
          </a:p>
        </p:txBody>
      </p:sp>
      <p:sp>
        <p:nvSpPr>
          <p:cNvPr id="1048688" name="Text Placeholder 18"/>
          <p:cNvSpPr>
            <a:spLocks noGrp="1"/>
          </p:cNvSpPr>
          <p:nvPr>
            <p:ph type="body" idx="1"/>
          </p:nvPr>
        </p:nvSpPr>
        <p:spPr>
          <a:xfrm>
            <a:off x="609600" y="1577340"/>
            <a:ext cx="10972800" cy="4062651"/>
          </a:xfrm>
        </p:spPr>
        <p:txBody>
          <a:bodyPr/>
          <a:p>
            <a:r>
              <a:rPr dirty="0" sz="2400" lang="en-US">
                <a:latin typeface="Cambria Math" pitchFamily="18" charset="0"/>
                <a:ea typeface="Cambria Math" pitchFamily="18" charset="0"/>
              </a:rPr>
              <a:t>1.Data collection :</a:t>
            </a:r>
          </a:p>
          <a:p>
            <a:pPr indent="-342900" marL="342900">
              <a:buFont typeface="Arial" pitchFamily="34" charset="0"/>
              <a:buChar char="•"/>
            </a:pPr>
            <a:r>
              <a:rPr dirty="0" sz="2400" lang="en-US">
                <a:latin typeface="Cambria Math" pitchFamily="18" charset="0"/>
                <a:ea typeface="Cambria Math" pitchFamily="18" charset="0"/>
              </a:rPr>
              <a:t>it is downloaded from </a:t>
            </a:r>
            <a:r>
              <a:rPr dirty="0" sz="2400" lang="en-US" err="1">
                <a:latin typeface="Cambria Math" pitchFamily="18" charset="0"/>
                <a:ea typeface="Cambria Math" pitchFamily="18" charset="0"/>
              </a:rPr>
              <a:t>kaggle</a:t>
            </a:r>
            <a:endParaRPr dirty="0" sz="2400" lang="en-US">
              <a:latin typeface="Cambria Math" pitchFamily="18" charset="0"/>
              <a:ea typeface="Cambria Math" pitchFamily="18" charset="0"/>
            </a:endParaRPr>
          </a:p>
          <a:p>
            <a:pPr indent="-342900" marL="342900">
              <a:buFont typeface="Arial" pitchFamily="34" charset="0"/>
              <a:buChar char="•"/>
            </a:pPr>
            <a:r>
              <a:rPr dirty="0" sz="2400" lang="en-US">
                <a:latin typeface="Cambria Math" pitchFamily="18" charset="0"/>
                <a:ea typeface="Cambria Math" pitchFamily="18" charset="0"/>
              </a:rPr>
              <a:t>it is also downloaded from </a:t>
            </a:r>
            <a:r>
              <a:rPr dirty="0" sz="2400" lang="en-US" err="1">
                <a:latin typeface="Cambria Math" pitchFamily="18" charset="0"/>
                <a:ea typeface="Cambria Math" pitchFamily="18" charset="0"/>
              </a:rPr>
              <a:t>edunet</a:t>
            </a:r>
            <a:r>
              <a:rPr dirty="0" sz="2400" lang="en-US">
                <a:latin typeface="Cambria Math" pitchFamily="18" charset="0"/>
                <a:ea typeface="Cambria Math" pitchFamily="18" charset="0"/>
              </a:rPr>
              <a:t> dashboard and compared with each other.</a:t>
            </a:r>
          </a:p>
          <a:p>
            <a:pPr indent="-342900" marL="342900">
              <a:buFont typeface="Arial" pitchFamily="34" charset="0"/>
              <a:buChar char="•"/>
            </a:pPr>
            <a:r>
              <a:rPr dirty="0" sz="2400" lang="en-US">
                <a:latin typeface="Cambria Math" pitchFamily="18" charset="0"/>
                <a:ea typeface="Cambria Math" pitchFamily="18" charset="0"/>
              </a:rPr>
              <a:t>After comparison the data sets from </a:t>
            </a:r>
            <a:r>
              <a:rPr dirty="0" sz="2400" lang="en-US" err="1">
                <a:latin typeface="Cambria Math" pitchFamily="18" charset="0"/>
                <a:ea typeface="Cambria Math" pitchFamily="18" charset="0"/>
              </a:rPr>
              <a:t>kaggle</a:t>
            </a:r>
            <a:r>
              <a:rPr dirty="0" sz="2400" lang="en-US">
                <a:latin typeface="Cambria Math" pitchFamily="18" charset="0"/>
                <a:ea typeface="Cambria Math" pitchFamily="18" charset="0"/>
              </a:rPr>
              <a:t> is used.</a:t>
            </a:r>
          </a:p>
          <a:p>
            <a:r>
              <a:rPr dirty="0" sz="2400" lang="en-US">
                <a:latin typeface="Cambria Math" pitchFamily="18" charset="0"/>
                <a:ea typeface="Cambria Math" pitchFamily="18" charset="0"/>
              </a:rPr>
              <a:t>2.Data cleaning :</a:t>
            </a:r>
          </a:p>
          <a:p>
            <a:pPr>
              <a:buFont typeface="Arial" pitchFamily="34" charset="0"/>
              <a:buChar char="•"/>
            </a:pPr>
            <a:r>
              <a:rPr dirty="0" sz="2400" lang="en-US">
                <a:latin typeface="Cambria Math" pitchFamily="18" charset="0"/>
                <a:ea typeface="Cambria Math" pitchFamily="18" charset="0"/>
              </a:rPr>
              <a:t>After downloading the data sets, the necessary data are filtered out. </a:t>
            </a:r>
          </a:p>
          <a:p>
            <a:r>
              <a:rPr dirty="0" sz="2400" lang="en-US">
                <a:latin typeface="Cambria Math" pitchFamily="18" charset="0"/>
                <a:ea typeface="Cambria Math" pitchFamily="18" charset="0"/>
              </a:rPr>
              <a:t>3.Summary :</a:t>
            </a:r>
          </a:p>
          <a:p>
            <a:pPr>
              <a:buFont typeface="Arial" pitchFamily="34" charset="0"/>
              <a:buChar char="•"/>
            </a:pPr>
            <a:r>
              <a:rPr dirty="0" sz="2400" lang="en-US">
                <a:latin typeface="Cambria Math" pitchFamily="18" charset="0"/>
                <a:ea typeface="Cambria Math" pitchFamily="18" charset="0"/>
              </a:rPr>
              <a:t>After filtering out the data the pivot table is used for the summarization of the analysis.</a:t>
            </a:r>
          </a:p>
          <a:p>
            <a:r>
              <a:rPr dirty="0" sz="2400" lang="en-US">
                <a:latin typeface="Cambria Math" pitchFamily="18" charset="0"/>
                <a:ea typeface="Cambria Math" pitchFamily="18" charset="0"/>
              </a:rPr>
              <a:t> 4.Visualization:</a:t>
            </a:r>
          </a:p>
          <a:p>
            <a:r>
              <a:rPr dirty="0" sz="2400" lang="en-US">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Text Placeholder 7"/>
          <p:cNvSpPr>
            <a:spLocks noGrp="1"/>
          </p:cNvSpPr>
          <p:nvPr>
            <p:ph type="body" idx="1"/>
          </p:nvPr>
        </p:nvSpPr>
        <p:spPr/>
        <p:txBody>
          <a:bodyPr/>
          <a:p>
            <a:endParaRPr dirty="0" lang="en-US"/>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7"/>
          <p:cNvGraphicFramePr>
            <a:graphicFrameLocks/>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Text Placeholder 2"/>
          <p:cNvSpPr>
            <a:spLocks noGrp="1"/>
          </p:cNvSpPr>
          <p:nvPr>
            <p:ph type="body" idx="1"/>
          </p:nvPr>
        </p:nvSpPr>
        <p:spPr>
          <a:xfrm>
            <a:off x="1600200" y="1577340"/>
            <a:ext cx="7848600" cy="738664"/>
          </a:xfrm>
        </p:spPr>
        <p:txBody>
          <a:bodyPr/>
          <a:p>
            <a:r>
              <a:rPr dirty="0" sz="2400" lang="en-IN">
                <a:latin typeface="Cambria Math" pitchFamily="18" charset="0"/>
                <a:ea typeface="Cambria Math" pitchFamily="18" charset="0"/>
              </a:rPr>
              <a:t>The given data is the analysis of satisfaction level of the employee for better working and running of the company.</a:t>
            </a:r>
            <a:endParaRPr dirty="0" sz="2400" lang="en-US">
              <a:latin typeface="Cambria Math" pitchFamily="18" charset="0"/>
              <a:ea typeface="Cambria Math"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Satisfaction Analysis Using Excel Charts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914400"/>
            <a:ext cx="1068133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762000" y="2057400"/>
            <a:ext cx="7620000" cy="914400"/>
          </a:xfrm>
        </p:spPr>
        <p:txBody>
          <a:bodyPr/>
          <a:p>
            <a:pPr algn="just" indent="-457200" marL="457200">
              <a:buFont typeface="+mj-lt"/>
              <a:buAutoNum type="arabicPeriod"/>
            </a:pPr>
            <a:r>
              <a:rPr dirty="0" sz="2400" lang="en-IN">
                <a:latin typeface="Cambria Math" pitchFamily="18" charset="0"/>
                <a:ea typeface="Cambria Math" pitchFamily="18" charset="0"/>
              </a:rPr>
              <a:t>Improve employee satisfaction scores within the next .</a:t>
            </a:r>
          </a:p>
          <a:p>
            <a:pPr algn="just" indent="-457200" marL="457200">
              <a:buFont typeface="+mj-lt"/>
              <a:buAutoNum type="arabicPeriod"/>
            </a:pPr>
            <a:r>
              <a:rPr dirty="0" sz="2400" lang="en-IN">
                <a:latin typeface="Cambria Math" pitchFamily="18" charset="0"/>
                <a:ea typeface="Cambria Math" pitchFamily="18" charset="0"/>
              </a:rPr>
              <a:t>Increase employee engagement and productivity.</a:t>
            </a:r>
          </a:p>
          <a:p>
            <a:pPr algn="just" indent="-457200" marL="457200">
              <a:buFont typeface="+mj-lt"/>
              <a:buAutoNum type="arabicPeriod"/>
            </a:pPr>
            <a:r>
              <a:rPr dirty="0" sz="2400" lang="en-IN">
                <a:latin typeface="Cambria Math" pitchFamily="18" charset="0"/>
                <a:ea typeface="Cambria Math" pitchFamily="18" charset="0"/>
              </a:rPr>
              <a:t>Enhance our organization’s reputation as a great place to work.</a:t>
            </a:r>
            <a:endParaRPr dirty="0" sz="2400" lang="en-US">
              <a:latin typeface="Cambria Math" pitchFamily="18" charset="0"/>
              <a:ea typeface="Cambria Math" pitchFamily="18" charset="0"/>
            </a:endParaRPr>
          </a:p>
        </p:txBody>
      </p:sp>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3" y="838200"/>
            <a:ext cx="8769668" cy="670696"/>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9" name="Text Placeholder 11"/>
          <p:cNvSpPr>
            <a:spLocks noGrp="1"/>
          </p:cNvSpPr>
          <p:nvPr>
            <p:ph type="body" idx="1"/>
          </p:nvPr>
        </p:nvSpPr>
        <p:spPr>
          <a:xfrm>
            <a:off x="838200" y="2133600"/>
            <a:ext cx="8382000" cy="1846659"/>
          </a:xfrm>
        </p:spPr>
        <p:txBody>
          <a:bodyPr/>
          <a:p>
            <a:pPr algn="just"/>
            <a:r>
              <a:rPr dirty="0" sz="2400" lang="en-IN">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dirty="0" sz="2400" lang="en-US">
              <a:latin typeface="Cambria Math" pitchFamily="18" charset="0"/>
              <a:ea typeface="Cambria Math" pitchFamily="18" charset="0"/>
            </a:endParaRPr>
          </a:p>
        </p:txBody>
      </p:sp>
      <p:sp>
        <p:nvSpPr>
          <p:cNvPr id="104866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5"/>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6" name="Text Placeholder 9"/>
          <p:cNvSpPr>
            <a:spLocks noGrp="1"/>
          </p:cNvSpPr>
          <p:nvPr>
            <p:ph type="body" idx="1"/>
          </p:nvPr>
        </p:nvSpPr>
        <p:spPr>
          <a:xfrm>
            <a:off x="609600" y="1577340"/>
            <a:ext cx="10972800" cy="1477328"/>
          </a:xfrm>
        </p:spPr>
        <p:txBody>
          <a:bodyPr/>
          <a:p>
            <a:pPr indent="-342900" marL="342900">
              <a:buFont typeface="+mj-lt"/>
              <a:buAutoNum type="arabicPeriod"/>
            </a:pPr>
            <a:r>
              <a:rPr dirty="0" sz="2400" lang="en-IN">
                <a:latin typeface="Cambria Math" pitchFamily="18" charset="0"/>
                <a:ea typeface="Cambria Math" pitchFamily="18" charset="0"/>
              </a:rPr>
              <a:t>Owner </a:t>
            </a:r>
          </a:p>
          <a:p>
            <a:pPr indent="-342900" marL="342900">
              <a:buFont typeface="+mj-lt"/>
              <a:buAutoNum type="arabicPeriod"/>
            </a:pPr>
            <a:r>
              <a:rPr dirty="0" sz="2400" lang="en-IN">
                <a:latin typeface="Cambria Math" pitchFamily="18" charset="0"/>
                <a:ea typeface="Cambria Math" pitchFamily="18" charset="0"/>
              </a:rPr>
              <a:t>Shareholders</a:t>
            </a:r>
          </a:p>
          <a:p>
            <a:pPr indent="-342900" marL="342900">
              <a:buFont typeface="+mj-lt"/>
              <a:buAutoNum type="arabicPeriod"/>
            </a:pPr>
            <a:r>
              <a:rPr dirty="0" sz="2400" lang="en-IN">
                <a:latin typeface="Cambria Math" pitchFamily="18" charset="0"/>
                <a:ea typeface="Cambria Math" pitchFamily="18" charset="0"/>
              </a:rPr>
              <a:t>Employees                                                </a:t>
            </a:r>
          </a:p>
          <a:p>
            <a:pPr indent="-342900" marL="342900">
              <a:buFont typeface="+mj-lt"/>
              <a:buAutoNum type="arabicPeriod"/>
            </a:pPr>
            <a:r>
              <a:rPr dirty="0" sz="2400" lang="en-IN">
                <a:latin typeface="Cambria Math" pitchFamily="18" charset="0"/>
                <a:ea typeface="Cambria Math" pitchFamily="18" charset="0"/>
              </a:rPr>
              <a:t>Customers </a:t>
            </a:r>
            <a:endParaRPr dirty="0" sz="2400" lang="en-US">
              <a:latin typeface="Cambria Math" pitchFamily="18" charset="0"/>
              <a:ea typeface="Cambria Math" pitchFamily="18" charset="0"/>
            </a:endParaRPr>
          </a:p>
        </p:txBody>
      </p:sp>
      <p:sp>
        <p:nvSpPr>
          <p:cNvPr id="104866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1" name="object 6"/>
          <p:cNvSpPr txBox="1">
            <a:spLocks noGrp="1"/>
          </p:cNvSpPr>
          <p:nvPr>
            <p:ph type="title"/>
          </p:nvPr>
        </p:nvSpPr>
        <p:spPr>
          <a:xfrm>
            <a:off x="755332" y="762000"/>
            <a:ext cx="10681335"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2" name="Text Placeholder 9"/>
          <p:cNvSpPr>
            <a:spLocks noGrp="1"/>
          </p:cNvSpPr>
          <p:nvPr>
            <p:ph type="body" idx="1"/>
          </p:nvPr>
        </p:nvSpPr>
        <p:spPr>
          <a:xfrm>
            <a:off x="2743200" y="2286000"/>
            <a:ext cx="6705600" cy="2215991"/>
          </a:xfrm>
        </p:spPr>
        <p:txBody>
          <a:bodyPr/>
          <a:p>
            <a:r>
              <a:rPr dirty="0" sz="2400" lang="en-US">
                <a:latin typeface="Cambria Math" pitchFamily="18" charset="0"/>
                <a:ea typeface="Cambria Math" pitchFamily="18" charset="0"/>
              </a:rPr>
              <a:t>Our solution: </a:t>
            </a:r>
          </a:p>
          <a:p>
            <a:pPr>
              <a:buFont typeface="Arial" pitchFamily="34" charset="0"/>
              <a:buChar char="•"/>
            </a:pPr>
            <a:r>
              <a:rPr dirty="0" sz="2400" lang="en-US">
                <a:latin typeface="Cambria Math" pitchFamily="18" charset="0"/>
                <a:ea typeface="Cambria Math" pitchFamily="18" charset="0"/>
              </a:rPr>
              <a:t>Filtering : filtering out the data which is needed.</a:t>
            </a:r>
          </a:p>
          <a:p>
            <a:pPr>
              <a:buFont typeface="Arial" pitchFamily="34" charset="0"/>
              <a:buChar char="•"/>
            </a:pPr>
            <a:r>
              <a:rPr dirty="0" sz="2400" lang="en-US">
                <a:latin typeface="Cambria Math" pitchFamily="18" charset="0"/>
                <a:ea typeface="Cambria Math" pitchFamily="18" charset="0"/>
              </a:rPr>
              <a:t>Pivot table : pivot table is used to understand the summary of the analysis.</a:t>
            </a:r>
          </a:p>
          <a:p>
            <a:pPr>
              <a:buFont typeface="Arial" pitchFamily="34" charset="0"/>
              <a:buChar char="•"/>
            </a:pPr>
            <a:r>
              <a:rPr dirty="0" sz="2400" lang="en-US">
                <a:latin typeface="Cambria Math" pitchFamily="18" charset="0"/>
                <a:ea typeface="Cambria Math" pitchFamily="18" charset="0"/>
              </a:rPr>
              <a:t> Graph : graph is used for the visualization of the analysis.</a:t>
            </a:r>
          </a:p>
        </p:txBody>
      </p:sp>
      <p:sp>
        <p:nvSpPr>
          <p:cNvPr id="104867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title"/>
          </p:nvPr>
        </p:nvSpPr>
        <p:spPr/>
        <p:txBody>
          <a:bodyPr/>
          <a:p>
            <a:r>
              <a:rPr dirty="0" lang="en-IN"/>
              <a:t>Dataset Description</a:t>
            </a:r>
          </a:p>
        </p:txBody>
      </p:sp>
      <p:sp>
        <p:nvSpPr>
          <p:cNvPr id="1048675" name="Text Placeholder 2"/>
          <p:cNvSpPr>
            <a:spLocks noGrp="1"/>
          </p:cNvSpPr>
          <p:nvPr>
            <p:ph type="body" idx="1"/>
          </p:nvPr>
        </p:nvSpPr>
        <p:spPr>
          <a:xfrm>
            <a:off x="609600" y="1577340"/>
            <a:ext cx="10972800" cy="2585323"/>
          </a:xfrm>
        </p:spPr>
        <p:txBody>
          <a:bodyPr/>
          <a:p>
            <a:pPr>
              <a:buFont typeface="Wingdings" pitchFamily="2" charset="2"/>
              <a:buChar char="v"/>
            </a:pPr>
            <a:r>
              <a:rPr dirty="0" sz="2400" lang="en-US">
                <a:latin typeface="Cambria Math" pitchFamily="18" charset="0"/>
                <a:ea typeface="Cambria Math" pitchFamily="18" charset="0"/>
              </a:rPr>
              <a:t>Employees Dataset is downloaded from the </a:t>
            </a:r>
            <a:r>
              <a:rPr dirty="0" sz="2400" lang="en-US" err="1">
                <a:latin typeface="Cambria Math" pitchFamily="18" charset="0"/>
                <a:ea typeface="Cambria Math" pitchFamily="18" charset="0"/>
              </a:rPr>
              <a:t>kaggle</a:t>
            </a:r>
            <a:r>
              <a:rPr dirty="0" sz="2400" lang="en-US">
                <a:latin typeface="Cambria Math" pitchFamily="18" charset="0"/>
                <a:ea typeface="Cambria Math" pitchFamily="18" charset="0"/>
              </a:rPr>
              <a:t> website. </a:t>
            </a:r>
          </a:p>
          <a:p>
            <a:pPr>
              <a:buFont typeface="Wingdings" pitchFamily="2" charset="2"/>
              <a:buChar char="v"/>
            </a:pPr>
            <a:r>
              <a:rPr dirty="0" sz="2400" lang="en-US">
                <a:latin typeface="Cambria Math" pitchFamily="18" charset="0"/>
                <a:ea typeface="Cambria Math" pitchFamily="18" charset="0"/>
              </a:rPr>
              <a:t>There were 10 features.</a:t>
            </a:r>
          </a:p>
          <a:p>
            <a:pPr>
              <a:buFont typeface="Wingdings" pitchFamily="2" charset="2"/>
              <a:buChar char="v"/>
            </a:pPr>
            <a:r>
              <a:rPr dirty="0" sz="2400" lang="en-US">
                <a:latin typeface="Cambria Math" pitchFamily="18" charset="0"/>
                <a:ea typeface="Cambria Math" pitchFamily="18" charset="0"/>
              </a:rPr>
              <a:t> Only 4 features were taken for the analysis.</a:t>
            </a:r>
          </a:p>
          <a:p>
            <a:pPr>
              <a:buFont typeface="Wingdings" pitchFamily="2" charset="2"/>
              <a:buChar char="v"/>
            </a:pPr>
            <a:r>
              <a:rPr dirty="0" sz="2400" lang="en-US">
                <a:latin typeface="Cambria Math" pitchFamily="18" charset="0"/>
                <a:ea typeface="Cambria Math" pitchFamily="18" charset="0"/>
              </a:rPr>
              <a:t> Employee number in numerical order.</a:t>
            </a:r>
          </a:p>
          <a:p>
            <a:pPr>
              <a:buFont typeface="Wingdings" pitchFamily="2" charset="2"/>
              <a:buChar char="v"/>
            </a:pPr>
            <a:r>
              <a:rPr dirty="0" sz="2400" lang="en-US">
                <a:latin typeface="Cambria Math" pitchFamily="18" charset="0"/>
                <a:ea typeface="Cambria Math" pitchFamily="18" charset="0"/>
              </a:rPr>
              <a:t> Environment Satisfaction  level.</a:t>
            </a:r>
          </a:p>
          <a:p>
            <a:pPr>
              <a:buFont typeface="Wingdings" pitchFamily="2" charset="2"/>
              <a:buChar char="v"/>
            </a:pPr>
            <a:r>
              <a:rPr dirty="0" sz="2400" lang="en-US">
                <a:latin typeface="Cambria Math" pitchFamily="18" charset="0"/>
                <a:ea typeface="Cambria Math" pitchFamily="18" charset="0"/>
              </a:rPr>
              <a:t>Job Satisfaction level.</a:t>
            </a:r>
          </a:p>
          <a:p>
            <a:pPr>
              <a:buFont typeface="Wingdings" pitchFamily="2" charset="2"/>
              <a:buChar char="v"/>
            </a:pPr>
            <a:r>
              <a:rPr dirty="0" sz="2400" lang="en-US">
                <a:latin typeface="Cambria Math" pitchFamily="18" charset="0"/>
                <a:ea typeface="Cambria Math" pitchFamily="18" charset="0"/>
              </a:rPr>
              <a:t>Worker life Balance.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62000" y="685800"/>
            <a:ext cx="1068133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Text Placeholder 9"/>
          <p:cNvSpPr>
            <a:spLocks noGrp="1"/>
          </p:cNvSpPr>
          <p:nvPr>
            <p:ph type="body" idx="1"/>
          </p:nvPr>
        </p:nvSpPr>
        <p:spPr>
          <a:xfrm>
            <a:off x="1295400" y="1524000"/>
            <a:ext cx="7848600" cy="1477328"/>
          </a:xfrm>
        </p:spPr>
        <p:txBody>
          <a:bodyPr/>
          <a:p>
            <a:pPr algn="just"/>
            <a:r>
              <a:rPr dirty="0" sz="2400" lang="en-IN">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dirty="0" sz="2400" lang="en-US">
              <a:latin typeface="Cambria Math" pitchFamily="18" charset="0"/>
              <a:ea typeface="Cambria Math" pitchFamily="18" charset="0"/>
            </a:endParaRPr>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surya santhosh</cp:lastModifiedBy>
  <dcterms:created xsi:type="dcterms:W3CDTF">2024-03-29T04:07:22Z</dcterms:created>
  <dcterms:modified xsi:type="dcterms:W3CDTF">2024-09-11T03:47:30Z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ed8885cf3ee441bc9aa84681186a670e</vt:lpwstr>
  </property>
</Properties>
</file>